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58" r:id="rId3"/>
    <p:sldMasterId id="2147483721" r:id="rId4"/>
    <p:sldMasterId id="2147483923" r:id="rId5"/>
    <p:sldMasterId id="2147483959" r:id="rId6"/>
    <p:sldMasterId id="2147483978" r:id="rId7"/>
    <p:sldMasterId id="2147484016" r:id="rId8"/>
    <p:sldMasterId id="2147484036" r:id="rId9"/>
  </p:sldMasterIdLst>
  <p:notesMasterIdLst>
    <p:notesMasterId r:id="rId33"/>
  </p:notesMasterIdLst>
  <p:handoutMasterIdLst>
    <p:handoutMasterId r:id="rId34"/>
  </p:handoutMasterIdLst>
  <p:sldIdLst>
    <p:sldId id="2739" r:id="rId10"/>
    <p:sldId id="2749" r:id="rId11"/>
    <p:sldId id="2745" r:id="rId12"/>
    <p:sldId id="2798" r:id="rId13"/>
    <p:sldId id="2799" r:id="rId14"/>
    <p:sldId id="2801" r:id="rId15"/>
    <p:sldId id="2800" r:id="rId16"/>
    <p:sldId id="2744" r:id="rId17"/>
    <p:sldId id="2792" r:id="rId18"/>
    <p:sldId id="2770" r:id="rId19"/>
    <p:sldId id="2750" r:id="rId20"/>
    <p:sldId id="2761" r:id="rId21"/>
    <p:sldId id="2758" r:id="rId22"/>
    <p:sldId id="2762" r:id="rId23"/>
    <p:sldId id="2759" r:id="rId24"/>
    <p:sldId id="2772" r:id="rId25"/>
    <p:sldId id="2764" r:id="rId26"/>
    <p:sldId id="2765" r:id="rId27"/>
    <p:sldId id="2766" r:id="rId28"/>
    <p:sldId id="2767" r:id="rId29"/>
    <p:sldId id="2768" r:id="rId30"/>
    <p:sldId id="2769" r:id="rId31"/>
    <p:sldId id="278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AD98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37767</c:v>
                </c:pt>
                <c:pt idx="1">
                  <c:v>38591</c:v>
                </c:pt>
                <c:pt idx="2">
                  <c:v>39666</c:v>
                </c:pt>
                <c:pt idx="3">
                  <c:v>46034.1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6-4C58-90C2-312C0297BB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9090752"/>
        <c:axId val="889087488"/>
      </c:barChart>
      <c:catAx>
        <c:axId val="889090752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087488"/>
        <c:crosses val="autoZero"/>
        <c:auto val="1"/>
        <c:lblAlgn val="ctr"/>
        <c:lblOffset val="100"/>
        <c:noMultiLvlLbl val="0"/>
      </c:catAx>
      <c:valAx>
        <c:axId val="88908748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88909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Sanctions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166370</c:v>
                </c:pt>
                <c:pt idx="1">
                  <c:v>51616</c:v>
                </c:pt>
                <c:pt idx="2">
                  <c:v>231648</c:v>
                </c:pt>
                <c:pt idx="3">
                  <c:v>282269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5-49BE-BB31-A9E900A091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9088576"/>
        <c:axId val="889089120"/>
      </c:barChart>
      <c:catAx>
        <c:axId val="889088576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089120"/>
        <c:crosses val="autoZero"/>
        <c:auto val="1"/>
        <c:lblAlgn val="ctr"/>
        <c:lblOffset val="100"/>
        <c:noMultiLvlLbl val="0"/>
      </c:catAx>
      <c:valAx>
        <c:axId val="88908912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88908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Disbursements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88301</c:v>
                </c:pt>
                <c:pt idx="1">
                  <c:v>51242</c:v>
                </c:pt>
                <c:pt idx="2">
                  <c:v>85756</c:v>
                </c:pt>
                <c:pt idx="3">
                  <c:v>127656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B-4D41-BC21-2A95C6D973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0700576"/>
        <c:axId val="1024127344"/>
      </c:barChart>
      <c:catAx>
        <c:axId val="830700576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127344"/>
        <c:crosses val="autoZero"/>
        <c:auto val="1"/>
        <c:lblAlgn val="ctr"/>
        <c:lblOffset val="100"/>
        <c:noMultiLvlLbl val="0"/>
      </c:catAx>
      <c:valAx>
        <c:axId val="102412734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83070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Profit After Tax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8444</c:v>
                </c:pt>
                <c:pt idx="1">
                  <c:v>10022</c:v>
                </c:pt>
                <c:pt idx="2">
                  <c:v>11605</c:v>
                </c:pt>
                <c:pt idx="3">
                  <c:v>14367.02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7-458B-AF99-BD851E703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4122992"/>
        <c:axId val="1024124624"/>
      </c:barChart>
      <c:catAx>
        <c:axId val="1024122992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124624"/>
        <c:crosses val="autoZero"/>
        <c:auto val="1"/>
        <c:lblAlgn val="ctr"/>
        <c:lblOffset val="100"/>
        <c:noMultiLvlLbl val="0"/>
      </c:catAx>
      <c:valAx>
        <c:axId val="102412462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02412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r>
              <a:rPr lang="en-US" sz="2000" b="1" dirty="0" smtClean="0">
                <a:latin typeface="Copperplate Gothic Bold" panose="020E0705020206020404" pitchFamily="34" charset="0"/>
              </a:rPr>
              <a:t>Cadre-wise Distribution</a:t>
            </a:r>
            <a:endParaRPr lang="en-US" sz="2000" b="1" dirty="0">
              <a:latin typeface="Copperplate Gothic Bold" panose="020E07050202060204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Copperplate Gothic Bold" panose="020E07050202060204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205-4322-B20F-4564ABE9F4E5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205-4322-B20F-4564ABE9F4E5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B205-4322-B20F-4564ABE9F4E5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B205-4322-B20F-4564ABE9F4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Executives</c:v>
                </c:pt>
                <c:pt idx="1">
                  <c:v>Non Executives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0.96240000000000003</c:v>
                </c:pt>
                <c:pt idx="1">
                  <c:v>3.7600000000000001E-2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05-4322-B20F-4564ABE9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r>
              <a:rPr lang="en-US" sz="2000">
                <a:latin typeface="Copperplate Gothic Bold" panose="020E0705020206020404" pitchFamily="34" charset="0"/>
              </a:rPr>
              <a:t>Gender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Copperplate Gothic Bold" panose="020E07050202060204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8AE-412B-9252-A3FDE667B8A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8AE-412B-9252-A3FDE667B8A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18AE-412B-9252-A3FDE667B8A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18AE-412B-9252-A3FDE667B8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0.79600000000000004</c:v>
                </c:pt>
                <c:pt idx="1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AE-412B-9252-A3FDE667B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2CDC5-7215-4C63-B2C6-D69725AB8D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EA2C7A34-F490-401E-BDE0-B3B37E93A27B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IN" sz="2000" dirty="0">
              <a:latin typeface="+mn-lt"/>
            </a:rPr>
            <a:t>Bonus share issued to Equity Shareholders in the ratio of 1:4 on 11.08.23</a:t>
          </a:r>
        </a:p>
      </dgm:t>
    </dgm:pt>
    <dgm:pt modelId="{2808704D-FE01-46A8-8F6B-31D082079E65}" type="parTrans" cxnId="{16CF349A-7820-4C67-94F2-89F79BA938A9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E23AED80-4BA4-4D65-99E3-69009E28A558}" type="sibTrans" cxnId="{16CF349A-7820-4C67-94F2-89F79BA938A9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BBBB7DAD-8167-452B-9A9C-5D4F4CD5EDAF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latin typeface="+mn-lt"/>
            </a:rPr>
            <a:t>Crossed </a:t>
          </a:r>
          <a:r>
            <a:rPr lang="en-US" sz="2000" spc="-30" baseline="0" dirty="0">
              <a:latin typeface="+mn-lt"/>
            </a:rPr>
            <a:t>₹</a:t>
          </a:r>
          <a:r>
            <a:rPr lang="en-US" sz="2000" dirty="0">
              <a:latin typeface="+mn-lt"/>
            </a:rPr>
            <a:t> 1 Trillion Mkt Cap (</a:t>
          </a:r>
          <a:r>
            <a:rPr lang="en-US" sz="2000" spc="-30" baseline="0" dirty="0">
              <a:latin typeface="+mn-lt"/>
            </a:rPr>
            <a:t>₹ </a:t>
          </a:r>
          <a:r>
            <a:rPr lang="en-US" sz="2000" dirty="0">
              <a:latin typeface="+mn-lt"/>
            </a:rPr>
            <a:t>1.5 Trillion on 17.05.24)</a:t>
          </a:r>
          <a:endParaRPr lang="en-IN" sz="2000" dirty="0">
            <a:latin typeface="+mn-lt"/>
          </a:endParaRPr>
        </a:p>
      </dgm:t>
    </dgm:pt>
    <dgm:pt modelId="{7AD55C04-ADAB-4953-9CA9-CC6F8E0E2B38}" type="parTrans" cxnId="{50F89F55-2513-44CE-8447-48049D2124D2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5E803A7A-B11A-4D2D-871A-F1153D8CC293}" type="sibTrans" cxnId="{50F89F55-2513-44CE-8447-48049D2124D2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DAE14DF3-81CD-4786-A7DE-DEB1757D315C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latin typeface="+mn-lt"/>
            </a:rPr>
            <a:t>GIFT Subsidiary “</a:t>
          </a:r>
          <a:r>
            <a:rPr lang="en-US" sz="2000" i="1" dirty="0">
              <a:latin typeface="+mn-lt"/>
            </a:rPr>
            <a:t>PFC Infra Finance IFSC Ltd</a:t>
          </a:r>
          <a:r>
            <a:rPr lang="en-US" sz="2000" dirty="0">
              <a:latin typeface="+mn-lt"/>
            </a:rPr>
            <a:t>” incorporated on 11.02.24 &amp; </a:t>
          </a:r>
          <a:r>
            <a:rPr lang="en-US" sz="2000" spc="-30" baseline="0" dirty="0">
              <a:latin typeface="+mn-lt"/>
            </a:rPr>
            <a:t>₹ 100 Cr</a:t>
          </a:r>
          <a:r>
            <a:rPr lang="en-US" sz="2000" dirty="0">
              <a:latin typeface="+mn-lt"/>
            </a:rPr>
            <a:t> Capital Infused</a:t>
          </a:r>
          <a:endParaRPr lang="en-IN" sz="2000" dirty="0">
            <a:latin typeface="+mn-lt"/>
          </a:endParaRPr>
        </a:p>
      </dgm:t>
    </dgm:pt>
    <dgm:pt modelId="{EAD9BB37-0E2A-484C-AB86-18250828F97D}" type="parTrans" cxnId="{93F7223A-5F1C-4010-A3FA-8119F0D4F9B0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8CE248E9-390D-42C1-9859-DBFBE04257BE}" type="sibTrans" cxnId="{93F7223A-5F1C-4010-A3FA-8119F0D4F9B0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n-IN" sz="1600">
            <a:latin typeface="+mn-lt"/>
          </a:endParaRPr>
        </a:p>
      </dgm:t>
    </dgm:pt>
    <dgm:pt modelId="{981E2158-6816-4E68-9817-DB1C3895031A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sz="2000" spc="-30" baseline="0" dirty="0">
              <a:latin typeface="+mn-lt"/>
            </a:rPr>
            <a:t>Dividend of ₹ 2,494 Cr to </a:t>
          </a:r>
          <a:r>
            <a:rPr lang="en-US" sz="2000" spc="-30" baseline="0" dirty="0" err="1">
              <a:latin typeface="+mn-lt"/>
            </a:rPr>
            <a:t>GoI</a:t>
          </a:r>
          <a:r>
            <a:rPr lang="en-US" sz="2000" spc="-30" baseline="0" dirty="0">
              <a:latin typeface="+mn-lt"/>
            </a:rPr>
            <a:t> for FY24 @ ₹13.5 per share on 185 Cr Shares*</a:t>
          </a:r>
          <a:endParaRPr lang="en-IN" sz="2000" dirty="0">
            <a:latin typeface="+mn-lt"/>
          </a:endParaRPr>
        </a:p>
      </dgm:t>
    </dgm:pt>
    <dgm:pt modelId="{D58D5961-BC8F-44F1-A7AA-04E6ACC4CFE8}" type="parTrans" cxnId="{78117F05-5E20-4E4A-A3C4-7447409C4EFA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FEECC32D-D4F1-4725-9042-E770F950237C}" type="sibTrans" cxnId="{78117F05-5E20-4E4A-A3C4-7447409C4EFA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7B4B1AF6-7DE7-4AD9-B4E4-2B8618835DD3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IN" sz="2000" spc="-30" baseline="0" dirty="0">
              <a:latin typeface="+mn-lt"/>
            </a:rPr>
            <a:t>Included in MSCI Index (w.e.f. 31.08.23) and NIFTY Next 50 Index (w.e.f. 28.03.24)</a:t>
          </a:r>
        </a:p>
      </dgm:t>
    </dgm:pt>
    <dgm:pt modelId="{54BC2DF4-3C10-4CE4-80CC-F792E73F13B1}" type="parTrans" cxnId="{97F52FD4-AE16-4B30-9A86-1005DA38C37D}">
      <dgm:prSet/>
      <dgm:spPr/>
      <dgm:t>
        <a:bodyPr/>
        <a:lstStyle/>
        <a:p>
          <a:endParaRPr lang="en-IN">
            <a:latin typeface="+mn-lt"/>
          </a:endParaRPr>
        </a:p>
      </dgm:t>
    </dgm:pt>
    <dgm:pt modelId="{81A008E6-00D7-4EF4-A026-5A04282F9C13}" type="sibTrans" cxnId="{97F52FD4-AE16-4B30-9A86-1005DA38C37D}">
      <dgm:prSet/>
      <dgm:spPr/>
      <dgm:t>
        <a:bodyPr/>
        <a:lstStyle/>
        <a:p>
          <a:endParaRPr lang="en-IN">
            <a:latin typeface="+mn-lt"/>
          </a:endParaRPr>
        </a:p>
      </dgm:t>
    </dgm:pt>
    <dgm:pt modelId="{DD256FC1-586F-4D05-BD71-F8992FF4FBD7}" type="pres">
      <dgm:prSet presAssocID="{E622CDC5-7215-4C63-B2C6-D69725AB8D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14CC50-993C-46CC-A2E6-601C17B9CD51}" type="pres">
      <dgm:prSet presAssocID="{E622CDC5-7215-4C63-B2C6-D69725AB8DA3}" presName="Name1" presStyleCnt="0"/>
      <dgm:spPr/>
    </dgm:pt>
    <dgm:pt modelId="{ED28D326-A02F-4D6C-A788-68DFCDC174DD}" type="pres">
      <dgm:prSet presAssocID="{E622CDC5-7215-4C63-B2C6-D69725AB8DA3}" presName="cycle" presStyleCnt="0"/>
      <dgm:spPr/>
    </dgm:pt>
    <dgm:pt modelId="{05429198-F3D9-4EDB-9CE9-A8392FC2827D}" type="pres">
      <dgm:prSet presAssocID="{E622CDC5-7215-4C63-B2C6-D69725AB8DA3}" presName="srcNode" presStyleLbl="node1" presStyleIdx="0" presStyleCnt="5"/>
      <dgm:spPr/>
    </dgm:pt>
    <dgm:pt modelId="{1E73C590-04F4-4529-A31A-F569F9AEF604}" type="pres">
      <dgm:prSet presAssocID="{E622CDC5-7215-4C63-B2C6-D69725AB8D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7DBDDC7-EAFD-4C47-A249-B6E73C007EE3}" type="pres">
      <dgm:prSet presAssocID="{E622CDC5-7215-4C63-B2C6-D69725AB8DA3}" presName="extraNode" presStyleLbl="node1" presStyleIdx="0" presStyleCnt="5"/>
      <dgm:spPr/>
    </dgm:pt>
    <dgm:pt modelId="{FEE64C06-F8C6-4101-AA89-8E4E7E29FC10}" type="pres">
      <dgm:prSet presAssocID="{E622CDC5-7215-4C63-B2C6-D69725AB8DA3}" presName="dstNode" presStyleLbl="node1" presStyleIdx="0" presStyleCnt="5"/>
      <dgm:spPr/>
    </dgm:pt>
    <dgm:pt modelId="{DE4D4C23-F7CB-48F4-AD47-2B52773BBC7E}" type="pres">
      <dgm:prSet presAssocID="{DAE14DF3-81CD-4786-A7DE-DEB1757D315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E6D9F-011E-4245-86F9-8144D5EF11FD}" type="pres">
      <dgm:prSet presAssocID="{DAE14DF3-81CD-4786-A7DE-DEB1757D315C}" presName="accent_1" presStyleCnt="0"/>
      <dgm:spPr/>
    </dgm:pt>
    <dgm:pt modelId="{B49B9D70-B89A-4FC4-AE95-B6F58871FD8D}" type="pres">
      <dgm:prSet presAssocID="{DAE14DF3-81CD-4786-A7DE-DEB1757D315C}" presName="accentRepeatNode" presStyleLbl="solidFgAcc1" presStyleIdx="0" presStyleCnt="5"/>
      <dgm:spPr>
        <a:ln>
          <a:solidFill>
            <a:schemeClr val="bg2">
              <a:lumMod val="75000"/>
            </a:schemeClr>
          </a:solidFill>
        </a:ln>
      </dgm:spPr>
    </dgm:pt>
    <dgm:pt modelId="{AA9940B8-9D90-4C36-BA23-DEC5F2D96A93}" type="pres">
      <dgm:prSet presAssocID="{981E2158-6816-4E68-9817-DB1C3895031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CBB23-B0E6-4B08-8FB4-53B7B13B2E28}" type="pres">
      <dgm:prSet presAssocID="{981E2158-6816-4E68-9817-DB1C3895031A}" presName="accent_2" presStyleCnt="0"/>
      <dgm:spPr/>
    </dgm:pt>
    <dgm:pt modelId="{C3190B1D-62F8-479A-9AEB-B90B118F9C9F}" type="pres">
      <dgm:prSet presAssocID="{981E2158-6816-4E68-9817-DB1C3895031A}" presName="accentRepeatNode" presStyleLbl="solidFgAcc1" presStyleIdx="1" presStyleCnt="5"/>
      <dgm:spPr>
        <a:ln>
          <a:solidFill>
            <a:schemeClr val="bg2">
              <a:lumMod val="75000"/>
            </a:schemeClr>
          </a:solidFill>
        </a:ln>
      </dgm:spPr>
    </dgm:pt>
    <dgm:pt modelId="{539292F1-8C43-48F5-BFC1-B49196945AD7}" type="pres">
      <dgm:prSet presAssocID="{BBBB7DAD-8167-452B-9A9C-5D4F4CD5EDA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EB6BA-7769-4104-A3F6-2DFB0ED77BF0}" type="pres">
      <dgm:prSet presAssocID="{BBBB7DAD-8167-452B-9A9C-5D4F4CD5EDAF}" presName="accent_3" presStyleCnt="0"/>
      <dgm:spPr/>
    </dgm:pt>
    <dgm:pt modelId="{FCED8051-4666-481A-8C26-278184B97BC4}" type="pres">
      <dgm:prSet presAssocID="{BBBB7DAD-8167-452B-9A9C-5D4F4CD5EDAF}" presName="accentRepeatNode" presStyleLbl="solidFgAcc1" presStyleIdx="2" presStyleCnt="5"/>
      <dgm:spPr>
        <a:ln>
          <a:solidFill>
            <a:schemeClr val="bg2">
              <a:lumMod val="75000"/>
            </a:schemeClr>
          </a:solidFill>
        </a:ln>
      </dgm:spPr>
    </dgm:pt>
    <dgm:pt modelId="{A83714BC-DD76-4146-9D2D-17BF424D9540}" type="pres">
      <dgm:prSet presAssocID="{EA2C7A34-F490-401E-BDE0-B3B37E93A27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0141E-6887-3048-A986-92ACB941229F}" type="pres">
      <dgm:prSet presAssocID="{EA2C7A34-F490-401E-BDE0-B3B37E93A27B}" presName="accent_4" presStyleCnt="0"/>
      <dgm:spPr/>
    </dgm:pt>
    <dgm:pt modelId="{18BBE64F-DEBC-46B5-91D5-34A7F03550E7}" type="pres">
      <dgm:prSet presAssocID="{EA2C7A34-F490-401E-BDE0-B3B37E93A27B}" presName="accentRepeatNode" presStyleLbl="solidFgAcc1" presStyleIdx="3" presStyleCnt="5"/>
      <dgm:spPr>
        <a:ln>
          <a:solidFill>
            <a:schemeClr val="bg2">
              <a:lumMod val="75000"/>
            </a:schemeClr>
          </a:solidFill>
        </a:ln>
      </dgm:spPr>
    </dgm:pt>
    <dgm:pt modelId="{B8B13630-BAC3-A448-87D0-405A425E3AB2}" type="pres">
      <dgm:prSet presAssocID="{7B4B1AF6-7DE7-4AD9-B4E4-2B8618835DD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41FD2-1973-894E-9EE7-666900530F98}" type="pres">
      <dgm:prSet presAssocID="{7B4B1AF6-7DE7-4AD9-B4E4-2B8618835DD3}" presName="accent_5" presStyleCnt="0"/>
      <dgm:spPr/>
    </dgm:pt>
    <dgm:pt modelId="{53CCF2AB-A904-4DC5-B762-F4C618E6EE06}" type="pres">
      <dgm:prSet presAssocID="{7B4B1AF6-7DE7-4AD9-B4E4-2B8618835DD3}" presName="accentRepeatNode" presStyleLbl="solidFgAcc1" presStyleIdx="4" presStyleCnt="5"/>
      <dgm:spPr>
        <a:ln>
          <a:solidFill>
            <a:schemeClr val="bg2">
              <a:lumMod val="75000"/>
            </a:schemeClr>
          </a:solidFill>
        </a:ln>
      </dgm:spPr>
    </dgm:pt>
  </dgm:ptLst>
  <dgm:cxnLst>
    <dgm:cxn modelId="{BE883710-6326-4D39-8EA5-9B5DC01C6095}" type="presOf" srcId="{7B4B1AF6-7DE7-4AD9-B4E4-2B8618835DD3}" destId="{B8B13630-BAC3-A448-87D0-405A425E3AB2}" srcOrd="0" destOrd="0" presId="urn:microsoft.com/office/officeart/2008/layout/VerticalCurvedList"/>
    <dgm:cxn modelId="{5904787D-94C5-413F-9F5D-BA30CA3DDBF6}" type="presOf" srcId="{BBBB7DAD-8167-452B-9A9C-5D4F4CD5EDAF}" destId="{539292F1-8C43-48F5-BFC1-B49196945AD7}" srcOrd="0" destOrd="0" presId="urn:microsoft.com/office/officeart/2008/layout/VerticalCurvedList"/>
    <dgm:cxn modelId="{6D2A034F-5BCE-4F1F-BCAB-53A747B06E2B}" type="presOf" srcId="{DAE14DF3-81CD-4786-A7DE-DEB1757D315C}" destId="{DE4D4C23-F7CB-48F4-AD47-2B52773BBC7E}" srcOrd="0" destOrd="0" presId="urn:microsoft.com/office/officeart/2008/layout/VerticalCurvedList"/>
    <dgm:cxn modelId="{16CF349A-7820-4C67-94F2-89F79BA938A9}" srcId="{E622CDC5-7215-4C63-B2C6-D69725AB8DA3}" destId="{EA2C7A34-F490-401E-BDE0-B3B37E93A27B}" srcOrd="3" destOrd="0" parTransId="{2808704D-FE01-46A8-8F6B-31D082079E65}" sibTransId="{E23AED80-4BA4-4D65-99E3-69009E28A558}"/>
    <dgm:cxn modelId="{E713ED46-D32A-41B6-9D36-89D218AB00D1}" type="presOf" srcId="{EA2C7A34-F490-401E-BDE0-B3B37E93A27B}" destId="{A83714BC-DD76-4146-9D2D-17BF424D9540}" srcOrd="0" destOrd="0" presId="urn:microsoft.com/office/officeart/2008/layout/VerticalCurvedList"/>
    <dgm:cxn modelId="{93F7223A-5F1C-4010-A3FA-8119F0D4F9B0}" srcId="{E622CDC5-7215-4C63-B2C6-D69725AB8DA3}" destId="{DAE14DF3-81CD-4786-A7DE-DEB1757D315C}" srcOrd="0" destOrd="0" parTransId="{EAD9BB37-0E2A-484C-AB86-18250828F97D}" sibTransId="{8CE248E9-390D-42C1-9859-DBFBE04257BE}"/>
    <dgm:cxn modelId="{97F52FD4-AE16-4B30-9A86-1005DA38C37D}" srcId="{E622CDC5-7215-4C63-B2C6-D69725AB8DA3}" destId="{7B4B1AF6-7DE7-4AD9-B4E4-2B8618835DD3}" srcOrd="4" destOrd="0" parTransId="{54BC2DF4-3C10-4CE4-80CC-F792E73F13B1}" sibTransId="{81A008E6-00D7-4EF4-A026-5A04282F9C13}"/>
    <dgm:cxn modelId="{78117F05-5E20-4E4A-A3C4-7447409C4EFA}" srcId="{E622CDC5-7215-4C63-B2C6-D69725AB8DA3}" destId="{981E2158-6816-4E68-9817-DB1C3895031A}" srcOrd="1" destOrd="0" parTransId="{D58D5961-BC8F-44F1-A7AA-04E6ACC4CFE8}" sibTransId="{FEECC32D-D4F1-4725-9042-E770F950237C}"/>
    <dgm:cxn modelId="{2871670B-9B7D-48A6-9996-4F4E17EF7E63}" type="presOf" srcId="{E622CDC5-7215-4C63-B2C6-D69725AB8DA3}" destId="{DD256FC1-586F-4D05-BD71-F8992FF4FBD7}" srcOrd="0" destOrd="0" presId="urn:microsoft.com/office/officeart/2008/layout/VerticalCurvedList"/>
    <dgm:cxn modelId="{11C22FD8-2612-4AA1-AD9A-61D902F8C8C4}" type="presOf" srcId="{981E2158-6816-4E68-9817-DB1C3895031A}" destId="{AA9940B8-9D90-4C36-BA23-DEC5F2D96A93}" srcOrd="0" destOrd="0" presId="urn:microsoft.com/office/officeart/2008/layout/VerticalCurvedList"/>
    <dgm:cxn modelId="{50F89F55-2513-44CE-8447-48049D2124D2}" srcId="{E622CDC5-7215-4C63-B2C6-D69725AB8DA3}" destId="{BBBB7DAD-8167-452B-9A9C-5D4F4CD5EDAF}" srcOrd="2" destOrd="0" parTransId="{7AD55C04-ADAB-4953-9CA9-CC6F8E0E2B38}" sibTransId="{5E803A7A-B11A-4D2D-871A-F1153D8CC293}"/>
    <dgm:cxn modelId="{FBDABD89-B19C-47D3-9C51-EC9777A2C16B}" type="presOf" srcId="{8CE248E9-390D-42C1-9859-DBFBE04257BE}" destId="{1E73C590-04F4-4529-A31A-F569F9AEF604}" srcOrd="0" destOrd="0" presId="urn:microsoft.com/office/officeart/2008/layout/VerticalCurvedList"/>
    <dgm:cxn modelId="{228B50AA-4126-462A-89CC-909BDB040E0F}" type="presParOf" srcId="{DD256FC1-586F-4D05-BD71-F8992FF4FBD7}" destId="{4314CC50-993C-46CC-A2E6-601C17B9CD51}" srcOrd="0" destOrd="0" presId="urn:microsoft.com/office/officeart/2008/layout/VerticalCurvedList"/>
    <dgm:cxn modelId="{43122BA7-D3E7-49F1-A4DB-08658CCD1C3F}" type="presParOf" srcId="{4314CC50-993C-46CC-A2E6-601C17B9CD51}" destId="{ED28D326-A02F-4D6C-A788-68DFCDC174DD}" srcOrd="0" destOrd="0" presId="urn:microsoft.com/office/officeart/2008/layout/VerticalCurvedList"/>
    <dgm:cxn modelId="{4DAC6FE7-009B-4873-905F-0CF9129444D3}" type="presParOf" srcId="{ED28D326-A02F-4D6C-A788-68DFCDC174DD}" destId="{05429198-F3D9-4EDB-9CE9-A8392FC2827D}" srcOrd="0" destOrd="0" presId="urn:microsoft.com/office/officeart/2008/layout/VerticalCurvedList"/>
    <dgm:cxn modelId="{E8921D57-8E96-4409-A969-9173507C623D}" type="presParOf" srcId="{ED28D326-A02F-4D6C-A788-68DFCDC174DD}" destId="{1E73C590-04F4-4529-A31A-F569F9AEF604}" srcOrd="1" destOrd="0" presId="urn:microsoft.com/office/officeart/2008/layout/VerticalCurvedList"/>
    <dgm:cxn modelId="{29DF609B-B8D6-42CB-AD42-EEF67D7B4C0B}" type="presParOf" srcId="{ED28D326-A02F-4D6C-A788-68DFCDC174DD}" destId="{A7DBDDC7-EAFD-4C47-A249-B6E73C007EE3}" srcOrd="2" destOrd="0" presId="urn:microsoft.com/office/officeart/2008/layout/VerticalCurvedList"/>
    <dgm:cxn modelId="{2C8871A2-BF1D-49DA-939F-34B690ED0166}" type="presParOf" srcId="{ED28D326-A02F-4D6C-A788-68DFCDC174DD}" destId="{FEE64C06-F8C6-4101-AA89-8E4E7E29FC10}" srcOrd="3" destOrd="0" presId="urn:microsoft.com/office/officeart/2008/layout/VerticalCurvedList"/>
    <dgm:cxn modelId="{E1668411-9A2E-4604-BD5E-781ECA789393}" type="presParOf" srcId="{4314CC50-993C-46CC-A2E6-601C17B9CD51}" destId="{DE4D4C23-F7CB-48F4-AD47-2B52773BBC7E}" srcOrd="1" destOrd="0" presId="urn:microsoft.com/office/officeart/2008/layout/VerticalCurvedList"/>
    <dgm:cxn modelId="{00C7AC9A-E31C-48D7-9015-175418AD728A}" type="presParOf" srcId="{4314CC50-993C-46CC-A2E6-601C17B9CD51}" destId="{13CE6D9F-011E-4245-86F9-8144D5EF11FD}" srcOrd="2" destOrd="0" presId="urn:microsoft.com/office/officeart/2008/layout/VerticalCurvedList"/>
    <dgm:cxn modelId="{6BEF8F81-1141-4365-9FE2-3C70C3A982E4}" type="presParOf" srcId="{13CE6D9F-011E-4245-86F9-8144D5EF11FD}" destId="{B49B9D70-B89A-4FC4-AE95-B6F58871FD8D}" srcOrd="0" destOrd="0" presId="urn:microsoft.com/office/officeart/2008/layout/VerticalCurvedList"/>
    <dgm:cxn modelId="{8A463976-B21B-4E7C-8E9E-92B426A59EB4}" type="presParOf" srcId="{4314CC50-993C-46CC-A2E6-601C17B9CD51}" destId="{AA9940B8-9D90-4C36-BA23-DEC5F2D96A93}" srcOrd="3" destOrd="0" presId="urn:microsoft.com/office/officeart/2008/layout/VerticalCurvedList"/>
    <dgm:cxn modelId="{EF46DAB6-7EE9-4608-9FAA-431CB800E228}" type="presParOf" srcId="{4314CC50-993C-46CC-A2E6-601C17B9CD51}" destId="{36ECBB23-B0E6-4B08-8FB4-53B7B13B2E28}" srcOrd="4" destOrd="0" presId="urn:microsoft.com/office/officeart/2008/layout/VerticalCurvedList"/>
    <dgm:cxn modelId="{B4C3E7CC-042E-4C0F-BB6E-1DC788676BF3}" type="presParOf" srcId="{36ECBB23-B0E6-4B08-8FB4-53B7B13B2E28}" destId="{C3190B1D-62F8-479A-9AEB-B90B118F9C9F}" srcOrd="0" destOrd="0" presId="urn:microsoft.com/office/officeart/2008/layout/VerticalCurvedList"/>
    <dgm:cxn modelId="{9FB5BEA7-359C-4DFA-8445-DEFF3E9FF56D}" type="presParOf" srcId="{4314CC50-993C-46CC-A2E6-601C17B9CD51}" destId="{539292F1-8C43-48F5-BFC1-B49196945AD7}" srcOrd="5" destOrd="0" presId="urn:microsoft.com/office/officeart/2008/layout/VerticalCurvedList"/>
    <dgm:cxn modelId="{8A152F09-6218-4070-9446-5AA68B8FBFE4}" type="presParOf" srcId="{4314CC50-993C-46CC-A2E6-601C17B9CD51}" destId="{C87EB6BA-7769-4104-A3F6-2DFB0ED77BF0}" srcOrd="6" destOrd="0" presId="urn:microsoft.com/office/officeart/2008/layout/VerticalCurvedList"/>
    <dgm:cxn modelId="{CC0AD8E1-2EDF-41A6-A8E0-0DB592A27DCE}" type="presParOf" srcId="{C87EB6BA-7769-4104-A3F6-2DFB0ED77BF0}" destId="{FCED8051-4666-481A-8C26-278184B97BC4}" srcOrd="0" destOrd="0" presId="urn:microsoft.com/office/officeart/2008/layout/VerticalCurvedList"/>
    <dgm:cxn modelId="{8A24371B-C2DE-4BDE-953A-4CFABD2C2C32}" type="presParOf" srcId="{4314CC50-993C-46CC-A2E6-601C17B9CD51}" destId="{A83714BC-DD76-4146-9D2D-17BF424D9540}" srcOrd="7" destOrd="0" presId="urn:microsoft.com/office/officeart/2008/layout/VerticalCurvedList"/>
    <dgm:cxn modelId="{62DF3835-DE79-4D79-8400-6BFEE1FD3DAB}" type="presParOf" srcId="{4314CC50-993C-46CC-A2E6-601C17B9CD51}" destId="{A840141E-6887-3048-A986-92ACB941229F}" srcOrd="8" destOrd="0" presId="urn:microsoft.com/office/officeart/2008/layout/VerticalCurvedList"/>
    <dgm:cxn modelId="{DA0D3CE0-EFC2-4429-94FD-C84A140476AE}" type="presParOf" srcId="{A840141E-6887-3048-A986-92ACB941229F}" destId="{18BBE64F-DEBC-46B5-91D5-34A7F03550E7}" srcOrd="0" destOrd="0" presId="urn:microsoft.com/office/officeart/2008/layout/VerticalCurvedList"/>
    <dgm:cxn modelId="{CC0F8AC9-C2B3-4311-81E4-0AD735F7351B}" type="presParOf" srcId="{4314CC50-993C-46CC-A2E6-601C17B9CD51}" destId="{B8B13630-BAC3-A448-87D0-405A425E3AB2}" srcOrd="9" destOrd="0" presId="urn:microsoft.com/office/officeart/2008/layout/VerticalCurvedList"/>
    <dgm:cxn modelId="{497670ED-098F-4DA5-A4EA-D9AD45128451}" type="presParOf" srcId="{4314CC50-993C-46CC-A2E6-601C17B9CD51}" destId="{1A541FD2-1973-894E-9EE7-666900530F98}" srcOrd="10" destOrd="0" presId="urn:microsoft.com/office/officeart/2008/layout/VerticalCurvedList"/>
    <dgm:cxn modelId="{BBD01BBF-B5F6-49A9-918F-2DD68E188B08}" type="presParOf" srcId="{1A541FD2-1973-894E-9EE7-666900530F98}" destId="{53CCF2AB-A904-4DC5-B762-F4C618E6EE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90237-0ECE-4323-BAD7-1CF7147FC9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C0087442-7FF1-4F5C-A7CF-D52286A7013D}">
      <dgm:prSet phldrT="[Text]"/>
      <dgm:spPr/>
      <dgm:t>
        <a:bodyPr/>
        <a:lstStyle/>
        <a:p>
          <a:r>
            <a:rPr lang="en-US" b="1" dirty="0"/>
            <a:t>Privatization of UTs Electricity Distribution under </a:t>
          </a:r>
          <a:r>
            <a:rPr lang="en-US" b="1" dirty="0" err="1"/>
            <a:t>Atmanirbhar</a:t>
          </a:r>
          <a:r>
            <a:rPr lang="en-US" b="1" dirty="0"/>
            <a:t> Bharat </a:t>
          </a:r>
          <a:endParaRPr lang="en-IN" b="1" dirty="0"/>
        </a:p>
      </dgm:t>
    </dgm:pt>
    <dgm:pt modelId="{934915FB-7A34-4416-96D3-8BE54AA3BDCC}" type="parTrans" cxnId="{881B43A9-460E-4316-904A-42FC335FD54B}">
      <dgm:prSet/>
      <dgm:spPr/>
      <dgm:t>
        <a:bodyPr/>
        <a:lstStyle/>
        <a:p>
          <a:endParaRPr lang="en-IN"/>
        </a:p>
      </dgm:t>
    </dgm:pt>
    <dgm:pt modelId="{8E2AF043-DEAF-4B3E-8BAD-666BFA73DD22}" type="sibTrans" cxnId="{881B43A9-460E-4316-904A-42FC335FD54B}">
      <dgm:prSet/>
      <dgm:spPr/>
      <dgm:t>
        <a:bodyPr/>
        <a:lstStyle/>
        <a:p>
          <a:endParaRPr lang="en-IN"/>
        </a:p>
      </dgm:t>
    </dgm:pt>
    <dgm:pt modelId="{5A7DA170-D04A-4095-AAC9-7D78A7FD9336}">
      <dgm:prSet/>
      <dgm:spPr/>
      <dgm:t>
        <a:bodyPr/>
        <a:lstStyle/>
        <a:p>
          <a:r>
            <a:rPr lang="en-US" b="1" dirty="0"/>
            <a:t>PRAAPTI portal </a:t>
          </a:r>
          <a:r>
            <a:rPr lang="en-US" dirty="0"/>
            <a:t>- Portal for assimilation and display of receivables against supply of power to DISCOMs</a:t>
          </a:r>
          <a:endParaRPr lang="en-IN" dirty="0"/>
        </a:p>
      </dgm:t>
    </dgm:pt>
    <dgm:pt modelId="{D311BD3B-98D6-421D-9BF5-DB8FE41C72C5}" type="parTrans" cxnId="{27954D14-D046-44DD-8CCB-D6F6DB282991}">
      <dgm:prSet/>
      <dgm:spPr/>
      <dgm:t>
        <a:bodyPr/>
        <a:lstStyle/>
        <a:p>
          <a:endParaRPr lang="en-IN"/>
        </a:p>
      </dgm:t>
    </dgm:pt>
    <dgm:pt modelId="{5AE1F291-CF5D-4C55-AE69-BA20F4340D58}" type="sibTrans" cxnId="{27954D14-D046-44DD-8CCB-D6F6DB282991}">
      <dgm:prSet/>
      <dgm:spPr/>
      <dgm:t>
        <a:bodyPr/>
        <a:lstStyle/>
        <a:p>
          <a:endParaRPr lang="en-IN"/>
        </a:p>
      </dgm:t>
    </dgm:pt>
    <dgm:pt modelId="{F59F7204-2FB1-4939-8A52-6432C6AC1ECD}">
      <dgm:prSet/>
      <dgm:spPr/>
      <dgm:t>
        <a:bodyPr/>
        <a:lstStyle/>
        <a:p>
          <a:r>
            <a:rPr lang="en-US" b="1" dirty="0"/>
            <a:t>Independent Transmission Projects - </a:t>
          </a:r>
          <a:r>
            <a:rPr lang="en-US" dirty="0"/>
            <a:t>Bid Process Coordinator for selection of developers</a:t>
          </a:r>
          <a:endParaRPr lang="en-IN" b="1" dirty="0"/>
        </a:p>
      </dgm:t>
    </dgm:pt>
    <dgm:pt modelId="{B652A995-2A70-40C2-A8AA-BEDC9015F778}" type="parTrans" cxnId="{F2D2A914-9CE7-43E2-98C6-E5F8F162B966}">
      <dgm:prSet/>
      <dgm:spPr/>
      <dgm:t>
        <a:bodyPr/>
        <a:lstStyle/>
        <a:p>
          <a:endParaRPr lang="en-IN"/>
        </a:p>
      </dgm:t>
    </dgm:pt>
    <dgm:pt modelId="{273A3604-B510-414D-8F05-FE3C1CEA5B83}" type="sibTrans" cxnId="{F2D2A914-9CE7-43E2-98C6-E5F8F162B966}">
      <dgm:prSet/>
      <dgm:spPr/>
      <dgm:t>
        <a:bodyPr/>
        <a:lstStyle/>
        <a:p>
          <a:endParaRPr lang="en-IN"/>
        </a:p>
      </dgm:t>
    </dgm:pt>
    <dgm:pt modelId="{E1BA855A-2818-463E-AC67-2E69B82D29F0}">
      <dgm:prSet/>
      <dgm:spPr/>
      <dgm:t>
        <a:bodyPr/>
        <a:lstStyle/>
        <a:p>
          <a:r>
            <a:rPr lang="en-US" b="1" dirty="0"/>
            <a:t>Shakti Scheme </a:t>
          </a:r>
          <a:r>
            <a:rPr lang="en-US" dirty="0"/>
            <a:t>- Bidding for allocation of Coal linkage to Thermal Power Plants</a:t>
          </a:r>
          <a:endParaRPr lang="en-IN" dirty="0"/>
        </a:p>
      </dgm:t>
    </dgm:pt>
    <dgm:pt modelId="{6EC92B49-8680-4461-A55D-54457567DFBB}" type="parTrans" cxnId="{CC61DFFD-7B35-4535-BA98-6D4E179A27F2}">
      <dgm:prSet/>
      <dgm:spPr/>
      <dgm:t>
        <a:bodyPr/>
        <a:lstStyle/>
        <a:p>
          <a:endParaRPr lang="en-IN"/>
        </a:p>
      </dgm:t>
    </dgm:pt>
    <dgm:pt modelId="{BE06B277-A24C-4C43-93F3-82394042C8F4}" type="sibTrans" cxnId="{CC61DFFD-7B35-4535-BA98-6D4E179A27F2}">
      <dgm:prSet/>
      <dgm:spPr/>
      <dgm:t>
        <a:bodyPr/>
        <a:lstStyle/>
        <a:p>
          <a:endParaRPr lang="en-IN"/>
        </a:p>
      </dgm:t>
    </dgm:pt>
    <dgm:pt modelId="{1C078FEF-E08A-459B-B388-F066E31B603A}">
      <dgm:prSet/>
      <dgm:spPr/>
      <dgm:t>
        <a:bodyPr/>
        <a:lstStyle/>
        <a:p>
          <a:r>
            <a:rPr lang="en-US" b="1" dirty="0"/>
            <a:t>Pilot Schemes </a:t>
          </a:r>
          <a:r>
            <a:rPr lang="en-US" dirty="0"/>
            <a:t>- Bidding for providing PPAs to Thermal Power Plants</a:t>
          </a:r>
          <a:endParaRPr lang="en-IN" dirty="0"/>
        </a:p>
      </dgm:t>
    </dgm:pt>
    <dgm:pt modelId="{8FF2BF75-C76D-4439-951C-5482E6DA357F}" type="parTrans" cxnId="{3D0F7223-27E0-4AF8-B4EC-C794154B49F7}">
      <dgm:prSet/>
      <dgm:spPr/>
      <dgm:t>
        <a:bodyPr/>
        <a:lstStyle/>
        <a:p>
          <a:endParaRPr lang="en-IN"/>
        </a:p>
      </dgm:t>
    </dgm:pt>
    <dgm:pt modelId="{8BC4299C-60B8-489F-BF10-6FBE53899822}" type="sibTrans" cxnId="{3D0F7223-27E0-4AF8-B4EC-C794154B49F7}">
      <dgm:prSet/>
      <dgm:spPr/>
      <dgm:t>
        <a:bodyPr/>
        <a:lstStyle/>
        <a:p>
          <a:endParaRPr lang="en-IN"/>
        </a:p>
      </dgm:t>
    </dgm:pt>
    <dgm:pt modelId="{261A4777-B034-4597-AF75-190A243B073E}">
      <dgm:prSet/>
      <dgm:spPr/>
      <dgm:t>
        <a:bodyPr/>
        <a:lstStyle/>
        <a:p>
          <a:r>
            <a:rPr lang="en-US" b="1" dirty="0"/>
            <a:t>DEEP portal </a:t>
          </a:r>
          <a:r>
            <a:rPr lang="en-US" dirty="0"/>
            <a:t>- Facilitating platform for procurement of Power through competitive e-bidding</a:t>
          </a:r>
          <a:endParaRPr lang="en-IN" dirty="0"/>
        </a:p>
      </dgm:t>
    </dgm:pt>
    <dgm:pt modelId="{F02892F8-8B1A-4628-8DC0-2E5CB421F4BA}" type="parTrans" cxnId="{E86BAAD5-C5E8-4D4C-8129-D6EE0B34E9E8}">
      <dgm:prSet/>
      <dgm:spPr/>
      <dgm:t>
        <a:bodyPr/>
        <a:lstStyle/>
        <a:p>
          <a:endParaRPr lang="en-IN"/>
        </a:p>
      </dgm:t>
    </dgm:pt>
    <dgm:pt modelId="{9DF84881-4C25-4870-9607-D9346EFDBAAB}" type="sibTrans" cxnId="{E86BAAD5-C5E8-4D4C-8129-D6EE0B34E9E8}">
      <dgm:prSet/>
      <dgm:spPr/>
      <dgm:t>
        <a:bodyPr/>
        <a:lstStyle/>
        <a:p>
          <a:endParaRPr lang="en-IN"/>
        </a:p>
      </dgm:t>
    </dgm:pt>
    <dgm:pt modelId="{0E4EE261-E1E3-43F0-9C70-F08FAC894C1C}">
      <dgm:prSet/>
      <dgm:spPr/>
      <dgm:t>
        <a:bodyPr/>
        <a:lstStyle/>
        <a:p>
          <a:r>
            <a:rPr lang="en-US" b="1" dirty="0"/>
            <a:t>Ultra Mega Power Projects - </a:t>
          </a:r>
          <a:r>
            <a:rPr lang="en-US" dirty="0"/>
            <a:t>Selection of developer </a:t>
          </a:r>
          <a:endParaRPr lang="en-IN" b="1" dirty="0"/>
        </a:p>
      </dgm:t>
    </dgm:pt>
    <dgm:pt modelId="{9102D190-74C2-4472-A386-08F884624EDC}" type="parTrans" cxnId="{D78EDCB6-E935-4E4F-AA45-1EFF230E8A12}">
      <dgm:prSet/>
      <dgm:spPr/>
      <dgm:t>
        <a:bodyPr/>
        <a:lstStyle/>
        <a:p>
          <a:endParaRPr lang="en-IN"/>
        </a:p>
      </dgm:t>
    </dgm:pt>
    <dgm:pt modelId="{862F433C-5160-4101-8ADE-47C0B6768D94}" type="sibTrans" cxnId="{D78EDCB6-E935-4E4F-AA45-1EFF230E8A12}">
      <dgm:prSet/>
      <dgm:spPr/>
      <dgm:t>
        <a:bodyPr/>
        <a:lstStyle/>
        <a:p>
          <a:endParaRPr lang="en-IN"/>
        </a:p>
      </dgm:t>
    </dgm:pt>
    <dgm:pt modelId="{1EEE74F4-5963-4A45-9635-383E07D715D0}" type="pres">
      <dgm:prSet presAssocID="{7DD90237-0ECE-4323-BAD7-1CF7147FC9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A9528DB-55B7-4D09-9CEF-BA883EBA6991}" type="pres">
      <dgm:prSet presAssocID="{7DD90237-0ECE-4323-BAD7-1CF7147FC961}" presName="Name1" presStyleCnt="0"/>
      <dgm:spPr/>
    </dgm:pt>
    <dgm:pt modelId="{40A777FF-6CF6-4BE9-AA9D-38420C2D0B12}" type="pres">
      <dgm:prSet presAssocID="{7DD90237-0ECE-4323-BAD7-1CF7147FC961}" presName="cycle" presStyleCnt="0"/>
      <dgm:spPr/>
    </dgm:pt>
    <dgm:pt modelId="{A85EB9BE-63BF-4EDF-8E3C-AB7CAC6E7CCF}" type="pres">
      <dgm:prSet presAssocID="{7DD90237-0ECE-4323-BAD7-1CF7147FC961}" presName="srcNode" presStyleLbl="node1" presStyleIdx="0" presStyleCnt="7"/>
      <dgm:spPr/>
    </dgm:pt>
    <dgm:pt modelId="{E79B0294-1B91-44DF-8BE3-CE393582ED1E}" type="pres">
      <dgm:prSet presAssocID="{7DD90237-0ECE-4323-BAD7-1CF7147FC961}" presName="conn" presStyleLbl="parChTrans1D2" presStyleIdx="0" presStyleCnt="1"/>
      <dgm:spPr/>
      <dgm:t>
        <a:bodyPr/>
        <a:lstStyle/>
        <a:p>
          <a:endParaRPr lang="en-US"/>
        </a:p>
      </dgm:t>
    </dgm:pt>
    <dgm:pt modelId="{916E307D-C1F6-4AF4-AEE5-8CD2EF68874B}" type="pres">
      <dgm:prSet presAssocID="{7DD90237-0ECE-4323-BAD7-1CF7147FC961}" presName="extraNode" presStyleLbl="node1" presStyleIdx="0" presStyleCnt="7"/>
      <dgm:spPr/>
    </dgm:pt>
    <dgm:pt modelId="{BDBF120A-2C08-43D6-9D9F-4D0330157712}" type="pres">
      <dgm:prSet presAssocID="{7DD90237-0ECE-4323-BAD7-1CF7147FC961}" presName="dstNode" presStyleLbl="node1" presStyleIdx="0" presStyleCnt="7"/>
      <dgm:spPr/>
    </dgm:pt>
    <dgm:pt modelId="{447998FE-AF00-4FB5-82CC-2A996046337E}" type="pres">
      <dgm:prSet presAssocID="{C0087442-7FF1-4F5C-A7CF-D52286A7013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2A050-51AA-4B9F-9970-B13928CEBC26}" type="pres">
      <dgm:prSet presAssocID="{C0087442-7FF1-4F5C-A7CF-D52286A7013D}" presName="accent_1" presStyleCnt="0"/>
      <dgm:spPr/>
    </dgm:pt>
    <dgm:pt modelId="{05197F74-42D5-4280-A271-D6E6ABAE6D5B}" type="pres">
      <dgm:prSet presAssocID="{C0087442-7FF1-4F5C-A7CF-D52286A7013D}" presName="accentRepeatNode" presStyleLbl="solidFgAcc1" presStyleIdx="0" presStyleCnt="7"/>
      <dgm:spPr/>
    </dgm:pt>
    <dgm:pt modelId="{BAA83F91-C7D0-4A77-9470-38B87CD11AAF}" type="pres">
      <dgm:prSet presAssocID="{5A7DA170-D04A-4095-AAC9-7D78A7FD933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5AF73-A168-4B99-BEC1-31E685E95FCD}" type="pres">
      <dgm:prSet presAssocID="{5A7DA170-D04A-4095-AAC9-7D78A7FD9336}" presName="accent_2" presStyleCnt="0"/>
      <dgm:spPr/>
    </dgm:pt>
    <dgm:pt modelId="{2EB34244-11F8-4C25-A95B-0E3CB600C798}" type="pres">
      <dgm:prSet presAssocID="{5A7DA170-D04A-4095-AAC9-7D78A7FD9336}" presName="accentRepeatNode" presStyleLbl="solidFgAcc1" presStyleIdx="1" presStyleCnt="7"/>
      <dgm:spPr/>
    </dgm:pt>
    <dgm:pt modelId="{0148A7DD-2357-4893-B7A0-994492FC7499}" type="pres">
      <dgm:prSet presAssocID="{F59F7204-2FB1-4939-8A52-6432C6AC1EC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4C147-873B-494C-ADDC-9C1B4F030C8D}" type="pres">
      <dgm:prSet presAssocID="{F59F7204-2FB1-4939-8A52-6432C6AC1ECD}" presName="accent_3" presStyleCnt="0"/>
      <dgm:spPr/>
    </dgm:pt>
    <dgm:pt modelId="{17A164AC-6514-427C-8021-DEED1909C301}" type="pres">
      <dgm:prSet presAssocID="{F59F7204-2FB1-4939-8A52-6432C6AC1ECD}" presName="accentRepeatNode" presStyleLbl="solidFgAcc1" presStyleIdx="2" presStyleCnt="7"/>
      <dgm:spPr/>
    </dgm:pt>
    <dgm:pt modelId="{F71BDF09-E092-4165-9E67-6786C7520CAB}" type="pres">
      <dgm:prSet presAssocID="{E1BA855A-2818-463E-AC67-2E69B82D29F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1E624-22AB-4285-8AD2-D9A0FE1AFB73}" type="pres">
      <dgm:prSet presAssocID="{E1BA855A-2818-463E-AC67-2E69B82D29F0}" presName="accent_4" presStyleCnt="0"/>
      <dgm:spPr/>
    </dgm:pt>
    <dgm:pt modelId="{3C1D999C-4B1C-4B78-92D4-FECE764CD763}" type="pres">
      <dgm:prSet presAssocID="{E1BA855A-2818-463E-AC67-2E69B82D29F0}" presName="accentRepeatNode" presStyleLbl="solidFgAcc1" presStyleIdx="3" presStyleCnt="7"/>
      <dgm:spPr/>
    </dgm:pt>
    <dgm:pt modelId="{31BAE19F-891F-489E-BCEE-2C99C58EA5B8}" type="pres">
      <dgm:prSet presAssocID="{1C078FEF-E08A-459B-B388-F066E31B603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B1409-32BE-40C0-9DC1-3EB215174009}" type="pres">
      <dgm:prSet presAssocID="{1C078FEF-E08A-459B-B388-F066E31B603A}" presName="accent_5" presStyleCnt="0"/>
      <dgm:spPr/>
    </dgm:pt>
    <dgm:pt modelId="{BC9AFEB6-1000-4018-800E-3785537A91A2}" type="pres">
      <dgm:prSet presAssocID="{1C078FEF-E08A-459B-B388-F066E31B603A}" presName="accentRepeatNode" presStyleLbl="solidFgAcc1" presStyleIdx="4" presStyleCnt="7"/>
      <dgm:spPr/>
    </dgm:pt>
    <dgm:pt modelId="{005B0E2A-0612-4F1A-9110-F54C7C69CA17}" type="pres">
      <dgm:prSet presAssocID="{261A4777-B034-4597-AF75-190A243B073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23635-F991-40F6-9E3E-5DCFFDCA9327}" type="pres">
      <dgm:prSet presAssocID="{261A4777-B034-4597-AF75-190A243B073E}" presName="accent_6" presStyleCnt="0"/>
      <dgm:spPr/>
    </dgm:pt>
    <dgm:pt modelId="{0952F950-0692-46EB-B68C-31D8D3DA740C}" type="pres">
      <dgm:prSet presAssocID="{261A4777-B034-4597-AF75-190A243B073E}" presName="accentRepeatNode" presStyleLbl="solidFgAcc1" presStyleIdx="5" presStyleCnt="7"/>
      <dgm:spPr/>
    </dgm:pt>
    <dgm:pt modelId="{3BE45D16-5D93-4A95-9E19-59DC078BE428}" type="pres">
      <dgm:prSet presAssocID="{0E4EE261-E1E3-43F0-9C70-F08FAC894C1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A389A-B90A-4A32-BFCA-4F6EBE0E02EB}" type="pres">
      <dgm:prSet presAssocID="{0E4EE261-E1E3-43F0-9C70-F08FAC894C1C}" presName="accent_7" presStyleCnt="0"/>
      <dgm:spPr/>
    </dgm:pt>
    <dgm:pt modelId="{A0A83C5F-743C-4080-927C-9CC952A14CC5}" type="pres">
      <dgm:prSet presAssocID="{0E4EE261-E1E3-43F0-9C70-F08FAC894C1C}" presName="accentRepeatNode" presStyleLbl="solidFgAcc1" presStyleIdx="6" presStyleCnt="7"/>
      <dgm:spPr/>
    </dgm:pt>
  </dgm:ptLst>
  <dgm:cxnLst>
    <dgm:cxn modelId="{FA231338-127E-482A-ADDE-2DE0FD438A26}" type="presOf" srcId="{261A4777-B034-4597-AF75-190A243B073E}" destId="{005B0E2A-0612-4F1A-9110-F54C7C69CA17}" srcOrd="0" destOrd="0" presId="urn:microsoft.com/office/officeart/2008/layout/VerticalCurvedList"/>
    <dgm:cxn modelId="{E86BAAD5-C5E8-4D4C-8129-D6EE0B34E9E8}" srcId="{7DD90237-0ECE-4323-BAD7-1CF7147FC961}" destId="{261A4777-B034-4597-AF75-190A243B073E}" srcOrd="5" destOrd="0" parTransId="{F02892F8-8B1A-4628-8DC0-2E5CB421F4BA}" sibTransId="{9DF84881-4C25-4870-9607-D9346EFDBAAB}"/>
    <dgm:cxn modelId="{3D0F7223-27E0-4AF8-B4EC-C794154B49F7}" srcId="{7DD90237-0ECE-4323-BAD7-1CF7147FC961}" destId="{1C078FEF-E08A-459B-B388-F066E31B603A}" srcOrd="4" destOrd="0" parTransId="{8FF2BF75-C76D-4439-951C-5482E6DA357F}" sibTransId="{8BC4299C-60B8-489F-BF10-6FBE53899822}"/>
    <dgm:cxn modelId="{27954D14-D046-44DD-8CCB-D6F6DB282991}" srcId="{7DD90237-0ECE-4323-BAD7-1CF7147FC961}" destId="{5A7DA170-D04A-4095-AAC9-7D78A7FD9336}" srcOrd="1" destOrd="0" parTransId="{D311BD3B-98D6-421D-9BF5-DB8FE41C72C5}" sibTransId="{5AE1F291-CF5D-4C55-AE69-BA20F4340D58}"/>
    <dgm:cxn modelId="{881B43A9-460E-4316-904A-42FC335FD54B}" srcId="{7DD90237-0ECE-4323-BAD7-1CF7147FC961}" destId="{C0087442-7FF1-4F5C-A7CF-D52286A7013D}" srcOrd="0" destOrd="0" parTransId="{934915FB-7A34-4416-96D3-8BE54AA3BDCC}" sibTransId="{8E2AF043-DEAF-4B3E-8BAD-666BFA73DD22}"/>
    <dgm:cxn modelId="{F2D2A914-9CE7-43E2-98C6-E5F8F162B966}" srcId="{7DD90237-0ECE-4323-BAD7-1CF7147FC961}" destId="{F59F7204-2FB1-4939-8A52-6432C6AC1ECD}" srcOrd="2" destOrd="0" parTransId="{B652A995-2A70-40C2-A8AA-BEDC9015F778}" sibTransId="{273A3604-B510-414D-8F05-FE3C1CEA5B83}"/>
    <dgm:cxn modelId="{3DA253A5-FDB2-4B89-ADD9-6BB76B5208F2}" type="presOf" srcId="{F59F7204-2FB1-4939-8A52-6432C6AC1ECD}" destId="{0148A7DD-2357-4893-B7A0-994492FC7499}" srcOrd="0" destOrd="0" presId="urn:microsoft.com/office/officeart/2008/layout/VerticalCurvedList"/>
    <dgm:cxn modelId="{CC61DFFD-7B35-4535-BA98-6D4E179A27F2}" srcId="{7DD90237-0ECE-4323-BAD7-1CF7147FC961}" destId="{E1BA855A-2818-463E-AC67-2E69B82D29F0}" srcOrd="3" destOrd="0" parTransId="{6EC92B49-8680-4461-A55D-54457567DFBB}" sibTransId="{BE06B277-A24C-4C43-93F3-82394042C8F4}"/>
    <dgm:cxn modelId="{D78EDCB6-E935-4E4F-AA45-1EFF230E8A12}" srcId="{7DD90237-0ECE-4323-BAD7-1CF7147FC961}" destId="{0E4EE261-E1E3-43F0-9C70-F08FAC894C1C}" srcOrd="6" destOrd="0" parTransId="{9102D190-74C2-4472-A386-08F884624EDC}" sibTransId="{862F433C-5160-4101-8ADE-47C0B6768D94}"/>
    <dgm:cxn modelId="{07FEFBD6-5B86-4DCC-A4CC-8F26A35EAB67}" type="presOf" srcId="{7DD90237-0ECE-4323-BAD7-1CF7147FC961}" destId="{1EEE74F4-5963-4A45-9635-383E07D715D0}" srcOrd="0" destOrd="0" presId="urn:microsoft.com/office/officeart/2008/layout/VerticalCurvedList"/>
    <dgm:cxn modelId="{E9915101-65C7-44F3-A741-F066229948F6}" type="presOf" srcId="{5A7DA170-D04A-4095-AAC9-7D78A7FD9336}" destId="{BAA83F91-C7D0-4A77-9470-38B87CD11AAF}" srcOrd="0" destOrd="0" presId="urn:microsoft.com/office/officeart/2008/layout/VerticalCurvedList"/>
    <dgm:cxn modelId="{74849E6B-BA48-429A-9E59-8631CBE7AE01}" type="presOf" srcId="{8E2AF043-DEAF-4B3E-8BAD-666BFA73DD22}" destId="{E79B0294-1B91-44DF-8BE3-CE393582ED1E}" srcOrd="0" destOrd="0" presId="urn:microsoft.com/office/officeart/2008/layout/VerticalCurvedList"/>
    <dgm:cxn modelId="{DAB205D4-AC47-4164-A118-E4D40A951DDF}" type="presOf" srcId="{0E4EE261-E1E3-43F0-9C70-F08FAC894C1C}" destId="{3BE45D16-5D93-4A95-9E19-59DC078BE428}" srcOrd="0" destOrd="0" presId="urn:microsoft.com/office/officeart/2008/layout/VerticalCurvedList"/>
    <dgm:cxn modelId="{494BBA5E-1A0F-4CCC-A10E-6C6CC57ECF64}" type="presOf" srcId="{1C078FEF-E08A-459B-B388-F066E31B603A}" destId="{31BAE19F-891F-489E-BCEE-2C99C58EA5B8}" srcOrd="0" destOrd="0" presId="urn:microsoft.com/office/officeart/2008/layout/VerticalCurvedList"/>
    <dgm:cxn modelId="{0D328BCC-3409-4982-807E-BB0F2EA495BD}" type="presOf" srcId="{E1BA855A-2818-463E-AC67-2E69B82D29F0}" destId="{F71BDF09-E092-4165-9E67-6786C7520CAB}" srcOrd="0" destOrd="0" presId="urn:microsoft.com/office/officeart/2008/layout/VerticalCurvedList"/>
    <dgm:cxn modelId="{AF25B886-C49D-4BCB-86A3-875FBC59ED7D}" type="presOf" srcId="{C0087442-7FF1-4F5C-A7CF-D52286A7013D}" destId="{447998FE-AF00-4FB5-82CC-2A996046337E}" srcOrd="0" destOrd="0" presId="urn:microsoft.com/office/officeart/2008/layout/VerticalCurvedList"/>
    <dgm:cxn modelId="{AF623592-5570-4656-84A4-D075B734E7F1}" type="presParOf" srcId="{1EEE74F4-5963-4A45-9635-383E07D715D0}" destId="{DA9528DB-55B7-4D09-9CEF-BA883EBA6991}" srcOrd="0" destOrd="0" presId="urn:microsoft.com/office/officeart/2008/layout/VerticalCurvedList"/>
    <dgm:cxn modelId="{1805B8A9-E0C7-4D9D-B261-DF8EE3042DDD}" type="presParOf" srcId="{DA9528DB-55B7-4D09-9CEF-BA883EBA6991}" destId="{40A777FF-6CF6-4BE9-AA9D-38420C2D0B12}" srcOrd="0" destOrd="0" presId="urn:microsoft.com/office/officeart/2008/layout/VerticalCurvedList"/>
    <dgm:cxn modelId="{D82FD2AB-26C0-4EFC-ABCC-E4C107276DD0}" type="presParOf" srcId="{40A777FF-6CF6-4BE9-AA9D-38420C2D0B12}" destId="{A85EB9BE-63BF-4EDF-8E3C-AB7CAC6E7CCF}" srcOrd="0" destOrd="0" presId="urn:microsoft.com/office/officeart/2008/layout/VerticalCurvedList"/>
    <dgm:cxn modelId="{59CE9AE5-BE3A-40D9-AA4A-26D4A1B5381B}" type="presParOf" srcId="{40A777FF-6CF6-4BE9-AA9D-38420C2D0B12}" destId="{E79B0294-1B91-44DF-8BE3-CE393582ED1E}" srcOrd="1" destOrd="0" presId="urn:microsoft.com/office/officeart/2008/layout/VerticalCurvedList"/>
    <dgm:cxn modelId="{EFF466E2-665A-4603-9ADD-1A29608ABAF2}" type="presParOf" srcId="{40A777FF-6CF6-4BE9-AA9D-38420C2D0B12}" destId="{916E307D-C1F6-4AF4-AEE5-8CD2EF68874B}" srcOrd="2" destOrd="0" presId="urn:microsoft.com/office/officeart/2008/layout/VerticalCurvedList"/>
    <dgm:cxn modelId="{D3FC144D-0B98-4012-9B13-BB42E6D9E955}" type="presParOf" srcId="{40A777FF-6CF6-4BE9-AA9D-38420C2D0B12}" destId="{BDBF120A-2C08-43D6-9D9F-4D0330157712}" srcOrd="3" destOrd="0" presId="urn:microsoft.com/office/officeart/2008/layout/VerticalCurvedList"/>
    <dgm:cxn modelId="{B479BCA1-6982-4CCB-938C-D9042539DF3B}" type="presParOf" srcId="{DA9528DB-55B7-4D09-9CEF-BA883EBA6991}" destId="{447998FE-AF00-4FB5-82CC-2A996046337E}" srcOrd="1" destOrd="0" presId="urn:microsoft.com/office/officeart/2008/layout/VerticalCurvedList"/>
    <dgm:cxn modelId="{EFFDE00E-3CEA-4987-BB34-8C53C54807D1}" type="presParOf" srcId="{DA9528DB-55B7-4D09-9CEF-BA883EBA6991}" destId="{E8B2A050-51AA-4B9F-9970-B13928CEBC26}" srcOrd="2" destOrd="0" presId="urn:microsoft.com/office/officeart/2008/layout/VerticalCurvedList"/>
    <dgm:cxn modelId="{BA9031AC-777C-435B-B361-0E8A50148902}" type="presParOf" srcId="{E8B2A050-51AA-4B9F-9970-B13928CEBC26}" destId="{05197F74-42D5-4280-A271-D6E6ABAE6D5B}" srcOrd="0" destOrd="0" presId="urn:microsoft.com/office/officeart/2008/layout/VerticalCurvedList"/>
    <dgm:cxn modelId="{4C5E6F2F-A104-4DAC-AADC-D1B98AAA09A6}" type="presParOf" srcId="{DA9528DB-55B7-4D09-9CEF-BA883EBA6991}" destId="{BAA83F91-C7D0-4A77-9470-38B87CD11AAF}" srcOrd="3" destOrd="0" presId="urn:microsoft.com/office/officeart/2008/layout/VerticalCurvedList"/>
    <dgm:cxn modelId="{93DB904C-2D1F-4666-A4C6-08F1107E67B5}" type="presParOf" srcId="{DA9528DB-55B7-4D09-9CEF-BA883EBA6991}" destId="{5D55AF73-A168-4B99-BEC1-31E685E95FCD}" srcOrd="4" destOrd="0" presId="urn:microsoft.com/office/officeart/2008/layout/VerticalCurvedList"/>
    <dgm:cxn modelId="{97F7EE2B-6E23-4CC4-BA1C-26486A0D47F6}" type="presParOf" srcId="{5D55AF73-A168-4B99-BEC1-31E685E95FCD}" destId="{2EB34244-11F8-4C25-A95B-0E3CB600C798}" srcOrd="0" destOrd="0" presId="urn:microsoft.com/office/officeart/2008/layout/VerticalCurvedList"/>
    <dgm:cxn modelId="{437E1FB3-ABD8-490A-9E36-1DDCD6D79994}" type="presParOf" srcId="{DA9528DB-55B7-4D09-9CEF-BA883EBA6991}" destId="{0148A7DD-2357-4893-B7A0-994492FC7499}" srcOrd="5" destOrd="0" presId="urn:microsoft.com/office/officeart/2008/layout/VerticalCurvedList"/>
    <dgm:cxn modelId="{FC37D533-7642-48FC-8F84-59139E0EFC4F}" type="presParOf" srcId="{DA9528DB-55B7-4D09-9CEF-BA883EBA6991}" destId="{D974C147-873B-494C-ADDC-9C1B4F030C8D}" srcOrd="6" destOrd="0" presId="urn:microsoft.com/office/officeart/2008/layout/VerticalCurvedList"/>
    <dgm:cxn modelId="{76C4AD57-93EC-478B-B050-6934BEA5A831}" type="presParOf" srcId="{D974C147-873B-494C-ADDC-9C1B4F030C8D}" destId="{17A164AC-6514-427C-8021-DEED1909C301}" srcOrd="0" destOrd="0" presId="urn:microsoft.com/office/officeart/2008/layout/VerticalCurvedList"/>
    <dgm:cxn modelId="{A8C32C32-E4E9-4CED-8986-1D5A0650B51F}" type="presParOf" srcId="{DA9528DB-55B7-4D09-9CEF-BA883EBA6991}" destId="{F71BDF09-E092-4165-9E67-6786C7520CAB}" srcOrd="7" destOrd="0" presId="urn:microsoft.com/office/officeart/2008/layout/VerticalCurvedList"/>
    <dgm:cxn modelId="{B16CBA58-5020-419A-81A9-E9218E33FFA1}" type="presParOf" srcId="{DA9528DB-55B7-4D09-9CEF-BA883EBA6991}" destId="{2FC1E624-22AB-4285-8AD2-D9A0FE1AFB73}" srcOrd="8" destOrd="0" presId="urn:microsoft.com/office/officeart/2008/layout/VerticalCurvedList"/>
    <dgm:cxn modelId="{EE0C1134-6001-46AD-A323-F815F20AF1CD}" type="presParOf" srcId="{2FC1E624-22AB-4285-8AD2-D9A0FE1AFB73}" destId="{3C1D999C-4B1C-4B78-92D4-FECE764CD763}" srcOrd="0" destOrd="0" presId="urn:microsoft.com/office/officeart/2008/layout/VerticalCurvedList"/>
    <dgm:cxn modelId="{6ED930A9-1006-4A17-923F-3E0927374F06}" type="presParOf" srcId="{DA9528DB-55B7-4D09-9CEF-BA883EBA6991}" destId="{31BAE19F-891F-489E-BCEE-2C99C58EA5B8}" srcOrd="9" destOrd="0" presId="urn:microsoft.com/office/officeart/2008/layout/VerticalCurvedList"/>
    <dgm:cxn modelId="{30BE57A3-E83E-40A5-B09A-58C227AE79E2}" type="presParOf" srcId="{DA9528DB-55B7-4D09-9CEF-BA883EBA6991}" destId="{3C9B1409-32BE-40C0-9DC1-3EB215174009}" srcOrd="10" destOrd="0" presId="urn:microsoft.com/office/officeart/2008/layout/VerticalCurvedList"/>
    <dgm:cxn modelId="{8D662039-B115-4F5A-8FEE-01BD769DE615}" type="presParOf" srcId="{3C9B1409-32BE-40C0-9DC1-3EB215174009}" destId="{BC9AFEB6-1000-4018-800E-3785537A91A2}" srcOrd="0" destOrd="0" presId="urn:microsoft.com/office/officeart/2008/layout/VerticalCurvedList"/>
    <dgm:cxn modelId="{860A71B4-3522-4E28-B0BD-65B385B821D6}" type="presParOf" srcId="{DA9528DB-55B7-4D09-9CEF-BA883EBA6991}" destId="{005B0E2A-0612-4F1A-9110-F54C7C69CA17}" srcOrd="11" destOrd="0" presId="urn:microsoft.com/office/officeart/2008/layout/VerticalCurvedList"/>
    <dgm:cxn modelId="{6008F3B5-7C5B-4F40-80E0-F4BE4CBF5AEE}" type="presParOf" srcId="{DA9528DB-55B7-4D09-9CEF-BA883EBA6991}" destId="{0A523635-F991-40F6-9E3E-5DCFFDCA9327}" srcOrd="12" destOrd="0" presId="urn:microsoft.com/office/officeart/2008/layout/VerticalCurvedList"/>
    <dgm:cxn modelId="{472F7FF6-8FE8-4240-B1E0-0F7DEFF3DEA5}" type="presParOf" srcId="{0A523635-F991-40F6-9E3E-5DCFFDCA9327}" destId="{0952F950-0692-46EB-B68C-31D8D3DA740C}" srcOrd="0" destOrd="0" presId="urn:microsoft.com/office/officeart/2008/layout/VerticalCurvedList"/>
    <dgm:cxn modelId="{2B1536C4-C27E-40F4-9C80-9A49F27D8A27}" type="presParOf" srcId="{DA9528DB-55B7-4D09-9CEF-BA883EBA6991}" destId="{3BE45D16-5D93-4A95-9E19-59DC078BE428}" srcOrd="13" destOrd="0" presId="urn:microsoft.com/office/officeart/2008/layout/VerticalCurvedList"/>
    <dgm:cxn modelId="{74436357-3BBC-43F4-8A44-D3AF9DBC28C7}" type="presParOf" srcId="{DA9528DB-55B7-4D09-9CEF-BA883EBA6991}" destId="{071A389A-B90A-4A32-BFCA-4F6EBE0E02EB}" srcOrd="14" destOrd="0" presId="urn:microsoft.com/office/officeart/2008/layout/VerticalCurvedList"/>
    <dgm:cxn modelId="{49772CB4-32BA-4080-A4DB-C7028D2261BD}" type="presParOf" srcId="{071A389A-B90A-4A32-BFCA-4F6EBE0E02EB}" destId="{A0A83C5F-743C-4080-927C-9CC952A14C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5D2C17-033C-413B-8C8D-9DCD427D5580}" type="doc">
      <dgm:prSet loTypeId="urn:microsoft.com/office/officeart/2005/8/layout/chevron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0BF574F-E262-4124-876C-7DD85FD66AFB}">
      <dgm:prSet phldrT="[Text]"/>
      <dgm:spPr/>
      <dgm:t>
        <a:bodyPr/>
        <a:lstStyle/>
        <a:p>
          <a:r>
            <a:rPr lang="en-US" b="1" dirty="0"/>
            <a:t>Medical Expenditure</a:t>
          </a:r>
        </a:p>
      </dgm:t>
    </dgm:pt>
    <dgm:pt modelId="{62D70871-D857-416F-AEE3-BF3C7D3A3535}" type="parTrans" cxnId="{C56B8A7F-D1F2-4B68-9C16-E10C4CC30A74}">
      <dgm:prSet/>
      <dgm:spPr/>
      <dgm:t>
        <a:bodyPr/>
        <a:lstStyle/>
        <a:p>
          <a:endParaRPr lang="en-US"/>
        </a:p>
      </dgm:t>
    </dgm:pt>
    <dgm:pt modelId="{9ED061D0-BCAC-4774-A649-4F68248DB56C}" type="sibTrans" cxnId="{C56B8A7F-D1F2-4B68-9C16-E10C4CC30A74}">
      <dgm:prSet/>
      <dgm:spPr/>
      <dgm:t>
        <a:bodyPr/>
        <a:lstStyle/>
        <a:p>
          <a:endParaRPr lang="en-US"/>
        </a:p>
      </dgm:t>
    </dgm:pt>
    <dgm:pt modelId="{31F19EE0-79FD-467E-AEA8-18E1259D1FBC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en-US" sz="1400" dirty="0" smtClean="0"/>
            <a:t>Comprehensive coverage (including OPD &amp; medical </a:t>
          </a:r>
          <a:r>
            <a:rPr lang="en-US" sz="1400" dirty="0" err="1" smtClean="0"/>
            <a:t>equipments</a:t>
          </a:r>
          <a:r>
            <a:rPr lang="en-US" sz="1400" dirty="0" smtClean="0"/>
            <a:t>) for </a:t>
          </a:r>
          <a:r>
            <a:rPr lang="en-US" sz="1400" dirty="0"/>
            <a:t>self and dependent family </a:t>
          </a:r>
          <a:r>
            <a:rPr lang="en-US" sz="1400" dirty="0" smtClean="0"/>
            <a:t>members</a:t>
          </a:r>
          <a:endParaRPr lang="en-US" sz="1400" dirty="0"/>
        </a:p>
      </dgm:t>
    </dgm:pt>
    <dgm:pt modelId="{782E8295-9A79-4198-A2B9-51E65AD2852B}" type="parTrans" cxnId="{CEC2941B-8F45-4A56-8427-23471062D917}">
      <dgm:prSet/>
      <dgm:spPr/>
      <dgm:t>
        <a:bodyPr/>
        <a:lstStyle/>
        <a:p>
          <a:endParaRPr lang="en-US"/>
        </a:p>
      </dgm:t>
    </dgm:pt>
    <dgm:pt modelId="{3053B767-E2D7-475C-9365-FDD080F4BF03}" type="sibTrans" cxnId="{CEC2941B-8F45-4A56-8427-23471062D917}">
      <dgm:prSet/>
      <dgm:spPr/>
      <dgm:t>
        <a:bodyPr/>
        <a:lstStyle/>
        <a:p>
          <a:endParaRPr lang="en-US"/>
        </a:p>
      </dgm:t>
    </dgm:pt>
    <dgm:pt modelId="{9FBDD449-0DAA-40F2-B688-A708C62B580F}">
      <dgm:prSet phldrT="[Text]"/>
      <dgm:spPr/>
      <dgm:t>
        <a:bodyPr/>
        <a:lstStyle/>
        <a:p>
          <a:r>
            <a:rPr lang="en-US" b="1" dirty="0"/>
            <a:t>Insurance </a:t>
          </a:r>
          <a:r>
            <a:rPr lang="en-US" b="1" dirty="0" smtClean="0"/>
            <a:t>Coverage &amp; Social Security</a:t>
          </a:r>
          <a:endParaRPr lang="en-US" b="1" dirty="0"/>
        </a:p>
      </dgm:t>
    </dgm:pt>
    <dgm:pt modelId="{4DA8392D-56F1-47EE-82BB-CFD384AB111D}" type="parTrans" cxnId="{A595C540-C021-4D50-9D83-C328C3761C95}">
      <dgm:prSet/>
      <dgm:spPr/>
      <dgm:t>
        <a:bodyPr/>
        <a:lstStyle/>
        <a:p>
          <a:endParaRPr lang="en-US"/>
        </a:p>
      </dgm:t>
    </dgm:pt>
    <dgm:pt modelId="{BB6C20D8-F752-433A-84CC-AB274B375C99}" type="sibTrans" cxnId="{A595C540-C021-4D50-9D83-C328C3761C95}">
      <dgm:prSet/>
      <dgm:spPr/>
      <dgm:t>
        <a:bodyPr/>
        <a:lstStyle/>
        <a:p>
          <a:endParaRPr lang="en-US"/>
        </a:p>
      </dgm:t>
    </dgm:pt>
    <dgm:pt modelId="{2EE61E47-0A76-4CBF-8914-242EDA3042B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Personal </a:t>
          </a:r>
          <a:r>
            <a:rPr lang="en-US" sz="1400" dirty="0" smtClean="0"/>
            <a:t>Accident Insurance</a:t>
          </a:r>
          <a:endParaRPr lang="en-US" sz="1400" dirty="0"/>
        </a:p>
      </dgm:t>
    </dgm:pt>
    <dgm:pt modelId="{2B809F43-6A33-43C9-9FD3-04BCDE8FC402}" type="parTrans" cxnId="{CE61229E-864E-4B23-A907-2460C167954B}">
      <dgm:prSet/>
      <dgm:spPr/>
      <dgm:t>
        <a:bodyPr/>
        <a:lstStyle/>
        <a:p>
          <a:endParaRPr lang="en-US"/>
        </a:p>
      </dgm:t>
    </dgm:pt>
    <dgm:pt modelId="{EBCD0066-757E-4AE7-9584-843C260B78A8}" type="sibTrans" cxnId="{CE61229E-864E-4B23-A907-2460C167954B}">
      <dgm:prSet/>
      <dgm:spPr/>
      <dgm:t>
        <a:bodyPr/>
        <a:lstStyle/>
        <a:p>
          <a:endParaRPr lang="en-US"/>
        </a:p>
      </dgm:t>
    </dgm:pt>
    <dgm:pt modelId="{E2A65BBC-900A-4F5E-BC49-60A81A05F694}">
      <dgm:prSet phldrT="[Text]"/>
      <dgm:spPr/>
      <dgm:t>
        <a:bodyPr/>
        <a:lstStyle/>
        <a:p>
          <a:r>
            <a:rPr lang="en-US" b="1" dirty="0"/>
            <a:t>Interest Free Advances</a:t>
          </a:r>
        </a:p>
      </dgm:t>
    </dgm:pt>
    <dgm:pt modelId="{777D28C2-A9B0-4D02-9C18-358DB7D43EA5}" type="parTrans" cxnId="{0FC847A7-65A6-4574-9906-49123FC9F29E}">
      <dgm:prSet/>
      <dgm:spPr/>
      <dgm:t>
        <a:bodyPr/>
        <a:lstStyle/>
        <a:p>
          <a:endParaRPr lang="en-US"/>
        </a:p>
      </dgm:t>
    </dgm:pt>
    <dgm:pt modelId="{6FE30698-3B75-48ED-BF78-D482F02107A3}" type="sibTrans" cxnId="{0FC847A7-65A6-4574-9906-49123FC9F29E}">
      <dgm:prSet/>
      <dgm:spPr/>
      <dgm:t>
        <a:bodyPr/>
        <a:lstStyle/>
        <a:p>
          <a:endParaRPr lang="en-US"/>
        </a:p>
      </dgm:t>
    </dgm:pt>
    <dgm:pt modelId="{F073AFAA-F790-43C0-AAEE-E4A51F992A65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dirty="0"/>
            <a:t>Festival Advance</a:t>
          </a:r>
        </a:p>
      </dgm:t>
    </dgm:pt>
    <dgm:pt modelId="{A00A9FD7-3A39-4BB1-8355-7717D943CDB4}" type="parTrans" cxnId="{CD98F0EB-9A96-421B-9D77-6CA05909B088}">
      <dgm:prSet/>
      <dgm:spPr/>
      <dgm:t>
        <a:bodyPr/>
        <a:lstStyle/>
        <a:p>
          <a:endParaRPr lang="en-US"/>
        </a:p>
      </dgm:t>
    </dgm:pt>
    <dgm:pt modelId="{48795C8D-A57F-423A-95BD-0A0F2A4C1610}" type="sibTrans" cxnId="{CD98F0EB-9A96-421B-9D77-6CA05909B088}">
      <dgm:prSet/>
      <dgm:spPr/>
      <dgm:t>
        <a:bodyPr/>
        <a:lstStyle/>
        <a:p>
          <a:endParaRPr lang="en-US"/>
        </a:p>
      </dgm:t>
    </dgm:pt>
    <dgm:pt modelId="{2A9F9212-4528-44FA-B201-A1E0EAE1A4A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Employee </a:t>
          </a:r>
          <a:r>
            <a:rPr lang="en-US" sz="1400" dirty="0" smtClean="0"/>
            <a:t>Deposit Linked Insurance</a:t>
          </a:r>
          <a:endParaRPr lang="en-US" sz="1400" dirty="0"/>
        </a:p>
      </dgm:t>
    </dgm:pt>
    <dgm:pt modelId="{8681B918-239B-4359-A345-803D9FEBF023}" type="parTrans" cxnId="{71020E1C-C9DA-40B3-B18F-BBCE89F91CCE}">
      <dgm:prSet/>
      <dgm:spPr/>
      <dgm:t>
        <a:bodyPr/>
        <a:lstStyle/>
        <a:p>
          <a:endParaRPr lang="en-US"/>
        </a:p>
      </dgm:t>
    </dgm:pt>
    <dgm:pt modelId="{75788ED6-220F-4B8E-AC06-0F54626BD4A7}" type="sibTrans" cxnId="{71020E1C-C9DA-40B3-B18F-BBCE89F91CCE}">
      <dgm:prSet/>
      <dgm:spPr/>
      <dgm:t>
        <a:bodyPr/>
        <a:lstStyle/>
        <a:p>
          <a:endParaRPr lang="en-US"/>
        </a:p>
      </dgm:t>
    </dgm:pt>
    <dgm:pt modelId="{131B7C26-8776-4A7E-9ED6-33EE88C1935D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dirty="0"/>
            <a:t>Multi-purpose Advance</a:t>
          </a:r>
        </a:p>
      </dgm:t>
    </dgm:pt>
    <dgm:pt modelId="{525DCD42-185C-4529-A754-4B5BEA789221}" type="parTrans" cxnId="{10F67885-A4A8-48EC-8EC4-E7919EDB747B}">
      <dgm:prSet/>
      <dgm:spPr/>
      <dgm:t>
        <a:bodyPr/>
        <a:lstStyle/>
        <a:p>
          <a:endParaRPr lang="en-US"/>
        </a:p>
      </dgm:t>
    </dgm:pt>
    <dgm:pt modelId="{A6367480-F428-4983-ABF7-0ED946B5F793}" type="sibTrans" cxnId="{10F67885-A4A8-48EC-8EC4-E7919EDB747B}">
      <dgm:prSet/>
      <dgm:spPr/>
      <dgm:t>
        <a:bodyPr/>
        <a:lstStyle/>
        <a:p>
          <a:endParaRPr lang="en-US"/>
        </a:p>
      </dgm:t>
    </dgm:pt>
    <dgm:pt modelId="{0BC1BBAF-2B9D-44F7-B38D-D5D4DF228C41}">
      <dgm:prSet/>
      <dgm:spPr/>
      <dgm:t>
        <a:bodyPr/>
        <a:lstStyle/>
        <a:p>
          <a:r>
            <a:rPr lang="en-US" b="1" dirty="0" smtClean="0"/>
            <a:t>Advances at subsidized </a:t>
          </a:r>
          <a:r>
            <a:rPr lang="en-US" b="1" dirty="0" err="1" smtClean="0"/>
            <a:t>RoI</a:t>
          </a:r>
          <a:endParaRPr lang="en-US" b="1" dirty="0"/>
        </a:p>
      </dgm:t>
    </dgm:pt>
    <dgm:pt modelId="{A1CBA802-3F7D-4C94-9EF1-FBEAE17992DE}" type="parTrans" cxnId="{05252130-B080-45B9-80B4-DE29219109CA}">
      <dgm:prSet/>
      <dgm:spPr/>
      <dgm:t>
        <a:bodyPr/>
        <a:lstStyle/>
        <a:p>
          <a:endParaRPr lang="en-US"/>
        </a:p>
      </dgm:t>
    </dgm:pt>
    <dgm:pt modelId="{72785124-EABA-490B-8430-CB47D46D0796}" type="sibTrans" cxnId="{05252130-B080-45B9-80B4-DE29219109CA}">
      <dgm:prSet/>
      <dgm:spPr/>
      <dgm:t>
        <a:bodyPr/>
        <a:lstStyle/>
        <a:p>
          <a:endParaRPr lang="en-US"/>
        </a:p>
      </dgm:t>
    </dgm:pt>
    <dgm:pt modelId="{C44C66B3-EB0F-4C9B-8114-10A4CFD6049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House Building Advance</a:t>
          </a:r>
        </a:p>
      </dgm:t>
    </dgm:pt>
    <dgm:pt modelId="{5CE81E2E-FFE7-4340-8D11-BB7CE8CC0675}" type="parTrans" cxnId="{A3C2FABA-4F12-422E-800D-FDF29726421A}">
      <dgm:prSet/>
      <dgm:spPr/>
      <dgm:t>
        <a:bodyPr/>
        <a:lstStyle/>
        <a:p>
          <a:endParaRPr lang="en-US"/>
        </a:p>
      </dgm:t>
    </dgm:pt>
    <dgm:pt modelId="{C39B252D-9081-4CD1-AF24-CD61940CAE75}" type="sibTrans" cxnId="{A3C2FABA-4F12-422E-800D-FDF29726421A}">
      <dgm:prSet/>
      <dgm:spPr/>
      <dgm:t>
        <a:bodyPr/>
        <a:lstStyle/>
        <a:p>
          <a:endParaRPr lang="en-US"/>
        </a:p>
      </dgm:t>
    </dgm:pt>
    <dgm:pt modelId="{94D9D6E2-B590-450E-91C8-A671513FE27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Conveyance Advance</a:t>
          </a:r>
        </a:p>
      </dgm:t>
    </dgm:pt>
    <dgm:pt modelId="{52861948-A5DF-4C0F-B127-F0C10851C0DD}" type="parTrans" cxnId="{984FBAC7-0C18-4A45-9CBC-CBC260888BC0}">
      <dgm:prSet/>
      <dgm:spPr/>
      <dgm:t>
        <a:bodyPr/>
        <a:lstStyle/>
        <a:p>
          <a:endParaRPr lang="en-US"/>
        </a:p>
      </dgm:t>
    </dgm:pt>
    <dgm:pt modelId="{B9EAE5AC-71AF-42C6-9F6F-E4F6A73B4A9E}" type="sibTrans" cxnId="{984FBAC7-0C18-4A45-9CBC-CBC260888BC0}">
      <dgm:prSet/>
      <dgm:spPr/>
      <dgm:t>
        <a:bodyPr/>
        <a:lstStyle/>
        <a:p>
          <a:endParaRPr lang="en-US"/>
        </a:p>
      </dgm:t>
    </dgm:pt>
    <dgm:pt modelId="{04DB5786-3E9D-4E9A-8755-3C4F65D5BE0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Children Education Advance</a:t>
          </a:r>
        </a:p>
      </dgm:t>
    </dgm:pt>
    <dgm:pt modelId="{1AFC873B-9283-4A3A-A84A-9978E2602AAF}" type="parTrans" cxnId="{A25198F6-E07B-4060-B7C2-886B86AA7178}">
      <dgm:prSet/>
      <dgm:spPr/>
      <dgm:t>
        <a:bodyPr/>
        <a:lstStyle/>
        <a:p>
          <a:endParaRPr lang="en-US"/>
        </a:p>
      </dgm:t>
    </dgm:pt>
    <dgm:pt modelId="{CC5FE522-D087-4C51-AB68-CAC0CEA15037}" type="sibTrans" cxnId="{A25198F6-E07B-4060-B7C2-886B86AA7178}">
      <dgm:prSet/>
      <dgm:spPr/>
      <dgm:t>
        <a:bodyPr/>
        <a:lstStyle/>
        <a:p>
          <a:endParaRPr lang="en-US"/>
        </a:p>
      </dgm:t>
    </dgm:pt>
    <dgm:pt modelId="{5746195A-FF35-4062-A48E-8BA9B36A5F7C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en-US" sz="1400" dirty="0" smtClean="0"/>
            <a:t>Post Retirement Medical Facilities</a:t>
          </a:r>
          <a:endParaRPr lang="en-US" sz="1400" dirty="0"/>
        </a:p>
      </dgm:t>
    </dgm:pt>
    <dgm:pt modelId="{2CB0CEF0-44A8-438B-906D-8111E897F9F6}" type="parTrans" cxnId="{1CD8D13A-6DE5-4C24-8765-B4693701772A}">
      <dgm:prSet/>
      <dgm:spPr/>
      <dgm:t>
        <a:bodyPr/>
        <a:lstStyle/>
        <a:p>
          <a:endParaRPr lang="en-US"/>
        </a:p>
      </dgm:t>
    </dgm:pt>
    <dgm:pt modelId="{A2AB6B74-443C-45BF-BD0D-984DEC9B8B9D}" type="sibTrans" cxnId="{1CD8D13A-6DE5-4C24-8765-B4693701772A}">
      <dgm:prSet/>
      <dgm:spPr/>
      <dgm:t>
        <a:bodyPr/>
        <a:lstStyle/>
        <a:p>
          <a:endParaRPr lang="en-US"/>
        </a:p>
      </dgm:t>
    </dgm:pt>
    <dgm:pt modelId="{2E678FDC-E091-4246-872F-D512C9A40EE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 smtClean="0"/>
            <a:t>Death Relief Scheme</a:t>
          </a:r>
          <a:endParaRPr lang="en-US" sz="1400" dirty="0"/>
        </a:p>
      </dgm:t>
    </dgm:pt>
    <dgm:pt modelId="{A8270776-A0B4-4EE2-A459-D13333732199}" type="parTrans" cxnId="{25F5B767-680B-4385-BE82-68C73E3C83AE}">
      <dgm:prSet/>
      <dgm:spPr/>
      <dgm:t>
        <a:bodyPr/>
        <a:lstStyle/>
        <a:p>
          <a:endParaRPr lang="en-US"/>
        </a:p>
      </dgm:t>
    </dgm:pt>
    <dgm:pt modelId="{1BBC3A9D-094E-468D-BAAC-AD7039F0BAB8}" type="sibTrans" cxnId="{25F5B767-680B-4385-BE82-68C73E3C83AE}">
      <dgm:prSet/>
      <dgm:spPr/>
      <dgm:t>
        <a:bodyPr/>
        <a:lstStyle/>
        <a:p>
          <a:endParaRPr lang="en-US"/>
        </a:p>
      </dgm:t>
    </dgm:pt>
    <dgm:pt modelId="{BE349E2D-1945-472A-B58B-8A45590627E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 smtClean="0"/>
            <a:t>Economic Rehabilitation </a:t>
          </a:r>
          <a:r>
            <a:rPr lang="en-US" sz="1400" smtClean="0"/>
            <a:t>Scheme (on Death/Disablement</a:t>
          </a:r>
          <a:r>
            <a:rPr lang="en-US" sz="1400" dirty="0" smtClean="0"/>
            <a:t>)</a:t>
          </a:r>
          <a:endParaRPr lang="en-US" sz="1400" dirty="0"/>
        </a:p>
      </dgm:t>
    </dgm:pt>
    <dgm:pt modelId="{B57E0B8B-52D7-4B5C-A81D-C45955FD357E}" type="parTrans" cxnId="{976901F0-4D08-41F8-A126-3B3AC65E4380}">
      <dgm:prSet/>
      <dgm:spPr/>
      <dgm:t>
        <a:bodyPr/>
        <a:lstStyle/>
        <a:p>
          <a:endParaRPr lang="en-US"/>
        </a:p>
      </dgm:t>
    </dgm:pt>
    <dgm:pt modelId="{0A3A46B2-9C6E-4181-B7A5-3DDF6058D78C}" type="sibTrans" cxnId="{976901F0-4D08-41F8-A126-3B3AC65E4380}">
      <dgm:prSet/>
      <dgm:spPr/>
      <dgm:t>
        <a:bodyPr/>
        <a:lstStyle/>
        <a:p>
          <a:endParaRPr lang="en-US"/>
        </a:p>
      </dgm:t>
    </dgm:pt>
    <dgm:pt modelId="{A27691F5-EBC3-4028-90A6-902F3354DE0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 smtClean="0"/>
            <a:t>Group Insurance</a:t>
          </a:r>
          <a:endParaRPr lang="en-US" sz="1400" dirty="0"/>
        </a:p>
      </dgm:t>
    </dgm:pt>
    <dgm:pt modelId="{83813193-21CC-415B-A40C-277FC3FE692E}" type="parTrans" cxnId="{4C590E75-7A03-4B6E-8150-5DF11B0E5C30}">
      <dgm:prSet/>
      <dgm:spPr/>
      <dgm:t>
        <a:bodyPr/>
        <a:lstStyle/>
        <a:p>
          <a:endParaRPr lang="en-US"/>
        </a:p>
      </dgm:t>
    </dgm:pt>
    <dgm:pt modelId="{A58D302F-19B0-4BD0-AD3E-44322312BC1E}" type="sibTrans" cxnId="{4C590E75-7A03-4B6E-8150-5DF11B0E5C30}">
      <dgm:prSet/>
      <dgm:spPr/>
      <dgm:t>
        <a:bodyPr/>
        <a:lstStyle/>
        <a:p>
          <a:endParaRPr lang="en-US"/>
        </a:p>
      </dgm:t>
    </dgm:pt>
    <dgm:pt modelId="{C6938770-99A1-4EBE-BFB8-C6FB8C5037DF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sz="1400" dirty="0"/>
        </a:p>
      </dgm:t>
    </dgm:pt>
    <dgm:pt modelId="{5F5ACC93-04E1-400C-BAD7-3D3CCA24D2F7}" type="parTrans" cxnId="{0CB93F6F-DCCC-4273-B0A7-9AB0C260F26C}">
      <dgm:prSet/>
      <dgm:spPr/>
      <dgm:t>
        <a:bodyPr/>
        <a:lstStyle/>
        <a:p>
          <a:endParaRPr lang="en-US"/>
        </a:p>
      </dgm:t>
    </dgm:pt>
    <dgm:pt modelId="{8EDED3D7-958D-4DEB-B224-D215862C39BF}" type="sibTrans" cxnId="{0CB93F6F-DCCC-4273-B0A7-9AB0C260F26C}">
      <dgm:prSet/>
      <dgm:spPr/>
      <dgm:t>
        <a:bodyPr/>
        <a:lstStyle/>
        <a:p>
          <a:endParaRPr lang="en-US"/>
        </a:p>
      </dgm:t>
    </dgm:pt>
    <dgm:pt modelId="{E0D4D128-7F4B-47AD-B4B1-1A246225973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400" dirty="0"/>
        </a:p>
      </dgm:t>
    </dgm:pt>
    <dgm:pt modelId="{CDE4A656-6FC3-43D3-AD22-87E4F9B5F85A}" type="parTrans" cxnId="{C2D8A6BB-78BB-4370-BE57-27DEBB2EA4A3}">
      <dgm:prSet/>
      <dgm:spPr/>
      <dgm:t>
        <a:bodyPr/>
        <a:lstStyle/>
        <a:p>
          <a:endParaRPr lang="en-US"/>
        </a:p>
      </dgm:t>
    </dgm:pt>
    <dgm:pt modelId="{99C80C8E-9525-4516-A6AF-199483F60772}" type="sibTrans" cxnId="{C2D8A6BB-78BB-4370-BE57-27DEBB2EA4A3}">
      <dgm:prSet/>
      <dgm:spPr/>
      <dgm:t>
        <a:bodyPr/>
        <a:lstStyle/>
        <a:p>
          <a:endParaRPr lang="en-US"/>
        </a:p>
      </dgm:t>
    </dgm:pt>
    <dgm:pt modelId="{78275CAE-E0DD-4E9D-B79F-5B7A3EE9385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400" dirty="0"/>
        </a:p>
      </dgm:t>
    </dgm:pt>
    <dgm:pt modelId="{89781BAE-7A98-4C43-8034-E0FA07DD7493}" type="parTrans" cxnId="{F7FC5E09-6482-4F9C-9049-C7AD433FA186}">
      <dgm:prSet/>
      <dgm:spPr/>
      <dgm:t>
        <a:bodyPr/>
        <a:lstStyle/>
        <a:p>
          <a:endParaRPr lang="en-US"/>
        </a:p>
      </dgm:t>
    </dgm:pt>
    <dgm:pt modelId="{A5F39075-0970-404E-B459-4E31BB425906}" type="sibTrans" cxnId="{F7FC5E09-6482-4F9C-9049-C7AD433FA186}">
      <dgm:prSet/>
      <dgm:spPr/>
      <dgm:t>
        <a:bodyPr/>
        <a:lstStyle/>
        <a:p>
          <a:endParaRPr lang="en-US"/>
        </a:p>
      </dgm:t>
    </dgm:pt>
    <dgm:pt modelId="{D894955B-CF6F-4220-92A8-C8DC4B5F1A11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en-US" sz="1400" dirty="0" smtClean="0"/>
            <a:t>Cashless Hospitalization for self and dependents at empaneled hospitals </a:t>
          </a:r>
          <a:endParaRPr lang="en-US" sz="1400" dirty="0"/>
        </a:p>
      </dgm:t>
    </dgm:pt>
    <dgm:pt modelId="{F6774B38-ADB5-4346-B479-E6E369D053A8}" type="parTrans" cxnId="{4F6B6CDE-DB5E-4F49-ADD8-5E3ED7FFB416}">
      <dgm:prSet/>
      <dgm:spPr/>
      <dgm:t>
        <a:bodyPr/>
        <a:lstStyle/>
        <a:p>
          <a:endParaRPr lang="en-US"/>
        </a:p>
      </dgm:t>
    </dgm:pt>
    <dgm:pt modelId="{D2639305-C2BC-44BE-8344-FFC7562C6D97}" type="sibTrans" cxnId="{4F6B6CDE-DB5E-4F49-ADD8-5E3ED7FFB416}">
      <dgm:prSet/>
      <dgm:spPr/>
      <dgm:t>
        <a:bodyPr/>
        <a:lstStyle/>
        <a:p>
          <a:endParaRPr lang="en-US"/>
        </a:p>
      </dgm:t>
    </dgm:pt>
    <dgm:pt modelId="{A6372654-964B-4A78-888C-18748EECFDFA}" type="pres">
      <dgm:prSet presAssocID="{9A5D2C17-033C-413B-8C8D-9DCD427D55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5D5CDF-DE9E-4832-A9ED-BC5B3A6AA3F3}" type="pres">
      <dgm:prSet presAssocID="{40BF574F-E262-4124-876C-7DD85FD66AFB}" presName="composite" presStyleCnt="0"/>
      <dgm:spPr/>
      <dgm:t>
        <a:bodyPr/>
        <a:lstStyle/>
        <a:p>
          <a:endParaRPr lang="en-US"/>
        </a:p>
      </dgm:t>
    </dgm:pt>
    <dgm:pt modelId="{1278DFCB-5BD1-4CAD-9880-02611011D1E1}" type="pres">
      <dgm:prSet presAssocID="{40BF574F-E262-4124-876C-7DD85FD66AF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2824-E7A3-40EE-87C3-0EC9E87DB053}" type="pres">
      <dgm:prSet presAssocID="{40BF574F-E262-4124-876C-7DD85FD66AF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FC67-5CB4-43AB-B2DC-CD016725543B}" type="pres">
      <dgm:prSet presAssocID="{9ED061D0-BCAC-4774-A649-4F68248DB56C}" presName="sp" presStyleCnt="0"/>
      <dgm:spPr/>
      <dgm:t>
        <a:bodyPr/>
        <a:lstStyle/>
        <a:p>
          <a:endParaRPr lang="en-US"/>
        </a:p>
      </dgm:t>
    </dgm:pt>
    <dgm:pt modelId="{CA570400-61DC-4E7F-9C56-466D54A31EB2}" type="pres">
      <dgm:prSet presAssocID="{9FBDD449-0DAA-40F2-B688-A708C62B580F}" presName="composite" presStyleCnt="0"/>
      <dgm:spPr/>
      <dgm:t>
        <a:bodyPr/>
        <a:lstStyle/>
        <a:p>
          <a:endParaRPr lang="en-US"/>
        </a:p>
      </dgm:t>
    </dgm:pt>
    <dgm:pt modelId="{463844BE-E98C-4ED2-A6DF-6275B3EE8F5A}" type="pres">
      <dgm:prSet presAssocID="{9FBDD449-0DAA-40F2-B688-A708C62B580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D58D-00F1-44B3-A5B6-753F746D3318}" type="pres">
      <dgm:prSet presAssocID="{9FBDD449-0DAA-40F2-B688-A708C62B580F}" presName="descendantText" presStyleLbl="alignAcc1" presStyleIdx="1" presStyleCnt="4" custScaleY="117916" custLinFactNeighborX="10" custLinFactNeighborY="-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1A2C4-8A03-4CDA-B568-6F68EB559941}" type="pres">
      <dgm:prSet presAssocID="{BB6C20D8-F752-433A-84CC-AB274B375C99}" presName="sp" presStyleCnt="0"/>
      <dgm:spPr/>
      <dgm:t>
        <a:bodyPr/>
        <a:lstStyle/>
        <a:p>
          <a:endParaRPr lang="en-US"/>
        </a:p>
      </dgm:t>
    </dgm:pt>
    <dgm:pt modelId="{8F621132-559C-41A2-AD7A-476B0DEA9907}" type="pres">
      <dgm:prSet presAssocID="{E2A65BBC-900A-4F5E-BC49-60A81A05F694}" presName="composite" presStyleCnt="0"/>
      <dgm:spPr/>
      <dgm:t>
        <a:bodyPr/>
        <a:lstStyle/>
        <a:p>
          <a:endParaRPr lang="en-US"/>
        </a:p>
      </dgm:t>
    </dgm:pt>
    <dgm:pt modelId="{C86DA5C0-B609-42A2-BBBD-AD22A372011B}" type="pres">
      <dgm:prSet presAssocID="{E2A65BBC-900A-4F5E-BC49-60A81A05F6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F1AE1-C802-4312-B4AE-4757B81F77F6}" type="pres">
      <dgm:prSet presAssocID="{E2A65BBC-900A-4F5E-BC49-60A81A05F69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98249-B03D-4235-B80C-B42C282AC933}" type="pres">
      <dgm:prSet presAssocID="{6FE30698-3B75-48ED-BF78-D482F02107A3}" presName="sp" presStyleCnt="0"/>
      <dgm:spPr/>
      <dgm:t>
        <a:bodyPr/>
        <a:lstStyle/>
        <a:p>
          <a:endParaRPr lang="en-US"/>
        </a:p>
      </dgm:t>
    </dgm:pt>
    <dgm:pt modelId="{F1AD1808-36D1-4530-BFD5-3074EBAD5CB4}" type="pres">
      <dgm:prSet presAssocID="{0BC1BBAF-2B9D-44F7-B38D-D5D4DF228C41}" presName="composite" presStyleCnt="0"/>
      <dgm:spPr/>
      <dgm:t>
        <a:bodyPr/>
        <a:lstStyle/>
        <a:p>
          <a:endParaRPr lang="en-US"/>
        </a:p>
      </dgm:t>
    </dgm:pt>
    <dgm:pt modelId="{04481753-0626-4865-BB36-C22489DDCC19}" type="pres">
      <dgm:prSet presAssocID="{0BC1BBAF-2B9D-44F7-B38D-D5D4DF228C4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27BD-5907-4AA4-B227-6F8381C50DF6}" type="pres">
      <dgm:prSet presAssocID="{0BC1BBAF-2B9D-44F7-B38D-D5D4DF228C41}" presName="descendantText" presStyleLbl="alignAcc1" presStyleIdx="3" presStyleCnt="4" custScaleY="12621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0209CB-B5AA-49F5-942F-DAE6BA326F62}" type="presOf" srcId="{C44C66B3-EB0F-4C9B-8114-10A4CFD6049B}" destId="{5ACE27BD-5907-4AA4-B227-6F8381C50DF6}" srcOrd="0" destOrd="0" presId="urn:microsoft.com/office/officeart/2005/8/layout/chevron2"/>
    <dgm:cxn modelId="{10F67885-A4A8-48EC-8EC4-E7919EDB747B}" srcId="{E2A65BBC-900A-4F5E-BC49-60A81A05F694}" destId="{131B7C26-8776-4A7E-9ED6-33EE88C1935D}" srcOrd="2" destOrd="0" parTransId="{525DCD42-185C-4529-A754-4B5BEA789221}" sibTransId="{A6367480-F428-4983-ABF7-0ED946B5F793}"/>
    <dgm:cxn modelId="{58DF4BA2-F3AB-422D-A1F0-8B19E44CAE96}" type="presOf" srcId="{04DB5786-3E9D-4E9A-8755-3C4F65D5BE0F}" destId="{5ACE27BD-5907-4AA4-B227-6F8381C50DF6}" srcOrd="0" destOrd="4" presId="urn:microsoft.com/office/officeart/2005/8/layout/chevron2"/>
    <dgm:cxn modelId="{0FC847A7-65A6-4574-9906-49123FC9F29E}" srcId="{9A5D2C17-033C-413B-8C8D-9DCD427D5580}" destId="{E2A65BBC-900A-4F5E-BC49-60A81A05F694}" srcOrd="2" destOrd="0" parTransId="{777D28C2-A9B0-4D02-9C18-358DB7D43EA5}" sibTransId="{6FE30698-3B75-48ED-BF78-D482F02107A3}"/>
    <dgm:cxn modelId="{22B5DD81-FBF5-49B7-A6E9-D29BBDA26D61}" type="presOf" srcId="{40BF574F-E262-4124-876C-7DD85FD66AFB}" destId="{1278DFCB-5BD1-4CAD-9880-02611011D1E1}" srcOrd="0" destOrd="0" presId="urn:microsoft.com/office/officeart/2005/8/layout/chevron2"/>
    <dgm:cxn modelId="{CE61229E-864E-4B23-A907-2460C167954B}" srcId="{9FBDD449-0DAA-40F2-B688-A708C62B580F}" destId="{2EE61E47-0A76-4CBF-8914-242EDA3042B4}" srcOrd="0" destOrd="0" parTransId="{2B809F43-6A33-43C9-9FD3-04BCDE8FC402}" sibTransId="{EBCD0066-757E-4AE7-9584-843C260B78A8}"/>
    <dgm:cxn modelId="{835895A0-A42C-477C-9CF8-7ADC56F9AD71}" type="presOf" srcId="{0BC1BBAF-2B9D-44F7-B38D-D5D4DF228C41}" destId="{04481753-0626-4865-BB36-C22489DDCC19}" srcOrd="0" destOrd="0" presId="urn:microsoft.com/office/officeart/2005/8/layout/chevron2"/>
    <dgm:cxn modelId="{BE4429A5-3DDF-4D44-90A3-FFBE506C0EF4}" type="presOf" srcId="{31F19EE0-79FD-467E-AEA8-18E1259D1FBC}" destId="{1E602824-E7A3-40EE-87C3-0EC9E87DB053}" srcOrd="0" destOrd="0" presId="urn:microsoft.com/office/officeart/2005/8/layout/chevron2"/>
    <dgm:cxn modelId="{71020E1C-C9DA-40B3-B18F-BBCE89F91CCE}" srcId="{9FBDD449-0DAA-40F2-B688-A708C62B580F}" destId="{2A9F9212-4528-44FA-B201-A1E0EAE1A4AB}" srcOrd="2" destOrd="0" parTransId="{8681B918-239B-4359-A345-803D9FEBF023}" sibTransId="{75788ED6-220F-4B8E-AC06-0F54626BD4A7}"/>
    <dgm:cxn modelId="{A25198F6-E07B-4060-B7C2-886B86AA7178}" srcId="{0BC1BBAF-2B9D-44F7-B38D-D5D4DF228C41}" destId="{04DB5786-3E9D-4E9A-8755-3C4F65D5BE0F}" srcOrd="4" destOrd="0" parTransId="{1AFC873B-9283-4A3A-A84A-9978E2602AAF}" sibTransId="{CC5FE522-D087-4C51-AB68-CAC0CEA15037}"/>
    <dgm:cxn modelId="{A595C540-C021-4D50-9D83-C328C3761C95}" srcId="{9A5D2C17-033C-413B-8C8D-9DCD427D5580}" destId="{9FBDD449-0DAA-40F2-B688-A708C62B580F}" srcOrd="1" destOrd="0" parTransId="{4DA8392D-56F1-47EE-82BB-CFD384AB111D}" sibTransId="{BB6C20D8-F752-433A-84CC-AB274B375C99}"/>
    <dgm:cxn modelId="{05252130-B080-45B9-80B4-DE29219109CA}" srcId="{9A5D2C17-033C-413B-8C8D-9DCD427D5580}" destId="{0BC1BBAF-2B9D-44F7-B38D-D5D4DF228C41}" srcOrd="3" destOrd="0" parTransId="{A1CBA802-3F7D-4C94-9EF1-FBEAE17992DE}" sibTransId="{72785124-EABA-490B-8430-CB47D46D0796}"/>
    <dgm:cxn modelId="{0CB93F6F-DCCC-4273-B0A7-9AB0C260F26C}" srcId="{E2A65BBC-900A-4F5E-BC49-60A81A05F694}" destId="{C6938770-99A1-4EBE-BFB8-C6FB8C5037DF}" srcOrd="1" destOrd="0" parTransId="{5F5ACC93-04E1-400C-BAD7-3D3CCA24D2F7}" sibTransId="{8EDED3D7-958D-4DEB-B224-D215862C39BF}"/>
    <dgm:cxn modelId="{A3C2FABA-4F12-422E-800D-FDF29726421A}" srcId="{0BC1BBAF-2B9D-44F7-B38D-D5D4DF228C41}" destId="{C44C66B3-EB0F-4C9B-8114-10A4CFD6049B}" srcOrd="0" destOrd="0" parTransId="{5CE81E2E-FFE7-4340-8D11-BB7CE8CC0675}" sibTransId="{C39B252D-9081-4CD1-AF24-CD61940CAE75}"/>
    <dgm:cxn modelId="{1CD8D13A-6DE5-4C24-8765-B4693701772A}" srcId="{40BF574F-E262-4124-876C-7DD85FD66AFB}" destId="{5746195A-FF35-4062-A48E-8BA9B36A5F7C}" srcOrd="2" destOrd="0" parTransId="{2CB0CEF0-44A8-438B-906D-8111E897F9F6}" sibTransId="{A2AB6B74-443C-45BF-BD0D-984DEC9B8B9D}"/>
    <dgm:cxn modelId="{C7BF8481-C456-4BDC-8E7B-6FEC35AA0F3F}" type="presOf" srcId="{E2A65BBC-900A-4F5E-BC49-60A81A05F694}" destId="{C86DA5C0-B609-42A2-BBBD-AD22A372011B}" srcOrd="0" destOrd="0" presId="urn:microsoft.com/office/officeart/2005/8/layout/chevron2"/>
    <dgm:cxn modelId="{3150728C-A07F-482C-A45E-153250C10612}" type="presOf" srcId="{2E678FDC-E091-4246-872F-D512C9A40EE2}" destId="{4B69D58D-00F1-44B3-A5B6-753F746D3318}" srcOrd="0" destOrd="3" presId="urn:microsoft.com/office/officeart/2005/8/layout/chevron2"/>
    <dgm:cxn modelId="{A9DF3EAA-3FEE-434A-BD38-8477189AF4D7}" type="presOf" srcId="{2A9F9212-4528-44FA-B201-A1E0EAE1A4AB}" destId="{4B69D58D-00F1-44B3-A5B6-753F746D3318}" srcOrd="0" destOrd="2" presId="urn:microsoft.com/office/officeart/2005/8/layout/chevron2"/>
    <dgm:cxn modelId="{7914B361-1FC3-49BD-AF18-D0D869241A0D}" type="presOf" srcId="{C6938770-99A1-4EBE-BFB8-C6FB8C5037DF}" destId="{28BF1AE1-C802-4312-B4AE-4757B81F77F6}" srcOrd="0" destOrd="1" presId="urn:microsoft.com/office/officeart/2005/8/layout/chevron2"/>
    <dgm:cxn modelId="{F7FC5E09-6482-4F9C-9049-C7AD433FA186}" srcId="{0BC1BBAF-2B9D-44F7-B38D-D5D4DF228C41}" destId="{78275CAE-E0DD-4E9D-B79F-5B7A3EE93850}" srcOrd="3" destOrd="0" parTransId="{89781BAE-7A98-4C43-8034-E0FA07DD7493}" sibTransId="{A5F39075-0970-404E-B459-4E31BB425906}"/>
    <dgm:cxn modelId="{AFB58B31-9993-4AD3-B3B9-811579EAEFC2}" type="presOf" srcId="{94D9D6E2-B590-450E-91C8-A671513FE275}" destId="{5ACE27BD-5907-4AA4-B227-6F8381C50DF6}" srcOrd="0" destOrd="2" presId="urn:microsoft.com/office/officeart/2005/8/layout/chevron2"/>
    <dgm:cxn modelId="{CEC2941B-8F45-4A56-8427-23471062D917}" srcId="{40BF574F-E262-4124-876C-7DD85FD66AFB}" destId="{31F19EE0-79FD-467E-AEA8-18E1259D1FBC}" srcOrd="0" destOrd="0" parTransId="{782E8295-9A79-4198-A2B9-51E65AD2852B}" sibTransId="{3053B767-E2D7-475C-9365-FDD080F4BF03}"/>
    <dgm:cxn modelId="{7E5E0AB5-0C95-48E0-8A40-01CC682BC742}" type="presOf" srcId="{F073AFAA-F790-43C0-AAEE-E4A51F992A65}" destId="{28BF1AE1-C802-4312-B4AE-4757B81F77F6}" srcOrd="0" destOrd="0" presId="urn:microsoft.com/office/officeart/2005/8/layout/chevron2"/>
    <dgm:cxn modelId="{CD98F0EB-9A96-421B-9D77-6CA05909B088}" srcId="{E2A65BBC-900A-4F5E-BC49-60A81A05F694}" destId="{F073AFAA-F790-43C0-AAEE-E4A51F992A65}" srcOrd="0" destOrd="0" parTransId="{A00A9FD7-3A39-4BB1-8355-7717D943CDB4}" sibTransId="{48795C8D-A57F-423A-95BD-0A0F2A4C1610}"/>
    <dgm:cxn modelId="{4F6B6CDE-DB5E-4F49-ADD8-5E3ED7FFB416}" srcId="{40BF574F-E262-4124-876C-7DD85FD66AFB}" destId="{D894955B-CF6F-4220-92A8-C8DC4B5F1A11}" srcOrd="1" destOrd="0" parTransId="{F6774B38-ADB5-4346-B479-E6E369D053A8}" sibTransId="{D2639305-C2BC-44BE-8344-FFC7562C6D97}"/>
    <dgm:cxn modelId="{F635D717-2022-4475-A7B8-776352AA8CA6}" type="presOf" srcId="{5746195A-FF35-4062-A48E-8BA9B36A5F7C}" destId="{1E602824-E7A3-40EE-87C3-0EC9E87DB053}" srcOrd="0" destOrd="2" presId="urn:microsoft.com/office/officeart/2005/8/layout/chevron2"/>
    <dgm:cxn modelId="{EA7ECC33-E367-4F97-83E1-D570303E5336}" type="presOf" srcId="{131B7C26-8776-4A7E-9ED6-33EE88C1935D}" destId="{28BF1AE1-C802-4312-B4AE-4757B81F77F6}" srcOrd="0" destOrd="2" presId="urn:microsoft.com/office/officeart/2005/8/layout/chevron2"/>
    <dgm:cxn modelId="{976901F0-4D08-41F8-A126-3B3AC65E4380}" srcId="{9FBDD449-0DAA-40F2-B688-A708C62B580F}" destId="{BE349E2D-1945-472A-B58B-8A45590627E5}" srcOrd="4" destOrd="0" parTransId="{B57E0B8B-52D7-4B5C-A81D-C45955FD357E}" sibTransId="{0A3A46B2-9C6E-4181-B7A5-3DDF6058D78C}"/>
    <dgm:cxn modelId="{C2D8A6BB-78BB-4370-BE57-27DEBB2EA4A3}" srcId="{0BC1BBAF-2B9D-44F7-B38D-D5D4DF228C41}" destId="{E0D4D128-7F4B-47AD-B4B1-1A246225973B}" srcOrd="1" destOrd="0" parTransId="{CDE4A656-6FC3-43D3-AD22-87E4F9B5F85A}" sibTransId="{99C80C8E-9525-4516-A6AF-199483F60772}"/>
    <dgm:cxn modelId="{7187EBF4-9C5C-4FD4-B316-C6B6DBB5A08D}" type="presOf" srcId="{9FBDD449-0DAA-40F2-B688-A708C62B580F}" destId="{463844BE-E98C-4ED2-A6DF-6275B3EE8F5A}" srcOrd="0" destOrd="0" presId="urn:microsoft.com/office/officeart/2005/8/layout/chevron2"/>
    <dgm:cxn modelId="{CF6C210A-9E27-41AF-9E0B-1523149A3F18}" type="presOf" srcId="{78275CAE-E0DD-4E9D-B79F-5B7A3EE93850}" destId="{5ACE27BD-5907-4AA4-B227-6F8381C50DF6}" srcOrd="0" destOrd="3" presId="urn:microsoft.com/office/officeart/2005/8/layout/chevron2"/>
    <dgm:cxn modelId="{5B291A8C-0765-4131-BF7F-AC732978274B}" type="presOf" srcId="{A27691F5-EBC3-4028-90A6-902F3354DE07}" destId="{4B69D58D-00F1-44B3-A5B6-753F746D3318}" srcOrd="0" destOrd="1" presId="urn:microsoft.com/office/officeart/2005/8/layout/chevron2"/>
    <dgm:cxn modelId="{C56B8A7F-D1F2-4B68-9C16-E10C4CC30A74}" srcId="{9A5D2C17-033C-413B-8C8D-9DCD427D5580}" destId="{40BF574F-E262-4124-876C-7DD85FD66AFB}" srcOrd="0" destOrd="0" parTransId="{62D70871-D857-416F-AEE3-BF3C7D3A3535}" sibTransId="{9ED061D0-BCAC-4774-A649-4F68248DB56C}"/>
    <dgm:cxn modelId="{25F5B767-680B-4385-BE82-68C73E3C83AE}" srcId="{9FBDD449-0DAA-40F2-B688-A708C62B580F}" destId="{2E678FDC-E091-4246-872F-D512C9A40EE2}" srcOrd="3" destOrd="0" parTransId="{A8270776-A0B4-4EE2-A459-D13333732199}" sibTransId="{1BBC3A9D-094E-468D-BAAC-AD7039F0BAB8}"/>
    <dgm:cxn modelId="{FFA2DC24-8826-4032-8E0F-0971A7D59B1D}" type="presOf" srcId="{BE349E2D-1945-472A-B58B-8A45590627E5}" destId="{4B69D58D-00F1-44B3-A5B6-753F746D3318}" srcOrd="0" destOrd="4" presId="urn:microsoft.com/office/officeart/2005/8/layout/chevron2"/>
    <dgm:cxn modelId="{0BC26AFB-B66B-4B27-9C79-C4A7E05B74E0}" type="presOf" srcId="{D894955B-CF6F-4220-92A8-C8DC4B5F1A11}" destId="{1E602824-E7A3-40EE-87C3-0EC9E87DB053}" srcOrd="0" destOrd="1" presId="urn:microsoft.com/office/officeart/2005/8/layout/chevron2"/>
    <dgm:cxn modelId="{984FBAC7-0C18-4A45-9CBC-CBC260888BC0}" srcId="{0BC1BBAF-2B9D-44F7-B38D-D5D4DF228C41}" destId="{94D9D6E2-B590-450E-91C8-A671513FE275}" srcOrd="2" destOrd="0" parTransId="{52861948-A5DF-4C0F-B127-F0C10851C0DD}" sibTransId="{B9EAE5AC-71AF-42C6-9F6F-E4F6A73B4A9E}"/>
    <dgm:cxn modelId="{CD458B1C-7EF7-468B-9885-9C57CEA02929}" type="presOf" srcId="{2EE61E47-0A76-4CBF-8914-242EDA3042B4}" destId="{4B69D58D-00F1-44B3-A5B6-753F746D3318}" srcOrd="0" destOrd="0" presId="urn:microsoft.com/office/officeart/2005/8/layout/chevron2"/>
    <dgm:cxn modelId="{DD56DEED-4ACF-44F4-B146-4F758E07CD25}" type="presOf" srcId="{9A5D2C17-033C-413B-8C8D-9DCD427D5580}" destId="{A6372654-964B-4A78-888C-18748EECFDFA}" srcOrd="0" destOrd="0" presId="urn:microsoft.com/office/officeart/2005/8/layout/chevron2"/>
    <dgm:cxn modelId="{4C590E75-7A03-4B6E-8150-5DF11B0E5C30}" srcId="{9FBDD449-0DAA-40F2-B688-A708C62B580F}" destId="{A27691F5-EBC3-4028-90A6-902F3354DE07}" srcOrd="1" destOrd="0" parTransId="{83813193-21CC-415B-A40C-277FC3FE692E}" sibTransId="{A58D302F-19B0-4BD0-AD3E-44322312BC1E}"/>
    <dgm:cxn modelId="{0C221EFE-2490-44AC-A3F3-CC3F43CD4538}" type="presOf" srcId="{E0D4D128-7F4B-47AD-B4B1-1A246225973B}" destId="{5ACE27BD-5907-4AA4-B227-6F8381C50DF6}" srcOrd="0" destOrd="1" presId="urn:microsoft.com/office/officeart/2005/8/layout/chevron2"/>
    <dgm:cxn modelId="{73965755-3F9B-4255-82CB-204C726F388C}" type="presParOf" srcId="{A6372654-964B-4A78-888C-18748EECFDFA}" destId="{9E5D5CDF-DE9E-4832-A9ED-BC5B3A6AA3F3}" srcOrd="0" destOrd="0" presId="urn:microsoft.com/office/officeart/2005/8/layout/chevron2"/>
    <dgm:cxn modelId="{CD09194E-2887-47D1-B29C-58C85A55CC10}" type="presParOf" srcId="{9E5D5CDF-DE9E-4832-A9ED-BC5B3A6AA3F3}" destId="{1278DFCB-5BD1-4CAD-9880-02611011D1E1}" srcOrd="0" destOrd="0" presId="urn:microsoft.com/office/officeart/2005/8/layout/chevron2"/>
    <dgm:cxn modelId="{670BF629-955B-413F-884A-3E8C9DA01D1E}" type="presParOf" srcId="{9E5D5CDF-DE9E-4832-A9ED-BC5B3A6AA3F3}" destId="{1E602824-E7A3-40EE-87C3-0EC9E87DB053}" srcOrd="1" destOrd="0" presId="urn:microsoft.com/office/officeart/2005/8/layout/chevron2"/>
    <dgm:cxn modelId="{46C063C7-AD7A-4C0A-AE45-BD1B260FA89F}" type="presParOf" srcId="{A6372654-964B-4A78-888C-18748EECFDFA}" destId="{CA99FC67-5CB4-43AB-B2DC-CD016725543B}" srcOrd="1" destOrd="0" presId="urn:microsoft.com/office/officeart/2005/8/layout/chevron2"/>
    <dgm:cxn modelId="{A8FC57A7-D50E-4ACE-B4B3-9E7C202A7134}" type="presParOf" srcId="{A6372654-964B-4A78-888C-18748EECFDFA}" destId="{CA570400-61DC-4E7F-9C56-466D54A31EB2}" srcOrd="2" destOrd="0" presId="urn:microsoft.com/office/officeart/2005/8/layout/chevron2"/>
    <dgm:cxn modelId="{92044ED0-BBAA-4845-9A23-C0283BE09C42}" type="presParOf" srcId="{CA570400-61DC-4E7F-9C56-466D54A31EB2}" destId="{463844BE-E98C-4ED2-A6DF-6275B3EE8F5A}" srcOrd="0" destOrd="0" presId="urn:microsoft.com/office/officeart/2005/8/layout/chevron2"/>
    <dgm:cxn modelId="{77273A8E-D4E2-4CB9-B84B-739C4A3E2634}" type="presParOf" srcId="{CA570400-61DC-4E7F-9C56-466D54A31EB2}" destId="{4B69D58D-00F1-44B3-A5B6-753F746D3318}" srcOrd="1" destOrd="0" presId="urn:microsoft.com/office/officeart/2005/8/layout/chevron2"/>
    <dgm:cxn modelId="{A63FA624-0398-4958-8DC9-95276F73FDDB}" type="presParOf" srcId="{A6372654-964B-4A78-888C-18748EECFDFA}" destId="{4D31A2C4-8A03-4CDA-B568-6F68EB559941}" srcOrd="3" destOrd="0" presId="urn:microsoft.com/office/officeart/2005/8/layout/chevron2"/>
    <dgm:cxn modelId="{6572A9AB-7275-4695-8F63-B469ADBF15BE}" type="presParOf" srcId="{A6372654-964B-4A78-888C-18748EECFDFA}" destId="{8F621132-559C-41A2-AD7A-476B0DEA9907}" srcOrd="4" destOrd="0" presId="urn:microsoft.com/office/officeart/2005/8/layout/chevron2"/>
    <dgm:cxn modelId="{0EB92132-CB7B-4DA0-864E-C5A54C78709B}" type="presParOf" srcId="{8F621132-559C-41A2-AD7A-476B0DEA9907}" destId="{C86DA5C0-B609-42A2-BBBD-AD22A372011B}" srcOrd="0" destOrd="0" presId="urn:microsoft.com/office/officeart/2005/8/layout/chevron2"/>
    <dgm:cxn modelId="{BB764B18-5092-4FB4-906F-3552C7A147FD}" type="presParOf" srcId="{8F621132-559C-41A2-AD7A-476B0DEA9907}" destId="{28BF1AE1-C802-4312-B4AE-4757B81F77F6}" srcOrd="1" destOrd="0" presId="urn:microsoft.com/office/officeart/2005/8/layout/chevron2"/>
    <dgm:cxn modelId="{26183FD6-1AA0-4177-B55B-3A7A41CA1BE0}" type="presParOf" srcId="{A6372654-964B-4A78-888C-18748EECFDFA}" destId="{C9798249-B03D-4235-B80C-B42C282AC933}" srcOrd="5" destOrd="0" presId="urn:microsoft.com/office/officeart/2005/8/layout/chevron2"/>
    <dgm:cxn modelId="{5D84D2B8-95E1-409E-85BD-CADF3D6D00D9}" type="presParOf" srcId="{A6372654-964B-4A78-888C-18748EECFDFA}" destId="{F1AD1808-36D1-4530-BFD5-3074EBAD5CB4}" srcOrd="6" destOrd="0" presId="urn:microsoft.com/office/officeart/2005/8/layout/chevron2"/>
    <dgm:cxn modelId="{010ABFAF-AB3A-4CF5-982A-D2B266526A1B}" type="presParOf" srcId="{F1AD1808-36D1-4530-BFD5-3074EBAD5CB4}" destId="{04481753-0626-4865-BB36-C22489DDCC19}" srcOrd="0" destOrd="0" presId="urn:microsoft.com/office/officeart/2005/8/layout/chevron2"/>
    <dgm:cxn modelId="{B375D980-EF8A-46D2-B91E-D8D439FBA962}" type="presParOf" srcId="{F1AD1808-36D1-4530-BFD5-3074EBAD5CB4}" destId="{5ACE27BD-5907-4AA4-B227-6F8381C50DF6}" srcOrd="1" destOrd="0" presId="urn:microsoft.com/office/officeart/2005/8/layout/chevron2"/>
  </dgm:cxnLst>
  <dgm:bg>
    <a:solidFill>
      <a:srgbClr val="AD98FA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5D2C17-033C-413B-8C8D-9DCD427D5580}" type="doc">
      <dgm:prSet loTypeId="urn:microsoft.com/office/officeart/2005/8/layout/chevron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0BF574F-E262-4124-876C-7DD85FD66AFB}">
      <dgm:prSet phldrT="[Text]" custT="1"/>
      <dgm:spPr/>
      <dgm:t>
        <a:bodyPr/>
        <a:lstStyle/>
        <a:p>
          <a:r>
            <a:rPr lang="en-US" sz="900" b="1" dirty="0"/>
            <a:t>Regular Reimbursements</a:t>
          </a:r>
        </a:p>
      </dgm:t>
    </dgm:pt>
    <dgm:pt modelId="{62D70871-D857-416F-AEE3-BF3C7D3A3535}" type="parTrans" cxnId="{C56B8A7F-D1F2-4B68-9C16-E10C4CC30A74}">
      <dgm:prSet/>
      <dgm:spPr/>
      <dgm:t>
        <a:bodyPr/>
        <a:lstStyle/>
        <a:p>
          <a:endParaRPr lang="en-US"/>
        </a:p>
      </dgm:t>
    </dgm:pt>
    <dgm:pt modelId="{9ED061D0-BCAC-4774-A649-4F68248DB56C}" type="sibTrans" cxnId="{C56B8A7F-D1F2-4B68-9C16-E10C4CC30A74}">
      <dgm:prSet/>
      <dgm:spPr/>
      <dgm:t>
        <a:bodyPr/>
        <a:lstStyle/>
        <a:p>
          <a:endParaRPr lang="en-US"/>
        </a:p>
      </dgm:t>
    </dgm:pt>
    <dgm:pt modelId="{31F19EE0-79FD-467E-AEA8-18E1259D1FBC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Uniform</a:t>
          </a:r>
        </a:p>
      </dgm:t>
    </dgm:pt>
    <dgm:pt modelId="{782E8295-9A79-4198-A2B9-51E65AD2852B}" type="parTrans" cxnId="{CEC2941B-8F45-4A56-8427-23471062D917}">
      <dgm:prSet/>
      <dgm:spPr/>
      <dgm:t>
        <a:bodyPr/>
        <a:lstStyle/>
        <a:p>
          <a:endParaRPr lang="en-US"/>
        </a:p>
      </dgm:t>
    </dgm:pt>
    <dgm:pt modelId="{3053B767-E2D7-475C-9365-FDD080F4BF03}" type="sibTrans" cxnId="{CEC2941B-8F45-4A56-8427-23471062D917}">
      <dgm:prSet/>
      <dgm:spPr/>
      <dgm:t>
        <a:bodyPr/>
        <a:lstStyle/>
        <a:p>
          <a:endParaRPr lang="en-US"/>
        </a:p>
      </dgm:t>
    </dgm:pt>
    <dgm:pt modelId="{9FBDD449-0DAA-40F2-B688-A708C62B580F}">
      <dgm:prSet phldrT="[Text]" custT="1"/>
      <dgm:spPr/>
      <dgm:t>
        <a:bodyPr/>
        <a:lstStyle/>
        <a:p>
          <a:r>
            <a:rPr lang="en-US" sz="1050" b="1" dirty="0"/>
            <a:t>Occasion Specific</a:t>
          </a:r>
        </a:p>
      </dgm:t>
    </dgm:pt>
    <dgm:pt modelId="{4DA8392D-56F1-47EE-82BB-CFD384AB111D}" type="parTrans" cxnId="{A595C540-C021-4D50-9D83-C328C3761C95}">
      <dgm:prSet/>
      <dgm:spPr/>
      <dgm:t>
        <a:bodyPr/>
        <a:lstStyle/>
        <a:p>
          <a:endParaRPr lang="en-US"/>
        </a:p>
      </dgm:t>
    </dgm:pt>
    <dgm:pt modelId="{BB6C20D8-F752-433A-84CC-AB274B375C99}" type="sibTrans" cxnId="{A595C540-C021-4D50-9D83-C328C3761C95}">
      <dgm:prSet/>
      <dgm:spPr/>
      <dgm:t>
        <a:bodyPr/>
        <a:lstStyle/>
        <a:p>
          <a:endParaRPr lang="en-US"/>
        </a:p>
      </dgm:t>
    </dgm:pt>
    <dgm:pt modelId="{E2A65BBC-900A-4F5E-BC49-60A81A05F694}">
      <dgm:prSet phldrT="[Text]" custT="1"/>
      <dgm:spPr/>
      <dgm:t>
        <a:bodyPr/>
        <a:lstStyle/>
        <a:p>
          <a:r>
            <a:rPr lang="en-US" sz="1050" b="1" dirty="0"/>
            <a:t>In-house Healthcare</a:t>
          </a:r>
        </a:p>
      </dgm:t>
    </dgm:pt>
    <dgm:pt modelId="{777D28C2-A9B0-4D02-9C18-358DB7D43EA5}" type="parTrans" cxnId="{0FC847A7-65A6-4574-9906-49123FC9F29E}">
      <dgm:prSet/>
      <dgm:spPr/>
      <dgm:t>
        <a:bodyPr/>
        <a:lstStyle/>
        <a:p>
          <a:endParaRPr lang="en-US"/>
        </a:p>
      </dgm:t>
    </dgm:pt>
    <dgm:pt modelId="{6FE30698-3B75-48ED-BF78-D482F02107A3}" type="sibTrans" cxnId="{0FC847A7-65A6-4574-9906-49123FC9F29E}">
      <dgm:prSet/>
      <dgm:spPr/>
      <dgm:t>
        <a:bodyPr/>
        <a:lstStyle/>
        <a:p>
          <a:endParaRPr lang="en-US"/>
        </a:p>
      </dgm:t>
    </dgm:pt>
    <dgm:pt modelId="{F073AFAA-F790-43C0-AAEE-E4A51F992A65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Visiting Doctors </a:t>
          </a:r>
        </a:p>
      </dgm:t>
    </dgm:pt>
    <dgm:pt modelId="{A00A9FD7-3A39-4BB1-8355-7717D943CDB4}" type="parTrans" cxnId="{CD98F0EB-9A96-421B-9D77-6CA05909B088}">
      <dgm:prSet/>
      <dgm:spPr/>
      <dgm:t>
        <a:bodyPr/>
        <a:lstStyle/>
        <a:p>
          <a:endParaRPr lang="en-US"/>
        </a:p>
      </dgm:t>
    </dgm:pt>
    <dgm:pt modelId="{48795C8D-A57F-423A-95BD-0A0F2A4C1610}" type="sibTrans" cxnId="{CD98F0EB-9A96-421B-9D77-6CA05909B088}">
      <dgm:prSet/>
      <dgm:spPr/>
      <dgm:t>
        <a:bodyPr/>
        <a:lstStyle/>
        <a:p>
          <a:endParaRPr lang="en-US"/>
        </a:p>
      </dgm:t>
    </dgm:pt>
    <dgm:pt modelId="{0BC1BBAF-2B9D-44F7-B38D-D5D4DF228C41}">
      <dgm:prSet custT="1"/>
      <dgm:spPr/>
      <dgm:t>
        <a:bodyPr/>
        <a:lstStyle/>
        <a:p>
          <a:r>
            <a:rPr lang="en-US" sz="1050" b="1" dirty="0"/>
            <a:t>Leaves</a:t>
          </a:r>
        </a:p>
      </dgm:t>
    </dgm:pt>
    <dgm:pt modelId="{A1CBA802-3F7D-4C94-9EF1-FBEAE17992DE}" type="parTrans" cxnId="{05252130-B080-45B9-80B4-DE29219109CA}">
      <dgm:prSet/>
      <dgm:spPr/>
      <dgm:t>
        <a:bodyPr/>
        <a:lstStyle/>
        <a:p>
          <a:endParaRPr lang="en-US"/>
        </a:p>
      </dgm:t>
    </dgm:pt>
    <dgm:pt modelId="{72785124-EABA-490B-8430-CB47D46D0796}" type="sibTrans" cxnId="{05252130-B080-45B9-80B4-DE29219109CA}">
      <dgm:prSet/>
      <dgm:spPr/>
      <dgm:t>
        <a:bodyPr/>
        <a:lstStyle/>
        <a:p>
          <a:endParaRPr lang="en-US"/>
        </a:p>
      </dgm:t>
    </dgm:pt>
    <dgm:pt modelId="{C44C66B3-EB0F-4C9B-8114-10A4CFD6049B}">
      <dgm:prSet custT="1"/>
      <dgm:spPr/>
      <dgm:t>
        <a:bodyPr/>
        <a:lstStyle/>
        <a:p>
          <a:r>
            <a:rPr lang="en-US" sz="1400" dirty="0" smtClean="0"/>
            <a:t>Casual Leave </a:t>
          </a:r>
          <a:r>
            <a:rPr lang="en-US" sz="1400" dirty="0"/>
            <a:t>&amp; </a:t>
          </a:r>
          <a:r>
            <a:rPr lang="en-US" sz="1400" dirty="0" smtClean="0"/>
            <a:t>Optional Holiday: </a:t>
          </a:r>
          <a:r>
            <a:rPr lang="en-US" sz="1400" dirty="0"/>
            <a:t>(12+2)</a:t>
          </a:r>
        </a:p>
      </dgm:t>
    </dgm:pt>
    <dgm:pt modelId="{5CE81E2E-FFE7-4340-8D11-BB7CE8CC0675}" type="parTrans" cxnId="{A3C2FABA-4F12-422E-800D-FDF29726421A}">
      <dgm:prSet/>
      <dgm:spPr/>
      <dgm:t>
        <a:bodyPr/>
        <a:lstStyle/>
        <a:p>
          <a:endParaRPr lang="en-US"/>
        </a:p>
      </dgm:t>
    </dgm:pt>
    <dgm:pt modelId="{C39B252D-9081-4CD1-AF24-CD61940CAE75}" type="sibTrans" cxnId="{A3C2FABA-4F12-422E-800D-FDF29726421A}">
      <dgm:prSet/>
      <dgm:spPr/>
      <dgm:t>
        <a:bodyPr/>
        <a:lstStyle/>
        <a:p>
          <a:endParaRPr lang="en-US"/>
        </a:p>
      </dgm:t>
    </dgm:pt>
    <dgm:pt modelId="{94D9D6E2-B590-450E-91C8-A671513FE275}">
      <dgm:prSet custT="1"/>
      <dgm:spPr/>
      <dgm:t>
        <a:bodyPr/>
        <a:lstStyle/>
        <a:p>
          <a:r>
            <a:rPr lang="en-US" sz="1400" dirty="0" smtClean="0"/>
            <a:t>Earned Leave </a:t>
          </a:r>
          <a:r>
            <a:rPr lang="en-US" sz="1400" dirty="0"/>
            <a:t>&amp; </a:t>
          </a:r>
          <a:r>
            <a:rPr lang="en-US" sz="1400" dirty="0" smtClean="0"/>
            <a:t>Half Pay Leave </a:t>
          </a:r>
          <a:r>
            <a:rPr lang="en-US" sz="1400" dirty="0"/>
            <a:t>(30+20</a:t>
          </a:r>
          <a:r>
            <a:rPr lang="en-US" sz="1400" dirty="0" smtClean="0"/>
            <a:t>) with </a:t>
          </a:r>
          <a:r>
            <a:rPr lang="en-US" sz="1400" dirty="0"/>
            <a:t>Encashment provisions </a:t>
          </a:r>
        </a:p>
      </dgm:t>
    </dgm:pt>
    <dgm:pt modelId="{52861948-A5DF-4C0F-B127-F0C10851C0DD}" type="parTrans" cxnId="{984FBAC7-0C18-4A45-9CBC-CBC260888BC0}">
      <dgm:prSet/>
      <dgm:spPr/>
      <dgm:t>
        <a:bodyPr/>
        <a:lstStyle/>
        <a:p>
          <a:endParaRPr lang="en-US"/>
        </a:p>
      </dgm:t>
    </dgm:pt>
    <dgm:pt modelId="{B9EAE5AC-71AF-42C6-9F6F-E4F6A73B4A9E}" type="sibTrans" cxnId="{984FBAC7-0C18-4A45-9CBC-CBC260888BC0}">
      <dgm:prSet/>
      <dgm:spPr/>
      <dgm:t>
        <a:bodyPr/>
        <a:lstStyle/>
        <a:p>
          <a:endParaRPr lang="en-US"/>
        </a:p>
      </dgm:t>
    </dgm:pt>
    <dgm:pt modelId="{04DB5786-3E9D-4E9A-8755-3C4F65D5BE0F}">
      <dgm:prSet custT="1"/>
      <dgm:spPr/>
      <dgm:t>
        <a:bodyPr/>
        <a:lstStyle/>
        <a:p>
          <a:r>
            <a:rPr lang="en-US" sz="1400" dirty="0" smtClean="0"/>
            <a:t>Child Care Leave </a:t>
          </a:r>
          <a:r>
            <a:rPr lang="en-US" sz="1400" dirty="0"/>
            <a:t>&amp; Study Leave </a:t>
          </a:r>
        </a:p>
      </dgm:t>
    </dgm:pt>
    <dgm:pt modelId="{1AFC873B-9283-4A3A-A84A-9978E2602AAF}" type="parTrans" cxnId="{A25198F6-E07B-4060-B7C2-886B86AA7178}">
      <dgm:prSet/>
      <dgm:spPr/>
      <dgm:t>
        <a:bodyPr/>
        <a:lstStyle/>
        <a:p>
          <a:endParaRPr lang="en-US"/>
        </a:p>
      </dgm:t>
    </dgm:pt>
    <dgm:pt modelId="{CC5FE522-D087-4C51-AB68-CAC0CEA15037}" type="sibTrans" cxnId="{A25198F6-E07B-4060-B7C2-886B86AA7178}">
      <dgm:prSet/>
      <dgm:spPr/>
      <dgm:t>
        <a:bodyPr/>
        <a:lstStyle/>
        <a:p>
          <a:endParaRPr lang="en-US"/>
        </a:p>
      </dgm:t>
    </dgm:pt>
    <dgm:pt modelId="{F5CBFCA2-F85F-4304-BF0B-0076989F1E20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Telephone/Data-card/Software Apps/Data Storage, etc.</a:t>
          </a:r>
          <a:endParaRPr lang="en-US" sz="1400" dirty="0"/>
        </a:p>
      </dgm:t>
    </dgm:pt>
    <dgm:pt modelId="{6B1CDF0C-3A77-4B87-BA01-C6593F4726C9}" type="parTrans" cxnId="{39623033-C689-461D-89EC-65C119DC20CD}">
      <dgm:prSet/>
      <dgm:spPr/>
      <dgm:t>
        <a:bodyPr/>
        <a:lstStyle/>
        <a:p>
          <a:endParaRPr lang="en-US"/>
        </a:p>
      </dgm:t>
    </dgm:pt>
    <dgm:pt modelId="{FB3072D9-8215-42AD-AA80-4029E7D4477C}" type="sibTrans" cxnId="{39623033-C689-461D-89EC-65C119DC20CD}">
      <dgm:prSet/>
      <dgm:spPr/>
      <dgm:t>
        <a:bodyPr/>
        <a:lstStyle/>
        <a:p>
          <a:endParaRPr lang="en-US"/>
        </a:p>
      </dgm:t>
    </dgm:pt>
    <dgm:pt modelId="{6797CBFC-5F40-4720-8B55-A21842CD5791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Laptop</a:t>
          </a:r>
        </a:p>
      </dgm:t>
    </dgm:pt>
    <dgm:pt modelId="{53A5AFA6-18C6-42DD-8380-9B56B237C2A8}" type="parTrans" cxnId="{63AA1684-F02D-44DE-A037-DB892D7842CD}">
      <dgm:prSet/>
      <dgm:spPr/>
      <dgm:t>
        <a:bodyPr/>
        <a:lstStyle/>
        <a:p>
          <a:endParaRPr lang="en-US"/>
        </a:p>
      </dgm:t>
    </dgm:pt>
    <dgm:pt modelId="{06BC5067-1214-4C3D-A659-CCE86E73117D}" type="sibTrans" cxnId="{63AA1684-F02D-44DE-A037-DB892D7842CD}">
      <dgm:prSet/>
      <dgm:spPr/>
      <dgm:t>
        <a:bodyPr/>
        <a:lstStyle/>
        <a:p>
          <a:endParaRPr lang="en-US"/>
        </a:p>
      </dgm:t>
    </dgm:pt>
    <dgm:pt modelId="{4CDFC28F-0B03-4A6C-B80D-0F1D826AD46F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Regular health camps and health talks</a:t>
          </a:r>
        </a:p>
      </dgm:t>
    </dgm:pt>
    <dgm:pt modelId="{25ABFBC2-5A29-4E1B-A63D-C847669620F0}" type="parTrans" cxnId="{2B701825-6C8A-4BD7-B4CF-F474254AB2A2}">
      <dgm:prSet/>
      <dgm:spPr/>
      <dgm:t>
        <a:bodyPr/>
        <a:lstStyle/>
        <a:p>
          <a:endParaRPr lang="en-US"/>
        </a:p>
      </dgm:t>
    </dgm:pt>
    <dgm:pt modelId="{908E5D3D-89CC-44F5-BA90-796897557F61}" type="sibTrans" cxnId="{2B701825-6C8A-4BD7-B4CF-F474254AB2A2}">
      <dgm:prSet/>
      <dgm:spPr/>
      <dgm:t>
        <a:bodyPr/>
        <a:lstStyle/>
        <a:p>
          <a:endParaRPr lang="en-US"/>
        </a:p>
      </dgm:t>
    </dgm:pt>
    <dgm:pt modelId="{40FDC8DC-E93C-4F1D-843B-DA3A7FF672E7}">
      <dgm:prSet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Regular Yoga </a:t>
          </a:r>
          <a:r>
            <a:rPr lang="en-US" sz="1400" dirty="0"/>
            <a:t>classes</a:t>
          </a:r>
        </a:p>
      </dgm:t>
    </dgm:pt>
    <dgm:pt modelId="{87E0F66C-8487-43E2-A5E3-9B7E1F8E019A}" type="parTrans" cxnId="{E6B96F50-C990-4EFA-AEF3-D6408241A788}">
      <dgm:prSet/>
      <dgm:spPr/>
      <dgm:t>
        <a:bodyPr/>
        <a:lstStyle/>
        <a:p>
          <a:endParaRPr lang="en-US"/>
        </a:p>
      </dgm:t>
    </dgm:pt>
    <dgm:pt modelId="{6D522273-6B8D-4041-A9AF-D4BAB848363A}" type="sibTrans" cxnId="{E6B96F50-C990-4EFA-AEF3-D6408241A788}">
      <dgm:prSet/>
      <dgm:spPr/>
      <dgm:t>
        <a:bodyPr/>
        <a:lstStyle/>
        <a:p>
          <a:endParaRPr lang="en-US"/>
        </a:p>
      </dgm:t>
    </dgm:pt>
    <dgm:pt modelId="{87716198-86F7-44C0-BF99-941DF89B17D1}">
      <dgm:prSet phldrT="[Text]" custT="1"/>
      <dgm:spPr/>
      <dgm:t>
        <a:bodyPr/>
        <a:lstStyle/>
        <a:p>
          <a:r>
            <a:rPr lang="en-US" sz="1400" dirty="0"/>
            <a:t>Service Awards</a:t>
          </a:r>
        </a:p>
      </dgm:t>
    </dgm:pt>
    <dgm:pt modelId="{735510A3-DC7F-428C-B3A4-44A6FF1D2320}" type="parTrans" cxnId="{3D810437-57AE-4FAC-B7D9-74153B17D4F3}">
      <dgm:prSet/>
      <dgm:spPr/>
      <dgm:t>
        <a:bodyPr/>
        <a:lstStyle/>
        <a:p>
          <a:endParaRPr lang="en-US"/>
        </a:p>
      </dgm:t>
    </dgm:pt>
    <dgm:pt modelId="{1BA22531-D407-40BB-A735-50419E475687}" type="sibTrans" cxnId="{3D810437-57AE-4FAC-B7D9-74153B17D4F3}">
      <dgm:prSet/>
      <dgm:spPr/>
      <dgm:t>
        <a:bodyPr/>
        <a:lstStyle/>
        <a:p>
          <a:endParaRPr lang="en-US"/>
        </a:p>
      </dgm:t>
    </dgm:pt>
    <dgm:pt modelId="{47A885D6-FBF9-4673-BD53-D217423CEA21}">
      <dgm:prSet phldrT="[Text]" custT="1"/>
      <dgm:spPr/>
      <dgm:t>
        <a:bodyPr/>
        <a:lstStyle/>
        <a:p>
          <a:r>
            <a:rPr lang="en-US" sz="1400" dirty="0"/>
            <a:t>Birthday Gift</a:t>
          </a:r>
        </a:p>
      </dgm:t>
    </dgm:pt>
    <dgm:pt modelId="{670E4923-420B-4C67-BA3D-AF2A0D0854B5}" type="parTrans" cxnId="{B9CD553E-D12B-49F0-8B5D-B7B8A8D768EF}">
      <dgm:prSet/>
      <dgm:spPr/>
      <dgm:t>
        <a:bodyPr/>
        <a:lstStyle/>
        <a:p>
          <a:endParaRPr lang="en-US"/>
        </a:p>
      </dgm:t>
    </dgm:pt>
    <dgm:pt modelId="{B2441637-8959-43F8-B259-4269347F6C03}" type="sibTrans" cxnId="{B9CD553E-D12B-49F0-8B5D-B7B8A8D768EF}">
      <dgm:prSet/>
      <dgm:spPr/>
      <dgm:t>
        <a:bodyPr/>
        <a:lstStyle/>
        <a:p>
          <a:endParaRPr lang="en-US"/>
        </a:p>
      </dgm:t>
    </dgm:pt>
    <dgm:pt modelId="{9AA6DDF3-A115-4EBB-AC6E-B4FF1B588E9C}">
      <dgm:prSet custT="1"/>
      <dgm:spPr/>
      <dgm:t>
        <a:bodyPr/>
        <a:lstStyle/>
        <a:p>
          <a:r>
            <a:rPr lang="en-US" sz="1400" dirty="0"/>
            <a:t>Maternity &amp; Paternity Leaves</a:t>
          </a:r>
        </a:p>
      </dgm:t>
    </dgm:pt>
    <dgm:pt modelId="{E232D4E6-B951-44C2-8DA3-ED700E819B4D}" type="parTrans" cxnId="{07412D62-9DC1-49EF-A5BE-0B2246394B9E}">
      <dgm:prSet/>
      <dgm:spPr/>
      <dgm:t>
        <a:bodyPr/>
        <a:lstStyle/>
        <a:p>
          <a:endParaRPr lang="en-US"/>
        </a:p>
      </dgm:t>
    </dgm:pt>
    <dgm:pt modelId="{79F73A60-8130-4059-8263-6D2F27026512}" type="sibTrans" cxnId="{07412D62-9DC1-49EF-A5BE-0B2246394B9E}">
      <dgm:prSet/>
      <dgm:spPr/>
      <dgm:t>
        <a:bodyPr/>
        <a:lstStyle/>
        <a:p>
          <a:endParaRPr lang="en-US"/>
        </a:p>
      </dgm:t>
    </dgm:pt>
    <dgm:pt modelId="{7C94D5E2-CD11-4900-985E-F2C969EB0C4F}">
      <dgm:prSet phldrT="[Text]" custT="1"/>
      <dgm:spPr/>
      <dgm:t>
        <a:bodyPr/>
        <a:lstStyle/>
        <a:p>
          <a:r>
            <a:rPr lang="en-US" sz="1400" dirty="0"/>
            <a:t>Wedding </a:t>
          </a:r>
          <a:r>
            <a:rPr lang="en-US" sz="1400" dirty="0" smtClean="0"/>
            <a:t>Gift</a:t>
          </a:r>
          <a:endParaRPr lang="en-US" sz="1400" dirty="0"/>
        </a:p>
      </dgm:t>
    </dgm:pt>
    <dgm:pt modelId="{D7EC8640-65BB-473C-9D14-8B16B2D30D73}" type="parTrans" cxnId="{95A16878-6E69-4CCC-9F21-E3D05CC65F36}">
      <dgm:prSet/>
      <dgm:spPr/>
      <dgm:t>
        <a:bodyPr/>
        <a:lstStyle/>
        <a:p>
          <a:endParaRPr lang="en-US"/>
        </a:p>
      </dgm:t>
    </dgm:pt>
    <dgm:pt modelId="{B4F0F573-D5A0-450E-B066-D01D14050FCA}" type="sibTrans" cxnId="{95A16878-6E69-4CCC-9F21-E3D05CC65F36}">
      <dgm:prSet/>
      <dgm:spPr/>
      <dgm:t>
        <a:bodyPr/>
        <a:lstStyle/>
        <a:p>
          <a:endParaRPr lang="en-US"/>
        </a:p>
      </dgm:t>
    </dgm:pt>
    <dgm:pt modelId="{48FF2A70-CF72-4704-81B7-F3498AD141B2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Furniture &amp; Furnishing Items at residence</a:t>
          </a:r>
          <a:endParaRPr lang="en-US" sz="1400" dirty="0"/>
        </a:p>
      </dgm:t>
    </dgm:pt>
    <dgm:pt modelId="{B5E5D2C8-F61B-4F85-97CC-D8A8C33FCA9D}" type="parTrans" cxnId="{67A4E287-2861-43E7-B53E-DC91BBB55475}">
      <dgm:prSet/>
      <dgm:spPr/>
      <dgm:t>
        <a:bodyPr/>
        <a:lstStyle/>
        <a:p>
          <a:endParaRPr lang="en-US"/>
        </a:p>
      </dgm:t>
    </dgm:pt>
    <dgm:pt modelId="{F8A2F0F4-64C6-44B0-AD4B-0F920941C949}" type="sibTrans" cxnId="{67A4E287-2861-43E7-B53E-DC91BBB55475}">
      <dgm:prSet/>
      <dgm:spPr/>
      <dgm:t>
        <a:bodyPr/>
        <a:lstStyle/>
        <a:p>
          <a:endParaRPr lang="en-US"/>
        </a:p>
      </dgm:t>
    </dgm:pt>
    <dgm:pt modelId="{260E1D76-7B0D-4357-AD0C-BCE37D465487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Mobile Instrument, Briefcase, etc.</a:t>
          </a:r>
          <a:endParaRPr lang="en-US" sz="1400" dirty="0"/>
        </a:p>
      </dgm:t>
    </dgm:pt>
    <dgm:pt modelId="{4D24142F-A4AB-4461-84FC-C784F70573DE}" type="parTrans" cxnId="{D3A5AA8B-BA17-491D-876F-E36DFA140DF5}">
      <dgm:prSet/>
      <dgm:spPr/>
      <dgm:t>
        <a:bodyPr/>
        <a:lstStyle/>
        <a:p>
          <a:endParaRPr lang="en-US"/>
        </a:p>
      </dgm:t>
    </dgm:pt>
    <dgm:pt modelId="{38D7C7C1-783A-47CB-B2BF-48C6206D8947}" type="sibTrans" cxnId="{D3A5AA8B-BA17-491D-876F-E36DFA140DF5}">
      <dgm:prSet/>
      <dgm:spPr/>
      <dgm:t>
        <a:bodyPr/>
        <a:lstStyle/>
        <a:p>
          <a:endParaRPr lang="en-US"/>
        </a:p>
      </dgm:t>
    </dgm:pt>
    <dgm:pt modelId="{987ED920-B861-41DC-9B17-186559559E26}">
      <dgm:prSet phldrT="[Text]" custT="1"/>
      <dgm:spPr/>
      <dgm:t>
        <a:bodyPr/>
        <a:lstStyle/>
        <a:p>
          <a:r>
            <a:rPr lang="en-US" sz="1400" dirty="0" smtClean="0"/>
            <a:t>Foundation Day, Diwali, Winter, New Year, etc.</a:t>
          </a:r>
          <a:endParaRPr lang="en-US" sz="1400" dirty="0"/>
        </a:p>
      </dgm:t>
    </dgm:pt>
    <dgm:pt modelId="{40D239CB-CA32-4DE2-A5AD-CC1F75EC7353}" type="parTrans" cxnId="{C7E0DF66-2E99-4DB6-BCAC-9015953957B7}">
      <dgm:prSet/>
      <dgm:spPr/>
      <dgm:t>
        <a:bodyPr/>
        <a:lstStyle/>
        <a:p>
          <a:endParaRPr lang="en-US"/>
        </a:p>
      </dgm:t>
    </dgm:pt>
    <dgm:pt modelId="{8C7BC008-835D-4494-BA9D-68AADF3D27D9}" type="sibTrans" cxnId="{C7E0DF66-2E99-4DB6-BCAC-9015953957B7}">
      <dgm:prSet/>
      <dgm:spPr/>
      <dgm:t>
        <a:bodyPr/>
        <a:lstStyle/>
        <a:p>
          <a:endParaRPr lang="en-US"/>
        </a:p>
      </dgm:t>
    </dgm:pt>
    <dgm:pt modelId="{A6372654-964B-4A78-888C-18748EECFDFA}" type="pres">
      <dgm:prSet presAssocID="{9A5D2C17-033C-413B-8C8D-9DCD427D55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5D5CDF-DE9E-4832-A9ED-BC5B3A6AA3F3}" type="pres">
      <dgm:prSet presAssocID="{40BF574F-E262-4124-876C-7DD85FD66AFB}" presName="composite" presStyleCnt="0"/>
      <dgm:spPr/>
      <dgm:t>
        <a:bodyPr/>
        <a:lstStyle/>
        <a:p>
          <a:endParaRPr lang="en-US"/>
        </a:p>
      </dgm:t>
    </dgm:pt>
    <dgm:pt modelId="{1278DFCB-5BD1-4CAD-9880-02611011D1E1}" type="pres">
      <dgm:prSet presAssocID="{40BF574F-E262-4124-876C-7DD85FD66AF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2824-E7A3-40EE-87C3-0EC9E87DB053}" type="pres">
      <dgm:prSet presAssocID="{40BF574F-E262-4124-876C-7DD85FD66AFB}" presName="descendantText" presStyleLbl="alignAcc1" presStyleIdx="0" presStyleCnt="4" custScaleY="133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FC67-5CB4-43AB-B2DC-CD016725543B}" type="pres">
      <dgm:prSet presAssocID="{9ED061D0-BCAC-4774-A649-4F68248DB56C}" presName="sp" presStyleCnt="0"/>
      <dgm:spPr/>
      <dgm:t>
        <a:bodyPr/>
        <a:lstStyle/>
        <a:p>
          <a:endParaRPr lang="en-US"/>
        </a:p>
      </dgm:t>
    </dgm:pt>
    <dgm:pt modelId="{CA570400-61DC-4E7F-9C56-466D54A31EB2}" type="pres">
      <dgm:prSet presAssocID="{9FBDD449-0DAA-40F2-B688-A708C62B580F}" presName="composite" presStyleCnt="0"/>
      <dgm:spPr/>
      <dgm:t>
        <a:bodyPr/>
        <a:lstStyle/>
        <a:p>
          <a:endParaRPr lang="en-US"/>
        </a:p>
      </dgm:t>
    </dgm:pt>
    <dgm:pt modelId="{463844BE-E98C-4ED2-A6DF-6275B3EE8F5A}" type="pres">
      <dgm:prSet presAssocID="{9FBDD449-0DAA-40F2-B688-A708C62B580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D58D-00F1-44B3-A5B6-753F746D3318}" type="pres">
      <dgm:prSet presAssocID="{9FBDD449-0DAA-40F2-B688-A708C62B580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1A2C4-8A03-4CDA-B568-6F68EB559941}" type="pres">
      <dgm:prSet presAssocID="{BB6C20D8-F752-433A-84CC-AB274B375C99}" presName="sp" presStyleCnt="0"/>
      <dgm:spPr/>
      <dgm:t>
        <a:bodyPr/>
        <a:lstStyle/>
        <a:p>
          <a:endParaRPr lang="en-US"/>
        </a:p>
      </dgm:t>
    </dgm:pt>
    <dgm:pt modelId="{8F621132-559C-41A2-AD7A-476B0DEA9907}" type="pres">
      <dgm:prSet presAssocID="{E2A65BBC-900A-4F5E-BC49-60A81A05F694}" presName="composite" presStyleCnt="0"/>
      <dgm:spPr/>
      <dgm:t>
        <a:bodyPr/>
        <a:lstStyle/>
        <a:p>
          <a:endParaRPr lang="en-US"/>
        </a:p>
      </dgm:t>
    </dgm:pt>
    <dgm:pt modelId="{C86DA5C0-B609-42A2-BBBD-AD22A372011B}" type="pres">
      <dgm:prSet presAssocID="{E2A65BBC-900A-4F5E-BC49-60A81A05F6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F1AE1-C802-4312-B4AE-4757B81F77F6}" type="pres">
      <dgm:prSet presAssocID="{E2A65BBC-900A-4F5E-BC49-60A81A05F69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98249-B03D-4235-B80C-B42C282AC933}" type="pres">
      <dgm:prSet presAssocID="{6FE30698-3B75-48ED-BF78-D482F02107A3}" presName="sp" presStyleCnt="0"/>
      <dgm:spPr/>
      <dgm:t>
        <a:bodyPr/>
        <a:lstStyle/>
        <a:p>
          <a:endParaRPr lang="en-US"/>
        </a:p>
      </dgm:t>
    </dgm:pt>
    <dgm:pt modelId="{F1AD1808-36D1-4530-BFD5-3074EBAD5CB4}" type="pres">
      <dgm:prSet presAssocID="{0BC1BBAF-2B9D-44F7-B38D-D5D4DF228C41}" presName="composite" presStyleCnt="0"/>
      <dgm:spPr/>
      <dgm:t>
        <a:bodyPr/>
        <a:lstStyle/>
        <a:p>
          <a:endParaRPr lang="en-US"/>
        </a:p>
      </dgm:t>
    </dgm:pt>
    <dgm:pt modelId="{04481753-0626-4865-BB36-C22489DDCC19}" type="pres">
      <dgm:prSet presAssocID="{0BC1BBAF-2B9D-44F7-B38D-D5D4DF228C4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27BD-5907-4AA4-B227-6F8381C50DF6}" type="pres">
      <dgm:prSet presAssocID="{0BC1BBAF-2B9D-44F7-B38D-D5D4DF228C4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96F50-C990-4EFA-AEF3-D6408241A788}" srcId="{E2A65BBC-900A-4F5E-BC49-60A81A05F694}" destId="{40FDC8DC-E93C-4F1D-843B-DA3A7FF672E7}" srcOrd="2" destOrd="0" parTransId="{87E0F66C-8487-43E2-A5E3-9B7E1F8E019A}" sibTransId="{6D522273-6B8D-4041-A9AF-D4BAB848363A}"/>
    <dgm:cxn modelId="{0FC847A7-65A6-4574-9906-49123FC9F29E}" srcId="{9A5D2C17-033C-413B-8C8D-9DCD427D5580}" destId="{E2A65BBC-900A-4F5E-BC49-60A81A05F694}" srcOrd="2" destOrd="0" parTransId="{777D28C2-A9B0-4D02-9C18-358DB7D43EA5}" sibTransId="{6FE30698-3B75-48ED-BF78-D482F02107A3}"/>
    <dgm:cxn modelId="{138DE1EC-C294-4A49-A0DB-4E6A07152E9E}" type="presOf" srcId="{04DB5786-3E9D-4E9A-8755-3C4F65D5BE0F}" destId="{5ACE27BD-5907-4AA4-B227-6F8381C50DF6}" srcOrd="0" destOrd="2" presId="urn:microsoft.com/office/officeart/2005/8/layout/chevron2"/>
    <dgm:cxn modelId="{07412D62-9DC1-49EF-A5BE-0B2246394B9E}" srcId="{0BC1BBAF-2B9D-44F7-B38D-D5D4DF228C41}" destId="{9AA6DDF3-A115-4EBB-AC6E-B4FF1B588E9C}" srcOrd="3" destOrd="0" parTransId="{E232D4E6-B951-44C2-8DA3-ED700E819B4D}" sibTransId="{79F73A60-8130-4059-8263-6D2F27026512}"/>
    <dgm:cxn modelId="{B9CD553E-D12B-49F0-8B5D-B7B8A8D768EF}" srcId="{9FBDD449-0DAA-40F2-B688-A708C62B580F}" destId="{47A885D6-FBF9-4673-BD53-D217423CEA21}" srcOrd="2" destOrd="0" parTransId="{670E4923-420B-4C67-BA3D-AF2A0D0854B5}" sibTransId="{B2441637-8959-43F8-B259-4269347F6C03}"/>
    <dgm:cxn modelId="{8046BD0E-293B-4C9B-A7AC-C4E49757F43B}" type="presOf" srcId="{9FBDD449-0DAA-40F2-B688-A708C62B580F}" destId="{463844BE-E98C-4ED2-A6DF-6275B3EE8F5A}" srcOrd="0" destOrd="0" presId="urn:microsoft.com/office/officeart/2005/8/layout/chevron2"/>
    <dgm:cxn modelId="{95A16878-6E69-4CCC-9F21-E3D05CC65F36}" srcId="{9FBDD449-0DAA-40F2-B688-A708C62B580F}" destId="{7C94D5E2-CD11-4900-985E-F2C969EB0C4F}" srcOrd="3" destOrd="0" parTransId="{D7EC8640-65BB-473C-9D14-8B16B2D30D73}" sibTransId="{B4F0F573-D5A0-450E-B066-D01D14050FCA}"/>
    <dgm:cxn modelId="{8CCE1F1B-EEA9-4C09-A851-D7945956F792}" type="presOf" srcId="{F5CBFCA2-F85F-4304-BF0B-0076989F1E20}" destId="{1E602824-E7A3-40EE-87C3-0EC9E87DB053}" srcOrd="0" destOrd="2" presId="urn:microsoft.com/office/officeart/2005/8/layout/chevron2"/>
    <dgm:cxn modelId="{69429CE2-4DD2-44F6-AF95-88A39F46D43F}" type="presOf" srcId="{40BF574F-E262-4124-876C-7DD85FD66AFB}" destId="{1278DFCB-5BD1-4CAD-9880-02611011D1E1}" srcOrd="0" destOrd="0" presId="urn:microsoft.com/office/officeart/2005/8/layout/chevron2"/>
    <dgm:cxn modelId="{C5C57EBE-770B-433C-88D3-D43CD169310B}" type="presOf" srcId="{31F19EE0-79FD-467E-AEA8-18E1259D1FBC}" destId="{1E602824-E7A3-40EE-87C3-0EC9E87DB053}" srcOrd="0" destOrd="1" presId="urn:microsoft.com/office/officeart/2005/8/layout/chevron2"/>
    <dgm:cxn modelId="{63AA1684-F02D-44DE-A037-DB892D7842CD}" srcId="{40BF574F-E262-4124-876C-7DD85FD66AFB}" destId="{6797CBFC-5F40-4720-8B55-A21842CD5791}" srcOrd="0" destOrd="0" parTransId="{53A5AFA6-18C6-42DD-8380-9B56B237C2A8}" sibTransId="{06BC5067-1214-4C3D-A659-CCE86E73117D}"/>
    <dgm:cxn modelId="{D3A5AA8B-BA17-491D-876F-E36DFA140DF5}" srcId="{40BF574F-E262-4124-876C-7DD85FD66AFB}" destId="{260E1D76-7B0D-4357-AD0C-BCE37D465487}" srcOrd="4" destOrd="0" parTransId="{4D24142F-A4AB-4461-84FC-C784F70573DE}" sibTransId="{38D7C7C1-783A-47CB-B2BF-48C6206D8947}"/>
    <dgm:cxn modelId="{A25198F6-E07B-4060-B7C2-886B86AA7178}" srcId="{0BC1BBAF-2B9D-44F7-B38D-D5D4DF228C41}" destId="{04DB5786-3E9D-4E9A-8755-3C4F65D5BE0F}" srcOrd="2" destOrd="0" parTransId="{1AFC873B-9283-4A3A-A84A-9978E2602AAF}" sibTransId="{CC5FE522-D087-4C51-AB68-CAC0CEA15037}"/>
    <dgm:cxn modelId="{F56DD2EE-ADA6-44AB-84FB-16C2B6124109}" type="presOf" srcId="{F073AFAA-F790-43C0-AAEE-E4A51F992A65}" destId="{28BF1AE1-C802-4312-B4AE-4757B81F77F6}" srcOrd="0" destOrd="0" presId="urn:microsoft.com/office/officeart/2005/8/layout/chevron2"/>
    <dgm:cxn modelId="{A595C540-C021-4D50-9D83-C328C3761C95}" srcId="{9A5D2C17-033C-413B-8C8D-9DCD427D5580}" destId="{9FBDD449-0DAA-40F2-B688-A708C62B580F}" srcOrd="1" destOrd="0" parTransId="{4DA8392D-56F1-47EE-82BB-CFD384AB111D}" sibTransId="{BB6C20D8-F752-433A-84CC-AB274B375C99}"/>
    <dgm:cxn modelId="{05252130-B080-45B9-80B4-DE29219109CA}" srcId="{9A5D2C17-033C-413B-8C8D-9DCD427D5580}" destId="{0BC1BBAF-2B9D-44F7-B38D-D5D4DF228C41}" srcOrd="3" destOrd="0" parTransId="{A1CBA802-3F7D-4C94-9EF1-FBEAE17992DE}" sibTransId="{72785124-EABA-490B-8430-CB47D46D0796}"/>
    <dgm:cxn modelId="{2E43848B-D595-4363-ABF7-B59FC199AFA8}" type="presOf" srcId="{40FDC8DC-E93C-4F1D-843B-DA3A7FF672E7}" destId="{28BF1AE1-C802-4312-B4AE-4757B81F77F6}" srcOrd="0" destOrd="2" presId="urn:microsoft.com/office/officeart/2005/8/layout/chevron2"/>
    <dgm:cxn modelId="{109C925B-D173-4A25-811D-796E65D13E1A}" type="presOf" srcId="{48FF2A70-CF72-4704-81B7-F3498AD141B2}" destId="{1E602824-E7A3-40EE-87C3-0EC9E87DB053}" srcOrd="0" destOrd="3" presId="urn:microsoft.com/office/officeart/2005/8/layout/chevron2"/>
    <dgm:cxn modelId="{A3C2FABA-4F12-422E-800D-FDF29726421A}" srcId="{0BC1BBAF-2B9D-44F7-B38D-D5D4DF228C41}" destId="{C44C66B3-EB0F-4C9B-8114-10A4CFD6049B}" srcOrd="0" destOrd="0" parTransId="{5CE81E2E-FFE7-4340-8D11-BB7CE8CC0675}" sibTransId="{C39B252D-9081-4CD1-AF24-CD61940CAE75}"/>
    <dgm:cxn modelId="{1E0BDC0D-F1FE-4BF1-ACA6-33F8C10A16EA}" type="presOf" srcId="{7C94D5E2-CD11-4900-985E-F2C969EB0C4F}" destId="{4B69D58D-00F1-44B3-A5B6-753F746D3318}" srcOrd="0" destOrd="3" presId="urn:microsoft.com/office/officeart/2005/8/layout/chevron2"/>
    <dgm:cxn modelId="{9B058316-50CF-431C-9402-6B9A2824BA83}" type="presOf" srcId="{C44C66B3-EB0F-4C9B-8114-10A4CFD6049B}" destId="{5ACE27BD-5907-4AA4-B227-6F8381C50DF6}" srcOrd="0" destOrd="0" presId="urn:microsoft.com/office/officeart/2005/8/layout/chevron2"/>
    <dgm:cxn modelId="{3D810437-57AE-4FAC-B7D9-74153B17D4F3}" srcId="{9FBDD449-0DAA-40F2-B688-A708C62B580F}" destId="{87716198-86F7-44C0-BF99-941DF89B17D1}" srcOrd="1" destOrd="0" parTransId="{735510A3-DC7F-428C-B3A4-44A6FF1D2320}" sibTransId="{1BA22531-D407-40BB-A735-50419E475687}"/>
    <dgm:cxn modelId="{BDA2D674-4ED2-4E5E-AB11-6FF5DE97C228}" type="presOf" srcId="{6797CBFC-5F40-4720-8B55-A21842CD5791}" destId="{1E602824-E7A3-40EE-87C3-0EC9E87DB053}" srcOrd="0" destOrd="0" presId="urn:microsoft.com/office/officeart/2005/8/layout/chevron2"/>
    <dgm:cxn modelId="{7382938F-A74A-4E11-BFD9-617B63370406}" type="presOf" srcId="{94D9D6E2-B590-450E-91C8-A671513FE275}" destId="{5ACE27BD-5907-4AA4-B227-6F8381C50DF6}" srcOrd="0" destOrd="1" presId="urn:microsoft.com/office/officeart/2005/8/layout/chevron2"/>
    <dgm:cxn modelId="{39623033-C689-461D-89EC-65C119DC20CD}" srcId="{40BF574F-E262-4124-876C-7DD85FD66AFB}" destId="{F5CBFCA2-F85F-4304-BF0B-0076989F1E20}" srcOrd="2" destOrd="0" parTransId="{6B1CDF0C-3A77-4B87-BA01-C6593F4726C9}" sibTransId="{FB3072D9-8215-42AD-AA80-4029E7D4477C}"/>
    <dgm:cxn modelId="{CEC2941B-8F45-4A56-8427-23471062D917}" srcId="{40BF574F-E262-4124-876C-7DD85FD66AFB}" destId="{31F19EE0-79FD-467E-AEA8-18E1259D1FBC}" srcOrd="1" destOrd="0" parTransId="{782E8295-9A79-4198-A2B9-51E65AD2852B}" sibTransId="{3053B767-E2D7-475C-9365-FDD080F4BF03}"/>
    <dgm:cxn modelId="{C7E0DF66-2E99-4DB6-BCAC-9015953957B7}" srcId="{9FBDD449-0DAA-40F2-B688-A708C62B580F}" destId="{987ED920-B861-41DC-9B17-186559559E26}" srcOrd="0" destOrd="0" parTransId="{40D239CB-CA32-4DE2-A5AD-CC1F75EC7353}" sibTransId="{8C7BC008-835D-4494-BA9D-68AADF3D27D9}"/>
    <dgm:cxn modelId="{C313F592-D3DD-49B1-990F-84A824BA7152}" type="presOf" srcId="{260E1D76-7B0D-4357-AD0C-BCE37D465487}" destId="{1E602824-E7A3-40EE-87C3-0EC9E87DB053}" srcOrd="0" destOrd="4" presId="urn:microsoft.com/office/officeart/2005/8/layout/chevron2"/>
    <dgm:cxn modelId="{CD98F0EB-9A96-421B-9D77-6CA05909B088}" srcId="{E2A65BBC-900A-4F5E-BC49-60A81A05F694}" destId="{F073AFAA-F790-43C0-AAEE-E4A51F992A65}" srcOrd="0" destOrd="0" parTransId="{A00A9FD7-3A39-4BB1-8355-7717D943CDB4}" sibTransId="{48795C8D-A57F-423A-95BD-0A0F2A4C1610}"/>
    <dgm:cxn modelId="{399BAA24-A2AA-43A7-9F47-E3940702BC14}" type="presOf" srcId="{87716198-86F7-44C0-BF99-941DF89B17D1}" destId="{4B69D58D-00F1-44B3-A5B6-753F746D3318}" srcOrd="0" destOrd="1" presId="urn:microsoft.com/office/officeart/2005/8/layout/chevron2"/>
    <dgm:cxn modelId="{496E1FB5-E9DC-4FF6-898C-AD8F4CCFB61C}" type="presOf" srcId="{9AA6DDF3-A115-4EBB-AC6E-B4FF1B588E9C}" destId="{5ACE27BD-5907-4AA4-B227-6F8381C50DF6}" srcOrd="0" destOrd="3" presId="urn:microsoft.com/office/officeart/2005/8/layout/chevron2"/>
    <dgm:cxn modelId="{24E4E39A-9EA0-4F0A-BB63-BFEDFF83F3D3}" type="presOf" srcId="{E2A65BBC-900A-4F5E-BC49-60A81A05F694}" destId="{C86DA5C0-B609-42A2-BBBD-AD22A372011B}" srcOrd="0" destOrd="0" presId="urn:microsoft.com/office/officeart/2005/8/layout/chevron2"/>
    <dgm:cxn modelId="{9226B43F-C2D1-4E98-B6D4-0CD1E8CAEE4C}" type="presOf" srcId="{4CDFC28F-0B03-4A6C-B80D-0F1D826AD46F}" destId="{28BF1AE1-C802-4312-B4AE-4757B81F77F6}" srcOrd="0" destOrd="1" presId="urn:microsoft.com/office/officeart/2005/8/layout/chevron2"/>
    <dgm:cxn modelId="{C56B8A7F-D1F2-4B68-9C16-E10C4CC30A74}" srcId="{9A5D2C17-033C-413B-8C8D-9DCD427D5580}" destId="{40BF574F-E262-4124-876C-7DD85FD66AFB}" srcOrd="0" destOrd="0" parTransId="{62D70871-D857-416F-AEE3-BF3C7D3A3535}" sibTransId="{9ED061D0-BCAC-4774-A649-4F68248DB56C}"/>
    <dgm:cxn modelId="{67A4E287-2861-43E7-B53E-DC91BBB55475}" srcId="{40BF574F-E262-4124-876C-7DD85FD66AFB}" destId="{48FF2A70-CF72-4704-81B7-F3498AD141B2}" srcOrd="3" destOrd="0" parTransId="{B5E5D2C8-F61B-4F85-97CC-D8A8C33FCA9D}" sibTransId="{F8A2F0F4-64C6-44B0-AD4B-0F920941C949}"/>
    <dgm:cxn modelId="{C918AD85-0C7C-4364-A218-F97532D7549C}" type="presOf" srcId="{47A885D6-FBF9-4673-BD53-D217423CEA21}" destId="{4B69D58D-00F1-44B3-A5B6-753F746D3318}" srcOrd="0" destOrd="2" presId="urn:microsoft.com/office/officeart/2005/8/layout/chevron2"/>
    <dgm:cxn modelId="{2B701825-6C8A-4BD7-B4CF-F474254AB2A2}" srcId="{E2A65BBC-900A-4F5E-BC49-60A81A05F694}" destId="{4CDFC28F-0B03-4A6C-B80D-0F1D826AD46F}" srcOrd="1" destOrd="0" parTransId="{25ABFBC2-5A29-4E1B-A63D-C847669620F0}" sibTransId="{908E5D3D-89CC-44F5-BA90-796897557F61}"/>
    <dgm:cxn modelId="{C46940BB-0D21-4891-95F4-7E0A39D0EC7D}" type="presOf" srcId="{987ED920-B861-41DC-9B17-186559559E26}" destId="{4B69D58D-00F1-44B3-A5B6-753F746D3318}" srcOrd="0" destOrd="0" presId="urn:microsoft.com/office/officeart/2005/8/layout/chevron2"/>
    <dgm:cxn modelId="{984FBAC7-0C18-4A45-9CBC-CBC260888BC0}" srcId="{0BC1BBAF-2B9D-44F7-B38D-D5D4DF228C41}" destId="{94D9D6E2-B590-450E-91C8-A671513FE275}" srcOrd="1" destOrd="0" parTransId="{52861948-A5DF-4C0F-B127-F0C10851C0DD}" sibTransId="{B9EAE5AC-71AF-42C6-9F6F-E4F6A73B4A9E}"/>
    <dgm:cxn modelId="{D4807995-F900-4E4B-A471-E732D480E3D3}" type="presOf" srcId="{0BC1BBAF-2B9D-44F7-B38D-D5D4DF228C41}" destId="{04481753-0626-4865-BB36-C22489DDCC19}" srcOrd="0" destOrd="0" presId="urn:microsoft.com/office/officeart/2005/8/layout/chevron2"/>
    <dgm:cxn modelId="{50847746-AEF6-4FA4-B44F-CB1986089A7C}" type="presOf" srcId="{9A5D2C17-033C-413B-8C8D-9DCD427D5580}" destId="{A6372654-964B-4A78-888C-18748EECFDFA}" srcOrd="0" destOrd="0" presId="urn:microsoft.com/office/officeart/2005/8/layout/chevron2"/>
    <dgm:cxn modelId="{AE487D6B-1DD8-48C2-9B4A-847ACACF06AB}" type="presParOf" srcId="{A6372654-964B-4A78-888C-18748EECFDFA}" destId="{9E5D5CDF-DE9E-4832-A9ED-BC5B3A6AA3F3}" srcOrd="0" destOrd="0" presId="urn:microsoft.com/office/officeart/2005/8/layout/chevron2"/>
    <dgm:cxn modelId="{8E594747-5959-409D-AB5D-D4FD31CCBF7B}" type="presParOf" srcId="{9E5D5CDF-DE9E-4832-A9ED-BC5B3A6AA3F3}" destId="{1278DFCB-5BD1-4CAD-9880-02611011D1E1}" srcOrd="0" destOrd="0" presId="urn:microsoft.com/office/officeart/2005/8/layout/chevron2"/>
    <dgm:cxn modelId="{C39E47FD-DCF2-4CAB-86CA-7287CC867318}" type="presParOf" srcId="{9E5D5CDF-DE9E-4832-A9ED-BC5B3A6AA3F3}" destId="{1E602824-E7A3-40EE-87C3-0EC9E87DB053}" srcOrd="1" destOrd="0" presId="urn:microsoft.com/office/officeart/2005/8/layout/chevron2"/>
    <dgm:cxn modelId="{F1A86D3B-251D-48A2-B274-CA81BEE1CB7E}" type="presParOf" srcId="{A6372654-964B-4A78-888C-18748EECFDFA}" destId="{CA99FC67-5CB4-43AB-B2DC-CD016725543B}" srcOrd="1" destOrd="0" presId="urn:microsoft.com/office/officeart/2005/8/layout/chevron2"/>
    <dgm:cxn modelId="{5378FBDC-94DD-4653-ABBC-B76E2B84BAF4}" type="presParOf" srcId="{A6372654-964B-4A78-888C-18748EECFDFA}" destId="{CA570400-61DC-4E7F-9C56-466D54A31EB2}" srcOrd="2" destOrd="0" presId="urn:microsoft.com/office/officeart/2005/8/layout/chevron2"/>
    <dgm:cxn modelId="{8EC6BA6E-A37F-4D60-AFDD-DC88F30FC95F}" type="presParOf" srcId="{CA570400-61DC-4E7F-9C56-466D54A31EB2}" destId="{463844BE-E98C-4ED2-A6DF-6275B3EE8F5A}" srcOrd="0" destOrd="0" presId="urn:microsoft.com/office/officeart/2005/8/layout/chevron2"/>
    <dgm:cxn modelId="{A100962A-565A-40DE-A06B-15E8D3FC2031}" type="presParOf" srcId="{CA570400-61DC-4E7F-9C56-466D54A31EB2}" destId="{4B69D58D-00F1-44B3-A5B6-753F746D3318}" srcOrd="1" destOrd="0" presId="urn:microsoft.com/office/officeart/2005/8/layout/chevron2"/>
    <dgm:cxn modelId="{A48BE27F-D6C8-489C-8EBF-66443E293480}" type="presParOf" srcId="{A6372654-964B-4A78-888C-18748EECFDFA}" destId="{4D31A2C4-8A03-4CDA-B568-6F68EB559941}" srcOrd="3" destOrd="0" presId="urn:microsoft.com/office/officeart/2005/8/layout/chevron2"/>
    <dgm:cxn modelId="{4DF02059-592A-4E90-A5B5-4CE6617EB62E}" type="presParOf" srcId="{A6372654-964B-4A78-888C-18748EECFDFA}" destId="{8F621132-559C-41A2-AD7A-476B0DEA9907}" srcOrd="4" destOrd="0" presId="urn:microsoft.com/office/officeart/2005/8/layout/chevron2"/>
    <dgm:cxn modelId="{3A170B31-7E0E-4F5A-AA8A-DF6725ADF4AC}" type="presParOf" srcId="{8F621132-559C-41A2-AD7A-476B0DEA9907}" destId="{C86DA5C0-B609-42A2-BBBD-AD22A372011B}" srcOrd="0" destOrd="0" presId="urn:microsoft.com/office/officeart/2005/8/layout/chevron2"/>
    <dgm:cxn modelId="{FB1F7854-2966-4982-B1C4-7AB6EE8B76FE}" type="presParOf" srcId="{8F621132-559C-41A2-AD7A-476B0DEA9907}" destId="{28BF1AE1-C802-4312-B4AE-4757B81F77F6}" srcOrd="1" destOrd="0" presId="urn:microsoft.com/office/officeart/2005/8/layout/chevron2"/>
    <dgm:cxn modelId="{69EA51EB-3D9F-4CB2-B839-CDCD217D0200}" type="presParOf" srcId="{A6372654-964B-4A78-888C-18748EECFDFA}" destId="{C9798249-B03D-4235-B80C-B42C282AC933}" srcOrd="5" destOrd="0" presId="urn:microsoft.com/office/officeart/2005/8/layout/chevron2"/>
    <dgm:cxn modelId="{05293CFC-C607-43EC-B297-F6ABC05A9E89}" type="presParOf" srcId="{A6372654-964B-4A78-888C-18748EECFDFA}" destId="{F1AD1808-36D1-4530-BFD5-3074EBAD5CB4}" srcOrd="6" destOrd="0" presId="urn:microsoft.com/office/officeart/2005/8/layout/chevron2"/>
    <dgm:cxn modelId="{47A9BF08-5BB6-4703-99A0-A48945B49061}" type="presParOf" srcId="{F1AD1808-36D1-4530-BFD5-3074EBAD5CB4}" destId="{04481753-0626-4865-BB36-C22489DDCC19}" srcOrd="0" destOrd="0" presId="urn:microsoft.com/office/officeart/2005/8/layout/chevron2"/>
    <dgm:cxn modelId="{8D68A833-B03A-4162-8FFD-F96DEC24C87D}" type="presParOf" srcId="{F1AD1808-36D1-4530-BFD5-3074EBAD5CB4}" destId="{5ACE27BD-5907-4AA4-B227-6F8381C50DF6}" srcOrd="1" destOrd="0" presId="urn:microsoft.com/office/officeart/2005/8/layout/chevron2"/>
  </dgm:cxnLst>
  <dgm:bg>
    <a:solidFill>
      <a:srgbClr val="AD98FA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C590-04F4-4529-A31A-F569F9AEF604}">
      <dsp:nvSpPr>
        <dsp:cNvPr id="0" name=""/>
        <dsp:cNvSpPr/>
      </dsp:nvSpPr>
      <dsp:spPr>
        <a:xfrm>
          <a:off x="-4453523" y="-683000"/>
          <a:ext cx="5305541" cy="5305541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4C23-F7CB-48F4-AD47-2B52773BBC7E}">
      <dsp:nvSpPr>
        <dsp:cNvPr id="0" name=""/>
        <dsp:cNvSpPr/>
      </dsp:nvSpPr>
      <dsp:spPr>
        <a:xfrm>
          <a:off x="373037" y="246142"/>
          <a:ext cx="8220775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n-lt"/>
            </a:rPr>
            <a:t>GIFT Subsidiary “</a:t>
          </a:r>
          <a:r>
            <a:rPr lang="en-US" sz="2000" i="1" kern="1200" dirty="0">
              <a:latin typeface="+mn-lt"/>
            </a:rPr>
            <a:t>PFC Infra Finance IFSC Ltd</a:t>
          </a:r>
          <a:r>
            <a:rPr lang="en-US" sz="2000" kern="1200" dirty="0">
              <a:latin typeface="+mn-lt"/>
            </a:rPr>
            <a:t>” incorporated on 11.02.24 &amp; </a:t>
          </a:r>
          <a:r>
            <a:rPr lang="en-US" sz="2000" kern="1200" spc="-30" baseline="0" dirty="0">
              <a:latin typeface="+mn-lt"/>
            </a:rPr>
            <a:t>₹ 100 Cr</a:t>
          </a:r>
          <a:r>
            <a:rPr lang="en-US" sz="2000" kern="1200" dirty="0">
              <a:latin typeface="+mn-lt"/>
            </a:rPr>
            <a:t> Capital Infused</a:t>
          </a:r>
          <a:endParaRPr lang="en-IN" sz="2000" kern="1200" dirty="0">
            <a:latin typeface="+mn-lt"/>
          </a:endParaRPr>
        </a:p>
      </dsp:txBody>
      <dsp:txXfrm>
        <a:off x="373037" y="246142"/>
        <a:ext cx="8220775" cy="492600"/>
      </dsp:txXfrm>
    </dsp:sp>
    <dsp:sp modelId="{B49B9D70-B89A-4FC4-AE95-B6F58871FD8D}">
      <dsp:nvSpPr>
        <dsp:cNvPr id="0" name=""/>
        <dsp:cNvSpPr/>
      </dsp:nvSpPr>
      <dsp:spPr>
        <a:xfrm>
          <a:off x="65162" y="184567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40B8-9D90-4C36-BA23-DEC5F2D96A93}">
      <dsp:nvSpPr>
        <dsp:cNvPr id="0" name=""/>
        <dsp:cNvSpPr/>
      </dsp:nvSpPr>
      <dsp:spPr>
        <a:xfrm>
          <a:off x="726020" y="984806"/>
          <a:ext cx="7867792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30" baseline="0" dirty="0">
              <a:latin typeface="+mn-lt"/>
            </a:rPr>
            <a:t>Dividend of ₹ 2,494 Cr to </a:t>
          </a:r>
          <a:r>
            <a:rPr lang="en-US" sz="2000" kern="1200" spc="-30" baseline="0" dirty="0" err="1">
              <a:latin typeface="+mn-lt"/>
            </a:rPr>
            <a:t>GoI</a:t>
          </a:r>
          <a:r>
            <a:rPr lang="en-US" sz="2000" kern="1200" spc="-30" baseline="0" dirty="0">
              <a:latin typeface="+mn-lt"/>
            </a:rPr>
            <a:t> for FY24 @ ₹13.5 per share on 185 Cr Shares*</a:t>
          </a:r>
          <a:endParaRPr lang="en-IN" sz="2000" kern="1200" dirty="0">
            <a:latin typeface="+mn-lt"/>
          </a:endParaRPr>
        </a:p>
      </dsp:txBody>
      <dsp:txXfrm>
        <a:off x="726020" y="984806"/>
        <a:ext cx="7867792" cy="492600"/>
      </dsp:txXfrm>
    </dsp:sp>
    <dsp:sp modelId="{C3190B1D-62F8-479A-9AEB-B90B118F9C9F}">
      <dsp:nvSpPr>
        <dsp:cNvPr id="0" name=""/>
        <dsp:cNvSpPr/>
      </dsp:nvSpPr>
      <dsp:spPr>
        <a:xfrm>
          <a:off x="418145" y="923231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292F1-8C43-48F5-BFC1-B49196945AD7}">
      <dsp:nvSpPr>
        <dsp:cNvPr id="0" name=""/>
        <dsp:cNvSpPr/>
      </dsp:nvSpPr>
      <dsp:spPr>
        <a:xfrm>
          <a:off x="834357" y="1723469"/>
          <a:ext cx="7759455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n-lt"/>
            </a:rPr>
            <a:t>Crossed </a:t>
          </a:r>
          <a:r>
            <a:rPr lang="en-US" sz="2000" kern="1200" spc="-30" baseline="0" dirty="0">
              <a:latin typeface="+mn-lt"/>
            </a:rPr>
            <a:t>₹</a:t>
          </a:r>
          <a:r>
            <a:rPr lang="en-US" sz="2000" kern="1200" dirty="0">
              <a:latin typeface="+mn-lt"/>
            </a:rPr>
            <a:t> 1 Trillion Mkt Cap (</a:t>
          </a:r>
          <a:r>
            <a:rPr lang="en-US" sz="2000" kern="1200" spc="-30" baseline="0" dirty="0">
              <a:latin typeface="+mn-lt"/>
            </a:rPr>
            <a:t>₹ </a:t>
          </a:r>
          <a:r>
            <a:rPr lang="en-US" sz="2000" kern="1200" dirty="0">
              <a:latin typeface="+mn-lt"/>
            </a:rPr>
            <a:t>1.5 Trillion on 17.05.24)</a:t>
          </a:r>
          <a:endParaRPr lang="en-IN" sz="2000" kern="1200" dirty="0">
            <a:latin typeface="+mn-lt"/>
          </a:endParaRPr>
        </a:p>
      </dsp:txBody>
      <dsp:txXfrm>
        <a:off x="834357" y="1723469"/>
        <a:ext cx="7759455" cy="492600"/>
      </dsp:txXfrm>
    </dsp:sp>
    <dsp:sp modelId="{FCED8051-4666-481A-8C26-278184B97BC4}">
      <dsp:nvSpPr>
        <dsp:cNvPr id="0" name=""/>
        <dsp:cNvSpPr/>
      </dsp:nvSpPr>
      <dsp:spPr>
        <a:xfrm>
          <a:off x="526482" y="1661894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714BC-DD76-4146-9D2D-17BF424D9540}">
      <dsp:nvSpPr>
        <dsp:cNvPr id="0" name=""/>
        <dsp:cNvSpPr/>
      </dsp:nvSpPr>
      <dsp:spPr>
        <a:xfrm>
          <a:off x="726020" y="2462133"/>
          <a:ext cx="7867792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+mn-lt"/>
            </a:rPr>
            <a:t>Bonus share issued to Equity Shareholders in the ratio of 1:4 on 11.08.23</a:t>
          </a:r>
        </a:p>
      </dsp:txBody>
      <dsp:txXfrm>
        <a:off x="726020" y="2462133"/>
        <a:ext cx="7867792" cy="492600"/>
      </dsp:txXfrm>
    </dsp:sp>
    <dsp:sp modelId="{18BBE64F-DEBC-46B5-91D5-34A7F03550E7}">
      <dsp:nvSpPr>
        <dsp:cNvPr id="0" name=""/>
        <dsp:cNvSpPr/>
      </dsp:nvSpPr>
      <dsp:spPr>
        <a:xfrm>
          <a:off x="418145" y="2400558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13630-BAC3-A448-87D0-405A425E3AB2}">
      <dsp:nvSpPr>
        <dsp:cNvPr id="0" name=""/>
        <dsp:cNvSpPr/>
      </dsp:nvSpPr>
      <dsp:spPr>
        <a:xfrm>
          <a:off x="373037" y="3200797"/>
          <a:ext cx="8220775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pc="-30" baseline="0" dirty="0">
              <a:latin typeface="+mn-lt"/>
            </a:rPr>
            <a:t>Included in MSCI Index (w.e.f. 31.08.23) and NIFTY Next 50 Index (w.e.f. 28.03.24)</a:t>
          </a:r>
        </a:p>
      </dsp:txBody>
      <dsp:txXfrm>
        <a:off x="373037" y="3200797"/>
        <a:ext cx="8220775" cy="492600"/>
      </dsp:txXfrm>
    </dsp:sp>
    <dsp:sp modelId="{53CCF2AB-A904-4DC5-B762-F4C618E6EE06}">
      <dsp:nvSpPr>
        <dsp:cNvPr id="0" name=""/>
        <dsp:cNvSpPr/>
      </dsp:nvSpPr>
      <dsp:spPr>
        <a:xfrm>
          <a:off x="65162" y="3139222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B0294-1B91-44DF-8BE3-CE393582ED1E}">
      <dsp:nvSpPr>
        <dsp:cNvPr id="0" name=""/>
        <dsp:cNvSpPr/>
      </dsp:nvSpPr>
      <dsp:spPr>
        <a:xfrm>
          <a:off x="-4362569" y="-669239"/>
          <a:ext cx="5198008" cy="5198008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998FE-AF00-4FB5-82CC-2A996046337E}">
      <dsp:nvSpPr>
        <dsp:cNvPr id="0" name=""/>
        <dsp:cNvSpPr/>
      </dsp:nvSpPr>
      <dsp:spPr>
        <a:xfrm>
          <a:off x="270746" y="175454"/>
          <a:ext cx="829150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Privatization of UTs Electricity Distribution under </a:t>
          </a:r>
          <a:r>
            <a:rPr lang="en-US" sz="1300" b="1" kern="1200" dirty="0" err="1"/>
            <a:t>Atmanirbhar</a:t>
          </a:r>
          <a:r>
            <a:rPr lang="en-US" sz="1300" b="1" kern="1200" dirty="0"/>
            <a:t> Bharat </a:t>
          </a:r>
          <a:endParaRPr lang="en-IN" sz="1300" b="1" kern="1200" dirty="0"/>
        </a:p>
      </dsp:txBody>
      <dsp:txXfrm>
        <a:off x="270746" y="175454"/>
        <a:ext cx="8291508" cy="350754"/>
      </dsp:txXfrm>
    </dsp:sp>
    <dsp:sp modelId="{05197F74-42D5-4280-A271-D6E6ABAE6D5B}">
      <dsp:nvSpPr>
        <dsp:cNvPr id="0" name=""/>
        <dsp:cNvSpPr/>
      </dsp:nvSpPr>
      <dsp:spPr>
        <a:xfrm>
          <a:off x="51524" y="131609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83F91-C7D0-4A77-9470-38B87CD11AAF}">
      <dsp:nvSpPr>
        <dsp:cNvPr id="0" name=""/>
        <dsp:cNvSpPr/>
      </dsp:nvSpPr>
      <dsp:spPr>
        <a:xfrm>
          <a:off x="588385" y="701894"/>
          <a:ext cx="797386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PRAAPTI portal </a:t>
          </a:r>
          <a:r>
            <a:rPr lang="en-US" sz="1300" kern="1200" dirty="0"/>
            <a:t>- Portal for assimilation and display of receivables against supply of power to DISCOMs</a:t>
          </a:r>
          <a:endParaRPr lang="en-IN" sz="1300" kern="1200" dirty="0"/>
        </a:p>
      </dsp:txBody>
      <dsp:txXfrm>
        <a:off x="588385" y="701894"/>
        <a:ext cx="7973868" cy="350754"/>
      </dsp:txXfrm>
    </dsp:sp>
    <dsp:sp modelId="{2EB34244-11F8-4C25-A95B-0E3CB600C798}">
      <dsp:nvSpPr>
        <dsp:cNvPr id="0" name=""/>
        <dsp:cNvSpPr/>
      </dsp:nvSpPr>
      <dsp:spPr>
        <a:xfrm>
          <a:off x="369164" y="658049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8A7DD-2357-4893-B7A0-994492FC7499}">
      <dsp:nvSpPr>
        <dsp:cNvPr id="0" name=""/>
        <dsp:cNvSpPr/>
      </dsp:nvSpPr>
      <dsp:spPr>
        <a:xfrm>
          <a:off x="762450" y="1227948"/>
          <a:ext cx="7799804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Independent Transmission Projects - </a:t>
          </a:r>
          <a:r>
            <a:rPr lang="en-US" sz="1300" kern="1200" dirty="0"/>
            <a:t>Bid Process Coordinator for selection of developers</a:t>
          </a:r>
          <a:endParaRPr lang="en-IN" sz="1300" b="1" kern="1200" dirty="0"/>
        </a:p>
      </dsp:txBody>
      <dsp:txXfrm>
        <a:off x="762450" y="1227948"/>
        <a:ext cx="7799804" cy="350754"/>
      </dsp:txXfrm>
    </dsp:sp>
    <dsp:sp modelId="{17A164AC-6514-427C-8021-DEED1909C301}">
      <dsp:nvSpPr>
        <dsp:cNvPr id="0" name=""/>
        <dsp:cNvSpPr/>
      </dsp:nvSpPr>
      <dsp:spPr>
        <a:xfrm>
          <a:off x="543228" y="1184103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BDF09-E092-4165-9E67-6786C7520CAB}">
      <dsp:nvSpPr>
        <dsp:cNvPr id="0" name=""/>
        <dsp:cNvSpPr/>
      </dsp:nvSpPr>
      <dsp:spPr>
        <a:xfrm>
          <a:off x="818027" y="1754387"/>
          <a:ext cx="7744226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Shakti Scheme </a:t>
          </a:r>
          <a:r>
            <a:rPr lang="en-US" sz="1300" kern="1200" dirty="0"/>
            <a:t>- Bidding for allocation of Coal linkage to Thermal Power Plants</a:t>
          </a:r>
          <a:endParaRPr lang="en-IN" sz="1300" kern="1200" dirty="0"/>
        </a:p>
      </dsp:txBody>
      <dsp:txXfrm>
        <a:off x="818027" y="1754387"/>
        <a:ext cx="7744226" cy="350754"/>
      </dsp:txXfrm>
    </dsp:sp>
    <dsp:sp modelId="{3C1D999C-4B1C-4B78-92D4-FECE764CD763}">
      <dsp:nvSpPr>
        <dsp:cNvPr id="0" name=""/>
        <dsp:cNvSpPr/>
      </dsp:nvSpPr>
      <dsp:spPr>
        <a:xfrm>
          <a:off x="598806" y="1710543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AE19F-891F-489E-BCEE-2C99C58EA5B8}">
      <dsp:nvSpPr>
        <dsp:cNvPr id="0" name=""/>
        <dsp:cNvSpPr/>
      </dsp:nvSpPr>
      <dsp:spPr>
        <a:xfrm>
          <a:off x="762450" y="2280827"/>
          <a:ext cx="7799804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Pilot Schemes </a:t>
          </a:r>
          <a:r>
            <a:rPr lang="en-US" sz="1300" kern="1200" dirty="0"/>
            <a:t>- Bidding for providing PPAs to Thermal Power Plants</a:t>
          </a:r>
          <a:endParaRPr lang="en-IN" sz="1300" kern="1200" dirty="0"/>
        </a:p>
      </dsp:txBody>
      <dsp:txXfrm>
        <a:off x="762450" y="2280827"/>
        <a:ext cx="7799804" cy="350754"/>
      </dsp:txXfrm>
    </dsp:sp>
    <dsp:sp modelId="{BC9AFEB6-1000-4018-800E-3785537A91A2}">
      <dsp:nvSpPr>
        <dsp:cNvPr id="0" name=""/>
        <dsp:cNvSpPr/>
      </dsp:nvSpPr>
      <dsp:spPr>
        <a:xfrm>
          <a:off x="543228" y="2236983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B0E2A-0612-4F1A-9110-F54C7C69CA17}">
      <dsp:nvSpPr>
        <dsp:cNvPr id="0" name=""/>
        <dsp:cNvSpPr/>
      </dsp:nvSpPr>
      <dsp:spPr>
        <a:xfrm>
          <a:off x="588385" y="2806881"/>
          <a:ext cx="797386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DEEP portal </a:t>
          </a:r>
          <a:r>
            <a:rPr lang="en-US" sz="1300" kern="1200" dirty="0"/>
            <a:t>- Facilitating platform for procurement of Power through competitive e-bidding</a:t>
          </a:r>
          <a:endParaRPr lang="en-IN" sz="1300" kern="1200" dirty="0"/>
        </a:p>
      </dsp:txBody>
      <dsp:txXfrm>
        <a:off x="588385" y="2806881"/>
        <a:ext cx="7973868" cy="350754"/>
      </dsp:txXfrm>
    </dsp:sp>
    <dsp:sp modelId="{0952F950-0692-46EB-B68C-31D8D3DA740C}">
      <dsp:nvSpPr>
        <dsp:cNvPr id="0" name=""/>
        <dsp:cNvSpPr/>
      </dsp:nvSpPr>
      <dsp:spPr>
        <a:xfrm>
          <a:off x="369164" y="2763037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45D16-5D93-4A95-9E19-59DC078BE428}">
      <dsp:nvSpPr>
        <dsp:cNvPr id="0" name=""/>
        <dsp:cNvSpPr/>
      </dsp:nvSpPr>
      <dsp:spPr>
        <a:xfrm>
          <a:off x="270746" y="3333321"/>
          <a:ext cx="829150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Ultra Mega Power Projects - </a:t>
          </a:r>
          <a:r>
            <a:rPr lang="en-US" sz="1300" kern="1200" dirty="0"/>
            <a:t>Selection of developer </a:t>
          </a:r>
          <a:endParaRPr lang="en-IN" sz="1300" b="1" kern="1200" dirty="0"/>
        </a:p>
      </dsp:txBody>
      <dsp:txXfrm>
        <a:off x="270746" y="3333321"/>
        <a:ext cx="8291508" cy="350754"/>
      </dsp:txXfrm>
    </dsp:sp>
    <dsp:sp modelId="{A0A83C5F-743C-4080-927C-9CC952A14CC5}">
      <dsp:nvSpPr>
        <dsp:cNvPr id="0" name=""/>
        <dsp:cNvSpPr/>
      </dsp:nvSpPr>
      <dsp:spPr>
        <a:xfrm>
          <a:off x="51524" y="3289477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8DFCB-5BD1-4CAD-9880-02611011D1E1}">
      <dsp:nvSpPr>
        <dsp:cNvPr id="0" name=""/>
        <dsp:cNvSpPr/>
      </dsp:nvSpPr>
      <dsp:spPr>
        <a:xfrm rot="5400000">
          <a:off x="-207635" y="215417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Medical Expenditure</a:t>
          </a:r>
        </a:p>
      </dsp:txBody>
      <dsp:txXfrm rot="-5400000">
        <a:off x="1" y="492265"/>
        <a:ext cx="968965" cy="415271"/>
      </dsp:txXfrm>
    </dsp:sp>
    <dsp:sp modelId="{1E602824-E7A3-40EE-87C3-0EC9E87DB053}">
      <dsp:nvSpPr>
        <dsp:cNvPr id="0" name=""/>
        <dsp:cNvSpPr/>
      </dsp:nvSpPr>
      <dsp:spPr>
        <a:xfrm rot="5400000">
          <a:off x="4386714" y="-3409966"/>
          <a:ext cx="899753" cy="7735251"/>
        </a:xfrm>
        <a:prstGeom prst="round2SameRect">
          <a:avLst/>
        </a:prstGeom>
        <a:solidFill>
          <a:schemeClr val="accent3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Comprehensive coverage (including OPD &amp; medical </a:t>
          </a:r>
          <a:r>
            <a:rPr lang="en-US" sz="1400" kern="1200" dirty="0" err="1" smtClean="0"/>
            <a:t>equipments</a:t>
          </a:r>
          <a:r>
            <a:rPr lang="en-US" sz="1400" kern="1200" dirty="0" smtClean="0"/>
            <a:t>) for </a:t>
          </a:r>
          <a:r>
            <a:rPr lang="en-US" sz="1400" kern="1200" dirty="0"/>
            <a:t>self and dependent family </a:t>
          </a:r>
          <a:r>
            <a:rPr lang="en-US" sz="1400" kern="1200" dirty="0" smtClean="0"/>
            <a:t>members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Cashless Hospitalization for self and dependents at empaneled hospitals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Post Retirement Medical Facilities</a:t>
          </a:r>
          <a:endParaRPr lang="en-US" sz="1400" kern="1200" dirty="0"/>
        </a:p>
      </dsp:txBody>
      <dsp:txXfrm rot="-5400000">
        <a:off x="968965" y="51705"/>
        <a:ext cx="7691329" cy="811909"/>
      </dsp:txXfrm>
    </dsp:sp>
    <dsp:sp modelId="{463844BE-E98C-4ED2-A6DF-6275B3EE8F5A}">
      <dsp:nvSpPr>
        <dsp:cNvPr id="0" name=""/>
        <dsp:cNvSpPr/>
      </dsp:nvSpPr>
      <dsp:spPr>
        <a:xfrm rot="5400000">
          <a:off x="-207635" y="1541238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Insurance </a:t>
          </a:r>
          <a:r>
            <a:rPr lang="en-US" sz="1000" b="1" kern="1200" dirty="0" smtClean="0"/>
            <a:t>Coverage &amp; Social Security</a:t>
          </a:r>
          <a:endParaRPr lang="en-US" sz="1000" b="1" kern="1200" dirty="0"/>
        </a:p>
      </dsp:txBody>
      <dsp:txXfrm rot="-5400000">
        <a:off x="1" y="1818086"/>
        <a:ext cx="968965" cy="415271"/>
      </dsp:txXfrm>
    </dsp:sp>
    <dsp:sp modelId="{4B69D58D-00F1-44B3-A5B6-753F746D3318}">
      <dsp:nvSpPr>
        <dsp:cNvPr id="0" name=""/>
        <dsp:cNvSpPr/>
      </dsp:nvSpPr>
      <dsp:spPr>
        <a:xfrm rot="5400000">
          <a:off x="4306114" y="-2088932"/>
          <a:ext cx="1060953" cy="7735251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Personal </a:t>
          </a:r>
          <a:r>
            <a:rPr lang="en-US" sz="1400" kern="1200" dirty="0" smtClean="0"/>
            <a:t>Accident Insurance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Group Insurance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Employee </a:t>
          </a:r>
          <a:r>
            <a:rPr lang="en-US" sz="1400" kern="1200" dirty="0" smtClean="0"/>
            <a:t>Deposit Linked Insurance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Death Relief Scheme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Economic Rehabilitation </a:t>
          </a:r>
          <a:r>
            <a:rPr lang="en-US" sz="1400" kern="1200" smtClean="0"/>
            <a:t>Scheme (on Death/Disablement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 rot="-5400000">
        <a:off x="968966" y="1300007"/>
        <a:ext cx="7683460" cy="957371"/>
      </dsp:txXfrm>
    </dsp:sp>
    <dsp:sp modelId="{C86DA5C0-B609-42A2-BBBD-AD22A372011B}">
      <dsp:nvSpPr>
        <dsp:cNvPr id="0" name=""/>
        <dsp:cNvSpPr/>
      </dsp:nvSpPr>
      <dsp:spPr>
        <a:xfrm rot="5400000">
          <a:off x="-207635" y="2786460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Interest Free Advances</a:t>
          </a:r>
        </a:p>
      </dsp:txBody>
      <dsp:txXfrm rot="-5400000">
        <a:off x="1" y="3063308"/>
        <a:ext cx="968965" cy="415271"/>
      </dsp:txXfrm>
    </dsp:sp>
    <dsp:sp modelId="{28BF1AE1-C802-4312-B4AE-4757B81F77F6}">
      <dsp:nvSpPr>
        <dsp:cNvPr id="0" name=""/>
        <dsp:cNvSpPr/>
      </dsp:nvSpPr>
      <dsp:spPr>
        <a:xfrm rot="5400000">
          <a:off x="4386714" y="-838924"/>
          <a:ext cx="899753" cy="773525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Festival Advance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Multi-purpose Advance</a:t>
          </a:r>
        </a:p>
      </dsp:txBody>
      <dsp:txXfrm rot="-5400000">
        <a:off x="968965" y="2622747"/>
        <a:ext cx="7691329" cy="811909"/>
      </dsp:txXfrm>
    </dsp:sp>
    <dsp:sp modelId="{04481753-0626-4865-BB36-C22489DDCC19}">
      <dsp:nvSpPr>
        <dsp:cNvPr id="0" name=""/>
        <dsp:cNvSpPr/>
      </dsp:nvSpPr>
      <dsp:spPr>
        <a:xfrm rot="5400000">
          <a:off x="-207635" y="4149616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Advances at subsidized </a:t>
          </a:r>
          <a:r>
            <a:rPr lang="en-US" sz="1000" b="1" kern="1200" dirty="0" err="1" smtClean="0"/>
            <a:t>RoI</a:t>
          </a:r>
          <a:endParaRPr lang="en-US" sz="1000" b="1" kern="1200" dirty="0"/>
        </a:p>
      </dsp:txBody>
      <dsp:txXfrm rot="-5400000">
        <a:off x="1" y="4426464"/>
        <a:ext cx="968965" cy="415271"/>
      </dsp:txXfrm>
    </dsp:sp>
    <dsp:sp modelId="{5ACE27BD-5907-4AA4-B227-6F8381C50DF6}">
      <dsp:nvSpPr>
        <dsp:cNvPr id="0" name=""/>
        <dsp:cNvSpPr/>
      </dsp:nvSpPr>
      <dsp:spPr>
        <a:xfrm rot="5400000">
          <a:off x="4268779" y="524232"/>
          <a:ext cx="1135624" cy="773525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House Building Advance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Conveyance Advance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Children Education Advance</a:t>
          </a:r>
        </a:p>
      </dsp:txBody>
      <dsp:txXfrm rot="-5400000">
        <a:off x="968966" y="3879483"/>
        <a:ext cx="7679814" cy="1024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8DFCB-5BD1-4CAD-9880-02611011D1E1}">
      <dsp:nvSpPr>
        <dsp:cNvPr id="0" name=""/>
        <dsp:cNvSpPr/>
      </dsp:nvSpPr>
      <dsp:spPr>
        <a:xfrm rot="5400000">
          <a:off x="-203977" y="359253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Regular Reimbursements</a:t>
          </a:r>
        </a:p>
      </dsp:txBody>
      <dsp:txXfrm rot="-5400000">
        <a:off x="1" y="631223"/>
        <a:ext cx="951896" cy="407956"/>
      </dsp:txXfrm>
    </dsp:sp>
    <dsp:sp modelId="{1E602824-E7A3-40EE-87C3-0EC9E87DB053}">
      <dsp:nvSpPr>
        <dsp:cNvPr id="0" name=""/>
        <dsp:cNvSpPr/>
      </dsp:nvSpPr>
      <dsp:spPr>
        <a:xfrm rot="5400000">
          <a:off x="3964083" y="-3003523"/>
          <a:ext cx="1177130" cy="7201503"/>
        </a:xfrm>
        <a:prstGeom prst="round2SameRect">
          <a:avLst/>
        </a:prstGeom>
        <a:solidFill>
          <a:srgbClr val="99FF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Laptop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Uniform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Telephone/Data-card/Software Apps/Data Storage, etc.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Furniture &amp; Furnishing Items at residence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Mobile Instrument, Briefcase, etc.</a:t>
          </a:r>
          <a:endParaRPr lang="en-US" sz="1400" kern="1200" dirty="0"/>
        </a:p>
      </dsp:txBody>
      <dsp:txXfrm rot="-5400000">
        <a:off x="951897" y="66126"/>
        <a:ext cx="7144040" cy="1062204"/>
      </dsp:txXfrm>
    </dsp:sp>
    <dsp:sp modelId="{463844BE-E98C-4ED2-A6DF-6275B3EE8F5A}">
      <dsp:nvSpPr>
        <dsp:cNvPr id="0" name=""/>
        <dsp:cNvSpPr/>
      </dsp:nvSpPr>
      <dsp:spPr>
        <a:xfrm rot="5400000">
          <a:off x="-203977" y="1578523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Occasion Specific</a:t>
          </a:r>
        </a:p>
      </dsp:txBody>
      <dsp:txXfrm rot="-5400000">
        <a:off x="1" y="1850493"/>
        <a:ext cx="951896" cy="407956"/>
      </dsp:txXfrm>
    </dsp:sp>
    <dsp:sp modelId="{4B69D58D-00F1-44B3-A5B6-753F746D3318}">
      <dsp:nvSpPr>
        <dsp:cNvPr id="0" name=""/>
        <dsp:cNvSpPr/>
      </dsp:nvSpPr>
      <dsp:spPr>
        <a:xfrm rot="5400000">
          <a:off x="4110696" y="-1784253"/>
          <a:ext cx="883904" cy="72015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Foundation Day, Diwali, Winter, New Year, etc.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Service Awards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Birthday Gift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Wedding </a:t>
          </a:r>
          <a:r>
            <a:rPr lang="en-US" sz="1400" kern="1200" dirty="0" smtClean="0"/>
            <a:t>Gift</a:t>
          </a:r>
          <a:endParaRPr lang="en-US" sz="1400" kern="1200" dirty="0"/>
        </a:p>
      </dsp:txBody>
      <dsp:txXfrm rot="-5400000">
        <a:off x="951897" y="1417695"/>
        <a:ext cx="7158354" cy="797606"/>
      </dsp:txXfrm>
    </dsp:sp>
    <dsp:sp modelId="{C86DA5C0-B609-42A2-BBBD-AD22A372011B}">
      <dsp:nvSpPr>
        <dsp:cNvPr id="0" name=""/>
        <dsp:cNvSpPr/>
      </dsp:nvSpPr>
      <dsp:spPr>
        <a:xfrm rot="5400000">
          <a:off x="-203977" y="2797792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In-house Healthcare</a:t>
          </a:r>
        </a:p>
      </dsp:txBody>
      <dsp:txXfrm rot="-5400000">
        <a:off x="1" y="3069762"/>
        <a:ext cx="951896" cy="407956"/>
      </dsp:txXfrm>
    </dsp:sp>
    <dsp:sp modelId="{28BF1AE1-C802-4312-B4AE-4757B81F77F6}">
      <dsp:nvSpPr>
        <dsp:cNvPr id="0" name=""/>
        <dsp:cNvSpPr/>
      </dsp:nvSpPr>
      <dsp:spPr>
        <a:xfrm rot="5400000">
          <a:off x="4110696" y="-564984"/>
          <a:ext cx="883904" cy="7201503"/>
        </a:xfrm>
        <a:prstGeom prst="round2SameRect">
          <a:avLst/>
        </a:prstGeom>
        <a:solidFill>
          <a:srgbClr val="99FF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Visiting Doctors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Regular health camps and health talks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Regular Yoga </a:t>
          </a:r>
          <a:r>
            <a:rPr lang="en-US" sz="1400" kern="1200" dirty="0"/>
            <a:t>classes</a:t>
          </a:r>
        </a:p>
      </dsp:txBody>
      <dsp:txXfrm rot="-5400000">
        <a:off x="951897" y="2636964"/>
        <a:ext cx="7158354" cy="797606"/>
      </dsp:txXfrm>
    </dsp:sp>
    <dsp:sp modelId="{04481753-0626-4865-BB36-C22489DDCC19}">
      <dsp:nvSpPr>
        <dsp:cNvPr id="0" name=""/>
        <dsp:cNvSpPr/>
      </dsp:nvSpPr>
      <dsp:spPr>
        <a:xfrm rot="5400000">
          <a:off x="-203977" y="4017062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Leaves</a:t>
          </a:r>
        </a:p>
      </dsp:txBody>
      <dsp:txXfrm rot="-5400000">
        <a:off x="1" y="4289032"/>
        <a:ext cx="951896" cy="407956"/>
      </dsp:txXfrm>
    </dsp:sp>
    <dsp:sp modelId="{5ACE27BD-5907-4AA4-B227-6F8381C50DF6}">
      <dsp:nvSpPr>
        <dsp:cNvPr id="0" name=""/>
        <dsp:cNvSpPr/>
      </dsp:nvSpPr>
      <dsp:spPr>
        <a:xfrm rot="5400000">
          <a:off x="4110696" y="654285"/>
          <a:ext cx="883904" cy="72015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Casual Leave </a:t>
          </a:r>
          <a:r>
            <a:rPr lang="en-US" sz="1400" kern="1200" dirty="0"/>
            <a:t>&amp; </a:t>
          </a:r>
          <a:r>
            <a:rPr lang="en-US" sz="1400" kern="1200" dirty="0" smtClean="0"/>
            <a:t>Optional Holiday: </a:t>
          </a:r>
          <a:r>
            <a:rPr lang="en-US" sz="1400" kern="1200" dirty="0"/>
            <a:t>(12+2)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Earned Leave </a:t>
          </a:r>
          <a:r>
            <a:rPr lang="en-US" sz="1400" kern="1200" dirty="0"/>
            <a:t>&amp; </a:t>
          </a:r>
          <a:r>
            <a:rPr lang="en-US" sz="1400" kern="1200" dirty="0" smtClean="0"/>
            <a:t>Half Pay Leave </a:t>
          </a:r>
          <a:r>
            <a:rPr lang="en-US" sz="1400" kern="1200" dirty="0"/>
            <a:t>(30+20</a:t>
          </a:r>
          <a:r>
            <a:rPr lang="en-US" sz="1400" kern="1200" dirty="0" smtClean="0"/>
            <a:t>) with </a:t>
          </a:r>
          <a:r>
            <a:rPr lang="en-US" sz="1400" kern="1200" dirty="0"/>
            <a:t>Encashment provisions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Child Care Leave </a:t>
          </a:r>
          <a:r>
            <a:rPr lang="en-US" sz="1400" kern="1200" dirty="0"/>
            <a:t>&amp; Study Leave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Maternity &amp; Paternity Leaves</a:t>
          </a:r>
        </a:p>
      </dsp:txBody>
      <dsp:txXfrm rot="-5400000">
        <a:off x="951897" y="3856234"/>
        <a:ext cx="7158354" cy="79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7A2A1C-96CD-4138-9603-9775BDE798FD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945AFF-89D0-4D66-8283-D32006303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1B432F-9290-4D6F-9677-860576D5CDCB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8B5800-B8C3-422B-A9EE-827E7725B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0456036-DE44-494D-97CB-79D0CB22BF7A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4/12/2025 4:01 PM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amangla\India\iFlex\The Listing Decision.ppt</a:t>
            </a: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5800"/>
            <a:ext cx="4625975" cy="3468688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5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4/12/2025 4:01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1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4/12/2025 4:01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7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09CC2-B270-4AF9-B367-C8362CC0D8B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77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85800"/>
            <a:ext cx="4624388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4/12/2025 4:01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68938" y="352425"/>
            <a:ext cx="2343150" cy="1757363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7831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D7E7EA-AA20-420D-80BB-8D3A5CB3C43F}" type="datetime8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7831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4/12/2025 4:01 PM</a:t>
            </a:fld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831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amangla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\India\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iFlex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\The Listing Decision.ppt</a:t>
            </a:r>
          </a:p>
        </p:txBody>
      </p:sp>
    </p:spTree>
    <p:extLst>
      <p:ext uri="{BB962C8B-B14F-4D97-AF65-F5344CB8AC3E}">
        <p14:creationId xmlns:p14="http://schemas.microsoft.com/office/powerpoint/2010/main" val="188559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4/12/2025 4:01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3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4/12/2025 4:01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7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4/12/2025 4:01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4/12/2025 4:01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03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149-61D2-49A9-A726-2FAC764C8EC6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92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93879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46606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47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5153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888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3659734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592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7828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26834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734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vcbcvb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026A-98EE-4F70-9C03-346157DEA25A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65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65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3515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4679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09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64736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28969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94392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42175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2848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3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64522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79674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0437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846-85EE-453C-A970-692C52BC7B59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83742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49443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200471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92313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28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292D-A193-48BA-8562-06D6BAAE3BBC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38A-3C13-4CB6-B6AE-1FAD21EA1299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2A4-DAD8-47C2-B60E-660419032A00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F22A-5C3E-450B-9F61-ADD90C716C49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6AE9-D410-4ED4-B183-376B28C34FF0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f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D9EA-D882-472B-B70A-C386C7F7336B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esh_mohan\Desktop\PFC Logo.JPG"/>
          <p:cNvPicPr>
            <a:picLocks noChangeAspect="1" noChangeArrowheads="1"/>
          </p:cNvPicPr>
          <p:nvPr userDrawn="1"/>
        </p:nvPicPr>
        <p:blipFill>
          <a:blip r:embed="rId2">
            <a:lum bright="7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25400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E37E-ACEE-4F2D-9550-661BEF7E5B8C}" type="datetime1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614-D09F-4361-8475-925577236C11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85800" y="6400800"/>
            <a:ext cx="41148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9464-6247-4568-A1BC-F1BE0D6194EE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1A9-BFD1-4C72-A500-4614ABF4D295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1E59-FFCD-4135-A292-EEF90A630329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DFA1-3B59-41EA-A0CD-E78B6615A887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esh_mohan\Desktop\download\NEw PFC logo.JPG"/>
          <p:cNvPicPr>
            <a:picLocks noChangeAspect="1" noChangeArrowheads="1"/>
          </p:cNvPicPr>
          <p:nvPr userDrawn="1"/>
        </p:nvPicPr>
        <p:blipFill>
          <a:blip r:embed="rId2">
            <a:lum bright="81000" contrast="-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E37E-ACEE-4F2D-9550-661BEF7E5B8C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03-6419-4E3B-BF8F-DF5968DE0CD5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f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esh_mohan\Desktop\PFC Logo.JPG"/>
          <p:cNvPicPr>
            <a:picLocks noChangeAspect="1" noChangeArrowheads="1"/>
          </p:cNvPicPr>
          <p:nvPr userDrawn="1"/>
        </p:nvPicPr>
        <p:blipFill>
          <a:blip r:embed="rId2">
            <a:lum bright="7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25400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E37E-ACEE-4F2D-9550-661BEF7E5B8C}" type="datetime1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78C8-F589-451A-B6B0-35EBDADA9D70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95C0-A17B-45C1-A4FA-E1C20368BE43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95E9-C726-418B-863A-51689AC14F7A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F9A-B439-4EB8-85A0-5576D09C7E3E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77FA-058E-4F21-BBF9-C6E3944714D9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5604-E9B4-4CB0-A3B7-98F754F6A542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860-46EE-4140-B81F-8CD783447F6C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410-AA9C-4DFC-AF95-FCD07F82D702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39CA-F1AA-40BA-9E11-8B5548632434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137-85E7-4606-B5DF-5CDBD26EFBD3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EF2A-1FA7-4077-ADFE-34C865B33B28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BBC4-23A9-459A-801C-6E8294F76862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03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749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614-D09F-4361-8475-925577236C1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85800" y="6400800"/>
            <a:ext cx="4114800" cy="304800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78-AC63-43F8-BBDE-EAFE894BD9D4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92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03-6419-4E3B-BF8F-DF5968DE0CD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896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F9A-B439-4EB8-85A0-5576D09C7E3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37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78-AC63-43F8-BBDE-EAFE894BD9D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92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55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B9EF-1E11-4867-B149-5A0AB50DE6C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35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976B-5F2A-42F3-9E9E-2946D81989A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67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2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F880-2905-403E-B86C-1860B62C24F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58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D26-1408-414C-82BB-73E9F125AE6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859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149-61D2-49A9-A726-2FAC764C8EC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70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vcbcvb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026A-98EE-4F70-9C03-346157DEA25A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24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65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65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42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B9EF-1E11-4867-B149-5A0AB50DE6CB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83391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09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3555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3528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84776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0269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1662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3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75580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03839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0752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5880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976B-5F2A-42F3-9E9E-2946D81989AB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24244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5347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60694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16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6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24" rIns="0" bIns="50924" numCol="1" anchor="b" anchorCtr="0" compatLnSpc="1">
            <a:prstTxWarp prst="textNoShape">
              <a:avLst/>
            </a:prstTxWarp>
          </a:bodyPr>
          <a:lstStyle>
            <a:lvl1pPr>
              <a:defRPr lang="en-US" sz="1955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298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92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51" bIns="18282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14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9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1938"/>
            <a:ext cx="7897091" cy="262496"/>
          </a:xfrm>
        </p:spPr>
        <p:txBody>
          <a:bodyPr wrap="square" tIns="18282" bIns="18282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3" i="1">
                <a:solidFill>
                  <a:schemeClr val="tx1"/>
                </a:solidFill>
              </a:defRPr>
            </a:lvl1pPr>
            <a:lvl2pPr marL="142193" indent="-142193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3" i="1">
                <a:solidFill>
                  <a:schemeClr val="tx1"/>
                </a:solidFill>
              </a:defRPr>
            </a:lvl2pPr>
            <a:lvl3pPr marL="372287" indent="-18614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3" i="1"/>
            </a:lvl3pPr>
            <a:lvl4pPr marL="7755" indent="0">
              <a:lnSpc>
                <a:spcPct val="90000"/>
              </a:lnSpc>
              <a:spcBef>
                <a:spcPts val="0"/>
              </a:spcBef>
              <a:buNone/>
              <a:defRPr sz="733" i="1" u="none" strike="noStrike" normalizeH="0" baseline="0">
                <a:latin typeface="+mn-lt"/>
              </a:defRPr>
            </a:lvl4pPr>
            <a:lvl5pPr>
              <a:defRPr sz="733" i="1"/>
            </a:lvl5pPr>
          </a:lstStyle>
          <a:p>
            <a:pPr lvl="0"/>
            <a:r>
              <a:rPr lang="en-US" dirty="0"/>
              <a:t>Source:</a:t>
            </a:r>
          </a:p>
          <a:p>
            <a:pPr lvl="1"/>
            <a:r>
              <a:rPr lang="en-US" dirty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3" y="943986"/>
            <a:ext cx="3948546" cy="153296"/>
          </a:xfrm>
        </p:spPr>
        <p:txBody>
          <a:bodyPr wrap="none" tIns="36564" rIns="0" bIns="0"/>
          <a:lstStyle>
            <a:lvl1pPr algn="r">
              <a:buNone/>
              <a:defRPr sz="733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(used to create Tab Pages and Table of Contents)</a:t>
            </a:r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0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5705" rIns="45705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/>
              <a:t>PresBuilder</a:t>
            </a:r>
            <a:r>
              <a:rPr lang="en-US" dirty="0"/>
              <a:t> Placeholder – Delete this box if you see it on a slide, but DO NOT REMOVE this box from the slide layout.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55" y="6471397"/>
            <a:ext cx="623454" cy="36559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978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34844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6699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4765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65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65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1844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87294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09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8232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2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F880-2905-403E-B86C-1860B62C24F6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74917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445251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81326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40610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3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67722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37525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97253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46802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06832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53096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D26-1408-414C-82BB-73E9F125AE65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83433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910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3502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44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44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6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3381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32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67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7073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994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2575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477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0155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1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6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448C32-EEB6-4E46-9853-713CD1255D00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128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1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2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E37E-ACEE-4F2D-9550-661BEF7E5B8C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70" r:id="rId8"/>
    <p:sldLayoutId id="2147483716" r:id="rId9"/>
    <p:sldLayoutId id="2147483717" r:id="rId10"/>
    <p:sldLayoutId id="2147483718" r:id="rId11"/>
    <p:sldLayoutId id="2147483719" r:id="rId12"/>
    <p:sldLayoutId id="214748374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8A3F7-6A4E-4DA3-8031-D9AE38F07F2C}" type="datetimeFigureOut">
              <a:rPr lang="en-US" smtClean="0"/>
              <a:pPr/>
              <a:t>4/12/2025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33BC-2800-4E84-A2A2-3FA7E59866FE}" type="datetime1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6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448C32-EEB6-4E46-9853-713CD1255D00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4/12/2025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128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1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99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716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716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5" r:id="rId1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674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2" r:id="rId15"/>
    <p:sldLayoutId id="2147484033" r:id="rId16"/>
    <p:sldLayoutId id="2147484034" r:id="rId17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716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0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9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ChangeArrowheads="1"/>
          </p:cNvSpPr>
          <p:nvPr/>
        </p:nvSpPr>
        <p:spPr bwMode="auto">
          <a:xfrm>
            <a:off x="0" y="1"/>
            <a:ext cx="9144000" cy="2022231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2B63"/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23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29360" y="485043"/>
            <a:ext cx="8572500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23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6" name="Rectangle 19"/>
          <p:cNvSpPr>
            <a:spLocks noChangeArrowheads="1"/>
          </p:cNvSpPr>
          <p:nvPr/>
        </p:nvSpPr>
        <p:spPr bwMode="auto">
          <a:xfrm>
            <a:off x="492369" y="381000"/>
            <a:ext cx="8299938" cy="12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cs typeface="Arial" pitchFamily="34" charset="0"/>
              </a:rPr>
              <a:t>POWER FINANCE CORPORATION </a:t>
            </a:r>
            <a:r>
              <a:rPr lang="en-US" sz="3600" b="1" dirty="0" smtClean="0">
                <a:solidFill>
                  <a:srgbClr val="FFFFFF"/>
                </a:solidFill>
                <a:latin typeface="Cambria" panose="02040503050406030204" pitchFamily="18" charset="0"/>
                <a:cs typeface="Arial" pitchFamily="34" charset="0"/>
              </a:rPr>
              <a:t>LTD</a:t>
            </a:r>
            <a:endParaRPr lang="en-US" sz="3600" b="1" dirty="0">
              <a:solidFill>
                <a:srgbClr val="FFFFFF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  <a:p>
            <a:pPr algn="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(A </a:t>
            </a:r>
            <a:r>
              <a:rPr lang="en-US" sz="2800" b="1" dirty="0" err="1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Maharatna</a:t>
            </a:r>
            <a:r>
              <a:rPr lang="en-US" sz="2800" b="1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CPSE</a:t>
            </a:r>
            <a:r>
              <a:rPr lang="en-US" sz="28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)</a:t>
            </a:r>
          </a:p>
          <a:p>
            <a:pPr algn="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85" b="1" dirty="0">
                <a:solidFill>
                  <a:srgbClr val="0047A5"/>
                </a:solidFill>
                <a:cs typeface="Arial" pitchFamily="34" charset="0"/>
              </a:rPr>
              <a:t>                                      </a:t>
            </a:r>
            <a:endParaRPr lang="en-US" sz="1662" b="1" dirty="0">
              <a:solidFill>
                <a:srgbClr val="0047A5"/>
              </a:solidFill>
              <a:cs typeface="Arial" pitchFamily="34" charset="0"/>
            </a:endParaRPr>
          </a:p>
        </p:txBody>
      </p:sp>
      <p:sp>
        <p:nvSpPr>
          <p:cNvPr id="5128" name="Rectangle 178"/>
          <p:cNvSpPr>
            <a:spLocks noChangeArrowheads="1"/>
          </p:cNvSpPr>
          <p:nvPr/>
        </p:nvSpPr>
        <p:spPr bwMode="auto">
          <a:xfrm>
            <a:off x="5134708" y="5257800"/>
            <a:ext cx="3727938" cy="3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92" tIns="42497" rIns="84992" bIns="42497" anchor="b" anchorCtr="1"/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0047A5"/>
              </a:buClr>
              <a:buFont typeface="Wingdings" pitchFamily="2" charset="2"/>
              <a:buNone/>
            </a:pPr>
            <a:r>
              <a:rPr lang="en-US" sz="2215" b="1" dirty="0">
                <a:solidFill>
                  <a:srgbClr val="CC0000"/>
                </a:solidFill>
                <a:cs typeface="Arial" pitchFamily="34" charset="0"/>
              </a:rPr>
              <a:t>                      </a:t>
            </a: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58" y="2303588"/>
            <a:ext cx="2883877" cy="3798277"/>
          </a:xfrm>
          <a:prstGeom prst="roundRect">
            <a:avLst>
              <a:gd name="adj" fmla="val 11111"/>
            </a:avLst>
          </a:prstGeom>
          <a:ln w="0" cap="rnd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</p:spPr>
      </p:pic>
      <p:sp>
        <p:nvSpPr>
          <p:cNvPr id="12" name="Text Box 180"/>
          <p:cNvSpPr txBox="1">
            <a:spLocks noChangeArrowheads="1"/>
          </p:cNvSpPr>
          <p:nvPr/>
        </p:nvSpPr>
        <p:spPr bwMode="auto">
          <a:xfrm>
            <a:off x="3094965" y="2895600"/>
            <a:ext cx="5766291" cy="29901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585" b="1" dirty="0" smtClean="0">
              <a:solidFill>
                <a:srgbClr val="CC0000"/>
              </a:solidFill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CM/CMA CAMPUS RECRUITMENT</a:t>
            </a:r>
          </a:p>
          <a:p>
            <a:pPr algn="r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en-US" sz="369" b="1" i="1" dirty="0">
              <a:solidFill>
                <a:srgbClr val="C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215" b="1" i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215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</p:spTree>
    <p:extLst>
      <p:ext uri="{BB962C8B-B14F-4D97-AF65-F5344CB8AC3E}">
        <p14:creationId xmlns:p14="http://schemas.microsoft.com/office/powerpoint/2010/main" val="654810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Employee </a:t>
            </a:r>
            <a:r>
              <a:rPr lang="en-US" sz="3600" dirty="0" smtClean="0">
                <a:latin typeface="Cambria" panose="02040503050406030204" pitchFamily="18" charset="0"/>
              </a:rPr>
              <a:t>Ratio</a:t>
            </a:r>
            <a:endParaRPr lang="en-US" sz="36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51509628"/>
              </p:ext>
            </p:extLst>
          </p:nvPr>
        </p:nvGraphicFramePr>
        <p:xfrm>
          <a:off x="211015" y="1295400"/>
          <a:ext cx="451338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67589139"/>
              </p:ext>
            </p:extLst>
          </p:nvPr>
        </p:nvGraphicFramePr>
        <p:xfrm>
          <a:off x="4648200" y="1676400"/>
          <a:ext cx="4495801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19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PROFILE</a:t>
            </a:r>
            <a:endParaRPr lang="en-US" sz="28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</a:t>
            </a:r>
            <a:r>
              <a:rPr lang="en-US" sz="2800" b="1" dirty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</a:t>
            </a:r>
            <a:r>
              <a:rPr lang="en-US" sz="28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PAY </a:t>
            </a:r>
            <a:r>
              <a:rPr lang="en-US" sz="28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– PERKS </a:t>
            </a: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&amp; </a:t>
            </a:r>
            <a:r>
              <a:rPr lang="en-US" sz="28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7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latin typeface="Cambria" panose="02040503050406030204" pitchFamily="18" charset="0"/>
              </a:rPr>
              <a:t>Job </a:t>
            </a:r>
            <a:r>
              <a:rPr lang="en-US" sz="3600" dirty="0">
                <a:latin typeface="Cambria" panose="02040503050406030204" pitchFamily="18" charset="0"/>
              </a:rPr>
              <a:t>Profiles on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Entity Appraisal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Resource Mobilization/ Fund Management &amp; Banking/ Corporate Accounts, etc. Selected candidates may be posted across various Finance profiles based on business requirement of the Corporation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Audit Coordination, Corporate Accounts &amp; Budgeting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Corporate Planning &amp; Strategy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Corporate Social Responsibility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8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PROFILE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PAY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– PERKS </a:t>
            </a: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&amp;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rgbClr val="6600FF">
                  <a:lumMod val="20000"/>
                  <a:lumOff val="8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64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Why </a:t>
            </a:r>
            <a:r>
              <a:rPr lang="en-US" sz="3600" dirty="0" smtClean="0">
                <a:latin typeface="Cambria" panose="02040503050406030204" pitchFamily="18" charset="0"/>
              </a:rPr>
              <a:t>PFC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21969" cy="5562600"/>
          </a:xfrm>
        </p:spPr>
        <p:txBody>
          <a:bodyPr/>
          <a:lstStyle/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the leading NBFCs of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the CPSEs with highest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profit per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 organization with a flat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structure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skilled &amp; competent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workforce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80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of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are professionally qualified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(CA/CS/CMA/CFA/MBA/</a:t>
            </a:r>
            <a:r>
              <a:rPr lang="en-US" sz="1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Engg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/Law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graduates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are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qualified CA/CS/CMA/CFA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Attractive perks and benefits for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(offering Highest Domestic Package for newly qualified CAs &amp; CMAs in recent years) </a:t>
            </a: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Recruiter of top rank holder CAs &amp; CMAs in recent past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(including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AIR-1)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turnover rate of less than 1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1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PROFILE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en-US" sz="2800" b="1" dirty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PAY – PERKS &amp; 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rgbClr val="6600FF">
                  <a:lumMod val="20000"/>
                  <a:lumOff val="8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37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85800"/>
          </a:xfrm>
        </p:spPr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CTC </a:t>
            </a:r>
            <a:r>
              <a:rPr lang="en-US" sz="3600" dirty="0" smtClean="0">
                <a:latin typeface="Cambria" panose="02040503050406030204" pitchFamily="18" charset="0"/>
              </a:rPr>
              <a:t>Details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4040066" cy="392112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lvl="0" algn="ctr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Fixed Component</a:t>
            </a:r>
            <a:endParaRPr lang="en-US" sz="1800" dirty="0">
              <a:latin typeface="Copperplate Gothic Bold" panose="020E07050202060204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3352800"/>
            <a:ext cx="4040066" cy="32004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1900" dirty="0"/>
              <a:t>Basic Pay (BP): </a:t>
            </a:r>
            <a:r>
              <a:rPr lang="en-US" sz="1900" dirty="0" smtClean="0">
                <a:latin typeface="Rupee" pitchFamily="2" charset="0"/>
              </a:rPr>
              <a:t>`</a:t>
            </a:r>
            <a:r>
              <a:rPr lang="en-US" sz="1900" dirty="0"/>
              <a:t>5</a:t>
            </a:r>
            <a:r>
              <a:rPr lang="en-US" sz="1900" dirty="0" smtClean="0"/>
              <a:t>0,000</a:t>
            </a:r>
            <a:r>
              <a:rPr lang="en-US" sz="1900" dirty="0"/>
              <a:t>/-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DA: </a:t>
            </a:r>
            <a:r>
              <a:rPr lang="en-US" sz="1900" dirty="0"/>
              <a:t>(presently </a:t>
            </a:r>
            <a:r>
              <a:rPr lang="en-US" sz="1900" dirty="0" smtClean="0"/>
              <a:t>44.80% </a:t>
            </a:r>
            <a:r>
              <a:rPr lang="en-US" sz="1900" dirty="0"/>
              <a:t>of BP</a:t>
            </a:r>
            <a:r>
              <a:rPr lang="en-US" sz="1900" dirty="0" smtClean="0"/>
              <a:t>) 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HRA (27% of BP)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Perks </a:t>
            </a:r>
            <a:r>
              <a:rPr lang="en-US" sz="1900" dirty="0"/>
              <a:t>and Allowances: (35% of BP)</a:t>
            </a:r>
          </a:p>
          <a:p>
            <a:pPr lvl="0">
              <a:lnSpc>
                <a:spcPct val="150000"/>
              </a:lnSpc>
            </a:pPr>
            <a:r>
              <a:rPr lang="en-US" sz="1900" dirty="0"/>
              <a:t>Superannuation </a:t>
            </a:r>
            <a:r>
              <a:rPr lang="en-US" sz="1900" dirty="0" smtClean="0"/>
              <a:t>Benefits: </a:t>
            </a:r>
            <a:r>
              <a:rPr lang="en-US" sz="1900" dirty="0"/>
              <a:t>30% of (BP + DA</a:t>
            </a:r>
            <a:r>
              <a:rPr lang="en-US" sz="1900" dirty="0" smtClean="0"/>
              <a:t>)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Other Reimbursements</a:t>
            </a:r>
            <a:endParaRPr lang="en-US" sz="1900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306" y="2895600"/>
            <a:ext cx="4041531" cy="392112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lvl="0" algn="ctr"/>
            <a:r>
              <a:rPr lang="en-US" sz="1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Variable </a:t>
            </a:r>
            <a:r>
              <a:rPr lang="en-US" sz="1800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Component</a:t>
            </a:r>
            <a:endParaRPr lang="en-US" sz="1800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306" y="3352802"/>
            <a:ext cx="4041531" cy="3200399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2100" dirty="0"/>
              <a:t>Performance related Pay (Max. 40% of BP)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Company Leased Accommodation in lieu of HRA (Max. </a:t>
            </a:r>
            <a:r>
              <a:rPr lang="en-US" sz="2100" dirty="0" smtClean="0">
                <a:latin typeface="Rupee" panose="02000500000000000000" pitchFamily="2" charset="0"/>
              </a:rPr>
              <a:t>`</a:t>
            </a:r>
            <a:r>
              <a:rPr lang="en-US" sz="2100" dirty="0" smtClean="0"/>
              <a:t>45,000/- p.m.)</a:t>
            </a:r>
          </a:p>
          <a:p>
            <a:pPr lvl="0">
              <a:lnSpc>
                <a:spcPct val="150000"/>
              </a:lnSpc>
            </a:pPr>
            <a:r>
              <a:rPr lang="en-US" sz="2100" dirty="0" smtClean="0"/>
              <a:t>Conveyance </a:t>
            </a:r>
            <a:r>
              <a:rPr lang="en-US" sz="2100" dirty="0"/>
              <a:t>reimbursement for Car Maintenance </a:t>
            </a:r>
            <a:r>
              <a:rPr lang="en-US" sz="2100" dirty="0" smtClean="0"/>
              <a:t>(</a:t>
            </a:r>
            <a:r>
              <a:rPr lang="en-US" sz="2100" dirty="0" smtClean="0">
                <a:latin typeface="Rupee" panose="02000500000000000000" pitchFamily="2" charset="0"/>
              </a:rPr>
              <a:t>`</a:t>
            </a:r>
            <a:r>
              <a:rPr lang="en-US" sz="2100" dirty="0" smtClean="0"/>
              <a:t>8,632/- </a:t>
            </a:r>
            <a:r>
              <a:rPr lang="en-US" sz="2100" dirty="0"/>
              <a:t>p.m.) </a:t>
            </a:r>
          </a:p>
          <a:p>
            <a:pPr lvl="0">
              <a:lnSpc>
                <a:spcPct val="150000"/>
              </a:lnSpc>
            </a:pPr>
            <a:r>
              <a:rPr lang="en-US" sz="2100" dirty="0"/>
              <a:t>Leave Encashment</a:t>
            </a:r>
          </a:p>
          <a:p>
            <a:pPr lvl="0">
              <a:lnSpc>
                <a:spcPct val="150000"/>
              </a:lnSpc>
            </a:pPr>
            <a:r>
              <a:rPr lang="en-US" sz="2100" dirty="0"/>
              <a:t>Other Reimbursements</a:t>
            </a:r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1" y="990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47A5"/>
              </a:buClr>
              <a:buFont typeface="Wingdings" pitchFamily="2" charset="2"/>
              <a:buNone/>
              <a:defRPr sz="2215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1202A"/>
              </a:buClr>
              <a:buFont typeface="Wingdings" pitchFamily="2" charset="2"/>
              <a:buNone/>
              <a:defRPr sz="1846" b="1">
                <a:solidFill>
                  <a:schemeClr val="tx1"/>
                </a:solidFill>
                <a:latin typeface="+mn-lt"/>
              </a:defRPr>
            </a:lvl2pPr>
            <a:lvl3pPr marL="844083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662" b="1">
                <a:solidFill>
                  <a:schemeClr val="tx1"/>
                </a:solidFill>
                <a:latin typeface="+mn-lt"/>
              </a:defRPr>
            </a:lvl3pPr>
            <a:lvl4pPr marL="1266124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4pPr>
            <a:lvl5pPr marL="1688165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5pPr>
            <a:lvl6pPr marL="2110207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6pPr>
            <a:lvl7pPr marL="2532248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7pPr>
            <a:lvl8pPr marL="2954289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8pPr>
            <a:lvl9pPr marL="3376331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2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defRPr/>
            </a:pPr>
            <a:r>
              <a:rPr lang="en-US" sz="2000" dirty="0">
                <a:solidFill>
                  <a:schemeClr val="accent2"/>
                </a:solidFill>
                <a:latin typeface="Copperplate Gothic Bold" panose="020E0705020206020404" pitchFamily="34" charset="0"/>
                <a:cs typeface="Arial" pitchFamily="34" charset="0"/>
              </a:rPr>
              <a:t>Position on Offer</a:t>
            </a:r>
          </a:p>
          <a:p>
            <a:pPr marL="352425" lvl="2" indent="-352425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Designation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Officer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 Code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E2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 of Pay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Rupee" panose="02000500000000000000" pitchFamily="2" charset="0"/>
                <a:cs typeface="Arial" pitchFamily="34" charset="0"/>
              </a:rPr>
              <a:t>`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0,000-3%-1,60,000 </a:t>
            </a:r>
          </a:p>
          <a:p>
            <a:pPr marL="0" lvl="2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   (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CTC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Rupee" panose="02000500000000000000" pitchFamily="2" charset="0"/>
                <a:cs typeface="Arial" pitchFamily="34" charset="0"/>
              </a:rPr>
              <a:t>`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26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akh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approx.)</a:t>
            </a: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Benefits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633943"/>
              </p:ext>
            </p:extLst>
          </p:nvPr>
        </p:nvGraphicFramePr>
        <p:xfrm>
          <a:off x="211183" y="1143000"/>
          <a:ext cx="8704217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70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Benefits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231069"/>
              </p:ext>
            </p:extLst>
          </p:nvPr>
        </p:nvGraphicFramePr>
        <p:xfrm>
          <a:off x="228600" y="1161147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480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Work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Healthy Working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Environment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Smooth Interface with senior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management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Open-house addresses by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CMD/Directors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Regular Executive Development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Programs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Outbound Programs on Team Building and Work-Life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Balance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Professional Development opportunities (Online/Offline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Opportunities for Sports, Cultural &amp; Literary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activities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Participation in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PSCB (Power Sports Control Board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) events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Central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Location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0" lvl="2" indent="0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None/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8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Vision And 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8610600" cy="5486400"/>
          </a:xfrm>
        </p:spPr>
        <p:txBody>
          <a:bodyPr/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sz="2400" b="1" dirty="0" smtClean="0">
                <a:latin typeface="Copperplate Gothic Bold" panose="020E0705020206020404" pitchFamily="34" charset="0"/>
              </a:rPr>
              <a:t>Corporate </a:t>
            </a:r>
            <a:r>
              <a:rPr lang="en-US" sz="2400" b="1" dirty="0">
                <a:latin typeface="Copperplate Gothic Bold" panose="020E0705020206020404" pitchFamily="34" charset="0"/>
              </a:rPr>
              <a:t>Vision</a:t>
            </a:r>
          </a:p>
          <a:p>
            <a:pPr algn="just"/>
            <a:r>
              <a:rPr lang="en-US" dirty="0"/>
              <a:t>To be the leading institutional partner for the power and allied infrastructure sectors in India and overseas across the value chain.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sz="2400" b="1" dirty="0">
                <a:latin typeface="Copperplate Gothic Bold" panose="020E0705020206020404" pitchFamily="34" charset="0"/>
              </a:rPr>
              <a:t>Corporate Mission</a:t>
            </a:r>
          </a:p>
          <a:p>
            <a:pPr algn="just"/>
            <a:r>
              <a:rPr lang="en-US" dirty="0"/>
              <a:t>PFC would be the most preferred Financial Institution; providing affordable and competitive products and services with efficient and internationally integrated sourcing and servicing, partnering the reforms in the Indian Power Sector and enhancing value to its stakeholders; by promoting efficient investments in the power and allied sectors in India and abroad.</a:t>
            </a:r>
          </a:p>
          <a:p>
            <a:pPr algn="just"/>
            <a:r>
              <a:rPr lang="en-US" dirty="0"/>
              <a:t>We will achieve this being a dynamic, flexible, forward looking, trustworthy, socially responsible organization, sensitive to our stakeholders' interests, profitable and sustainable at all times, with transparency and integrity in operations.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3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Career Growth at </a:t>
            </a:r>
            <a:r>
              <a:rPr lang="en-US" dirty="0" smtClean="0"/>
              <a:t>PFC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0592"/>
              </p:ext>
            </p:extLst>
          </p:nvPr>
        </p:nvGraphicFramePr>
        <p:xfrm>
          <a:off x="211138" y="1219202"/>
          <a:ext cx="8323262" cy="4876797"/>
        </p:xfrm>
        <a:graphic>
          <a:graphicData uri="http://schemas.openxmlformats.org/drawingml/2006/table">
            <a:tbl>
              <a:tblPr/>
              <a:tblGrid>
                <a:gridCol w="134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Grade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Pay Scale (INR)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Designation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E9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1,50,000-3%-3,00,000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Executive Director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2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1,20,000-3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%-2,80,000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Chief General Manager</a:t>
                      </a:r>
                    </a:p>
                    <a:p>
                      <a:pPr marL="0" marR="0" lvl="0" indent="0" algn="ctr" defTabSz="844083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General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E7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1,00,000-3%-2,60,000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Deputy General Manager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E6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90,000-3%-2,40,000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Chief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E5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80,000-3%-2,20,000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E4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70,000-3%-2,00,000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Deputy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E3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60,000-3%-1,80,000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Assistant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E2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50,000-3%-1,60,000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Officer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E1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40,000-3%-1,40,000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Deputy Officer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30,000-3%-1,20,000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Assistant Officer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15" y="6172328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Promotion is based on recommendation of DPC and subject to availability of vacancies</a:t>
            </a:r>
          </a:p>
        </p:txBody>
      </p:sp>
    </p:spTree>
    <p:extLst>
      <p:ext uri="{BB962C8B-B14F-4D97-AF65-F5344CB8AC3E}">
        <p14:creationId xmlns:p14="http://schemas.microsoft.com/office/powerpoint/2010/main" val="180080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What we are looking </a:t>
            </a:r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Analytical Skills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Reasoning Ability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Communication &amp; Presentation Skills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Perseverance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Positive Attitude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Commitment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Sincerity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Diligence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Team Spirit</a:t>
            </a:r>
          </a:p>
          <a:p>
            <a:pPr marL="0" lvl="2" indent="0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None/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9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Common Eligibility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61" y="969104"/>
            <a:ext cx="8551984" cy="566029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Candidates must have completed </a:t>
            </a:r>
            <a:r>
              <a:rPr lang="en-US" sz="2400" b="1" dirty="0" smtClean="0"/>
              <a:t>graduation (full time/ part-time/ distance mode) </a:t>
            </a:r>
            <a:r>
              <a:rPr lang="en-US" sz="2400" b="1" dirty="0"/>
              <a:t>with min. 60% </a:t>
            </a:r>
            <a:r>
              <a:rPr lang="en-US" sz="2400" dirty="0" smtClean="0"/>
              <a:t>on the date of selection process;</a:t>
            </a:r>
            <a:endParaRPr lang="en-US" sz="2400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sz="2400" dirty="0" smtClean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Maximum </a:t>
            </a:r>
            <a:r>
              <a:rPr lang="en-US" sz="2400" dirty="0"/>
              <a:t>age limit: </a:t>
            </a:r>
            <a:r>
              <a:rPr lang="en-US" sz="2400" b="1" dirty="0"/>
              <a:t>30 </a:t>
            </a:r>
            <a:r>
              <a:rPr lang="en-US" sz="2400" b="1" dirty="0" smtClean="0"/>
              <a:t>years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Age Relaxations may </a:t>
            </a:r>
            <a:r>
              <a:rPr lang="en-US" sz="2400" dirty="0"/>
              <a:t>be allowed </a:t>
            </a:r>
            <a:r>
              <a:rPr lang="en-US" sz="2400" dirty="0" smtClean="0"/>
              <a:t>for reserved category candidates</a:t>
            </a:r>
            <a:endParaRPr lang="en-US" sz="2400" dirty="0"/>
          </a:p>
          <a:p>
            <a:pPr marL="0" lvl="2" indent="0" algn="just" defTabSz="8731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ct val="90000"/>
              <a:buNone/>
              <a:defRPr/>
            </a:pPr>
            <a:endParaRPr 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0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228072">
            <a:off x="4434365" y="398877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hiller" panose="04020404031007020602" pitchFamily="82" charset="0"/>
              </a:rPr>
              <a:t>Thank You  </a:t>
            </a:r>
            <a:endParaRPr lang="en-US" sz="4400" dirty="0">
              <a:latin typeface="Chiller" panose="040204040310070206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6017">
            <a:off x="6324600" y="3962400"/>
            <a:ext cx="461963" cy="4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1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PROFILE</a:t>
            </a:r>
            <a:endParaRPr lang="en-US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PAY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– PERKS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&amp;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4070EA9-5B02-4F85-77BD-50A2A7315B56}"/>
              </a:ext>
            </a:extLst>
          </p:cNvPr>
          <p:cNvGraphicFramePr>
            <a:graphicFrameLocks/>
          </p:cNvGraphicFramePr>
          <p:nvPr/>
        </p:nvGraphicFramePr>
        <p:xfrm>
          <a:off x="332935" y="1651855"/>
          <a:ext cx="8647034" cy="393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58CC8D-56FD-A195-0158-015DE221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Recent Achievements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3A708-365E-4B12-01ED-D7F9F7009A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4</a:t>
            </a:fld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58D6C-B631-DA62-753F-C65C0D98E81F}"/>
              </a:ext>
            </a:extLst>
          </p:cNvPr>
          <p:cNvSpPr txBox="1"/>
          <p:nvPr/>
        </p:nvSpPr>
        <p:spPr>
          <a:xfrm>
            <a:off x="2444877" y="5757686"/>
            <a:ext cx="2415731" cy="2016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IN" sz="900" i="1" dirty="0">
                <a:solidFill>
                  <a:srgbClr val="040C28"/>
                </a:solidFill>
                <a:latin typeface="Google Sans"/>
              </a:rPr>
              <a:t>MSCI: Morgan Stanley Capital International</a:t>
            </a:r>
            <a:endParaRPr lang="en-IN" sz="900" dirty="0"/>
          </a:p>
        </p:txBody>
      </p:sp>
      <p:pic>
        <p:nvPicPr>
          <p:cNvPr id="16" name="Graphic 16" descr="Add outline">
            <a:extLst>
              <a:ext uri="{FF2B5EF4-FFF2-40B4-BE49-F238E27FC236}">
                <a16:creationId xmlns:a16="http://schemas.microsoft.com/office/drawing/2014/main" id="{4AB5F4DB-1CC5-9C6F-803C-5A3F7D3321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547" y="4992586"/>
            <a:ext cx="309300" cy="309300"/>
          </a:xfrm>
          <a:prstGeom prst="rect">
            <a:avLst/>
          </a:prstGeom>
        </p:spPr>
      </p:pic>
      <p:pic>
        <p:nvPicPr>
          <p:cNvPr id="7" name="Graphic 6" descr="City outline">
            <a:extLst>
              <a:ext uri="{FF2B5EF4-FFF2-40B4-BE49-F238E27FC236}">
                <a16:creationId xmlns:a16="http://schemas.microsoft.com/office/drawing/2014/main" id="{351AD041-00D4-29E9-12E8-EE34BECF28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5059" y="2007039"/>
            <a:ext cx="357828" cy="298922"/>
          </a:xfrm>
          <a:prstGeom prst="rect">
            <a:avLst/>
          </a:prstGeom>
        </p:spPr>
      </p:pic>
      <p:pic>
        <p:nvPicPr>
          <p:cNvPr id="8" name="Graphic 7" descr="Philanthropy outline">
            <a:extLst>
              <a:ext uri="{FF2B5EF4-FFF2-40B4-BE49-F238E27FC236}">
                <a16:creationId xmlns:a16="http://schemas.microsoft.com/office/drawing/2014/main" id="{07210E12-170C-67E6-1EE7-DB8F5E2EC5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2887" y="2750600"/>
            <a:ext cx="357828" cy="298922"/>
          </a:xfrm>
          <a:prstGeom prst="rect">
            <a:avLst/>
          </a:prstGeom>
        </p:spPr>
      </p:pic>
      <p:pic>
        <p:nvPicPr>
          <p:cNvPr id="9" name="Graphic 18" descr="Upward trend outline">
            <a:extLst>
              <a:ext uri="{FF2B5EF4-FFF2-40B4-BE49-F238E27FC236}">
                <a16:creationId xmlns:a16="http://schemas.microsoft.com/office/drawing/2014/main" id="{56247290-9C4D-49B2-AE6C-6758A81C73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5225" y="3462603"/>
            <a:ext cx="309300" cy="309300"/>
          </a:xfrm>
          <a:prstGeom prst="rect">
            <a:avLst/>
          </a:prstGeom>
        </p:spPr>
      </p:pic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482309A8-A7ED-6DA9-DD09-D094B44C2D3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2887" y="4190402"/>
            <a:ext cx="357828" cy="2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68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46C4-5F99-3A4E-ED8C-D602C55D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/>
              <a:t>Financial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0857-197E-1B99-8B1F-F85FC1C030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5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85F45-5AED-3D04-BE4A-37EFB1E4D436}"/>
              </a:ext>
            </a:extLst>
          </p:cNvPr>
          <p:cNvSpPr txBox="1"/>
          <p:nvPr/>
        </p:nvSpPr>
        <p:spPr>
          <a:xfrm>
            <a:off x="6869397" y="5770375"/>
            <a:ext cx="17864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825" i="1" dirty="0">
                <a:solidFill>
                  <a:srgbClr val="000000"/>
                </a:solidFill>
                <a:latin typeface="Arial"/>
              </a:rPr>
              <a:t>Amounts in Rs Cr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6442091D-5AA1-E7F8-822A-FF2861BCB711}"/>
              </a:ext>
            </a:extLst>
          </p:cNvPr>
          <p:cNvGraphicFramePr>
            <a:graphicFrameLocks noGrp="1"/>
          </p:cNvGraphicFramePr>
          <p:nvPr/>
        </p:nvGraphicFramePr>
        <p:xfrm>
          <a:off x="470177" y="1715516"/>
          <a:ext cx="8140510" cy="39662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70255">
                  <a:extLst>
                    <a:ext uri="{9D8B030D-6E8A-4147-A177-3AD203B41FA5}">
                      <a16:colId xmlns:a16="http://schemas.microsoft.com/office/drawing/2014/main" val="3213130943"/>
                    </a:ext>
                  </a:extLst>
                </a:gridCol>
                <a:gridCol w="4070255">
                  <a:extLst>
                    <a:ext uri="{9D8B030D-6E8A-4147-A177-3AD203B41FA5}">
                      <a16:colId xmlns:a16="http://schemas.microsoft.com/office/drawing/2014/main" val="1713814979"/>
                    </a:ext>
                  </a:extLst>
                </a:gridCol>
              </a:tblGrid>
              <a:tr h="1983110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841384"/>
                  </a:ext>
                </a:extLst>
              </a:tr>
              <a:tr h="1983110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8691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EA33BED-8C54-24C6-B78B-DE2769E5E939}"/>
              </a:ext>
            </a:extLst>
          </p:cNvPr>
          <p:cNvGraphicFramePr/>
          <p:nvPr/>
        </p:nvGraphicFramePr>
        <p:xfrm>
          <a:off x="444732" y="1715517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3622A58-428C-6BF3-763F-B363AAEFC43A}"/>
              </a:ext>
            </a:extLst>
          </p:cNvPr>
          <p:cNvGraphicFramePr/>
          <p:nvPr/>
        </p:nvGraphicFramePr>
        <p:xfrm>
          <a:off x="4547508" y="1715517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4B3DFF5-D16E-A011-A8ED-020EF417D438}"/>
              </a:ext>
            </a:extLst>
          </p:cNvPr>
          <p:cNvGraphicFramePr/>
          <p:nvPr/>
        </p:nvGraphicFramePr>
        <p:xfrm>
          <a:off x="4547508" y="3701959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7A507D8-D40D-E2EA-F5C7-1739A8BD6713}"/>
              </a:ext>
            </a:extLst>
          </p:cNvPr>
          <p:cNvGraphicFramePr/>
          <p:nvPr/>
        </p:nvGraphicFramePr>
        <p:xfrm>
          <a:off x="471065" y="3701959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11153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5F1D-ACF8-FEF2-D6F2-B5396652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Asset Quality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B7A3E-8BAE-9B80-CB14-9BDCBCA771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A07C9-8C75-1407-2F45-337AF8970386}"/>
              </a:ext>
            </a:extLst>
          </p:cNvPr>
          <p:cNvSpPr txBox="1"/>
          <p:nvPr/>
        </p:nvSpPr>
        <p:spPr>
          <a:xfrm>
            <a:off x="7020273" y="5770375"/>
            <a:ext cx="17864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825" i="1" dirty="0">
                <a:solidFill>
                  <a:srgbClr val="000000"/>
                </a:solidFill>
                <a:latin typeface="Arial"/>
              </a:rPr>
              <a:t>Amounts in ₹ Cr.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1D6338-910B-C1DE-7C5D-6DF156CE8C5C}"/>
              </a:ext>
            </a:extLst>
          </p:cNvPr>
          <p:cNvGraphicFramePr>
            <a:graphicFrameLocks noGrp="1"/>
          </p:cNvGraphicFramePr>
          <p:nvPr/>
        </p:nvGraphicFramePr>
        <p:xfrm>
          <a:off x="388620" y="1960880"/>
          <a:ext cx="8249196" cy="35164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9732">
                  <a:extLst>
                    <a:ext uri="{9D8B030D-6E8A-4147-A177-3AD203B41FA5}">
                      <a16:colId xmlns:a16="http://schemas.microsoft.com/office/drawing/2014/main" val="2215162840"/>
                    </a:ext>
                  </a:extLst>
                </a:gridCol>
                <a:gridCol w="2749732">
                  <a:extLst>
                    <a:ext uri="{9D8B030D-6E8A-4147-A177-3AD203B41FA5}">
                      <a16:colId xmlns:a16="http://schemas.microsoft.com/office/drawing/2014/main" val="2216197700"/>
                    </a:ext>
                  </a:extLst>
                </a:gridCol>
                <a:gridCol w="2749732">
                  <a:extLst>
                    <a:ext uri="{9D8B030D-6E8A-4147-A177-3AD203B41FA5}">
                      <a16:colId xmlns:a16="http://schemas.microsoft.com/office/drawing/2014/main" val="1659694406"/>
                    </a:ext>
                  </a:extLst>
                </a:gridCol>
              </a:tblGrid>
              <a:tr h="7032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Particulars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FY 2023-24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FY 2022-23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740988118"/>
                  </a:ext>
                </a:extLst>
              </a:tr>
              <a:tr h="7032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Gross Loan Book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4,81,462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4,22,498 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084797540"/>
                  </a:ext>
                </a:extLst>
              </a:tr>
              <a:tr h="7032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Gross – NPA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16,073 (3.34%)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16,502 (3.91%)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681403612"/>
                  </a:ext>
                </a:extLst>
              </a:tr>
              <a:tr h="703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Provisioning against 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Stage-III Asset (PCR)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11,963 (74%)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11,999 (73%)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593385745"/>
                  </a:ext>
                </a:extLst>
              </a:tr>
              <a:tr h="703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Net NPA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4,110 (0.85%)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4,502 (1.07%)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467714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BDE21A-F107-0B57-7856-84A59063A436}"/>
              </a:ext>
            </a:extLst>
          </p:cNvPr>
          <p:cNvSpPr txBox="1"/>
          <p:nvPr/>
        </p:nvSpPr>
        <p:spPr>
          <a:xfrm>
            <a:off x="3364135" y="5757686"/>
            <a:ext cx="2415731" cy="2016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IN" sz="900" i="1" dirty="0">
                <a:solidFill>
                  <a:srgbClr val="040C28"/>
                </a:solidFill>
                <a:latin typeface="Google Sans"/>
              </a:rPr>
              <a:t>PCR: Provision Coverage Ratio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10465690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646C-238C-54F8-762D-1ADDCB0E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/>
              <a:t>Operational Performance YoY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1680C-459B-EC29-33DF-D6D17D50FE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142062-72D0-59F8-5816-0056E7B5A463}"/>
              </a:ext>
            </a:extLst>
          </p:cNvPr>
          <p:cNvGraphicFramePr>
            <a:graphicFrameLocks noGrp="1"/>
          </p:cNvGraphicFramePr>
          <p:nvPr/>
        </p:nvGraphicFramePr>
        <p:xfrm>
          <a:off x="298980" y="2153086"/>
          <a:ext cx="8216372" cy="32298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54093">
                  <a:extLst>
                    <a:ext uri="{9D8B030D-6E8A-4147-A177-3AD203B41FA5}">
                      <a16:colId xmlns:a16="http://schemas.microsoft.com/office/drawing/2014/main" val="3141643976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370028960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841055919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3665735462"/>
                    </a:ext>
                  </a:extLst>
                </a:gridCol>
              </a:tblGrid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Parameters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Performance</a:t>
                      </a:r>
                    </a:p>
                    <a:p>
                      <a:pPr algn="ctr"/>
                      <a:r>
                        <a:rPr lang="en-IN" sz="1500" dirty="0"/>
                        <a:t>(FY24 vs FY23)</a:t>
                      </a:r>
                      <a:endParaRPr lang="en-IN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/>
                        <a:t>FY 2023-24</a:t>
                      </a:r>
                      <a:endParaRPr lang="en-IN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FY 2022-23</a:t>
                      </a:r>
                      <a:endParaRPr lang="en-IN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3290875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Loan Assets</a:t>
                      </a:r>
                      <a:endParaRPr lang="en-IN" sz="15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14% growth</a:t>
                      </a:r>
                      <a:endParaRPr lang="en-IN" sz="15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4,81,462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4,22,498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60150244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Profit After Tax</a:t>
                      </a:r>
                      <a:endParaRPr lang="en-IN" sz="15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24% growth</a:t>
                      </a:r>
                      <a:endParaRPr lang="en-IN" sz="15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14,367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11,605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69560026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Net Worth</a:t>
                      </a:r>
                      <a:endParaRPr lang="en-IN" sz="15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16% growth</a:t>
                      </a:r>
                      <a:endParaRPr lang="en-IN" sz="15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79,203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68,202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85954904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kern="1200" dirty="0"/>
                        <a:t>Net NPA</a:t>
                      </a:r>
                      <a:endParaRPr lang="en-IN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kern="1200" dirty="0"/>
                        <a:t>22 bps reduction</a:t>
                      </a:r>
                      <a:endParaRPr lang="en-IN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kern="1200" dirty="0"/>
                        <a:t>1.07%</a:t>
                      </a:r>
                      <a:endParaRPr lang="en-IN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353356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17C9AB-4629-550E-13B0-E648299FB52D}"/>
              </a:ext>
            </a:extLst>
          </p:cNvPr>
          <p:cNvSpPr txBox="1"/>
          <p:nvPr/>
        </p:nvSpPr>
        <p:spPr>
          <a:xfrm>
            <a:off x="7020273" y="5770375"/>
            <a:ext cx="17864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825" i="1" dirty="0">
                <a:solidFill>
                  <a:srgbClr val="000000"/>
                </a:solidFill>
                <a:latin typeface="Arial"/>
              </a:rPr>
              <a:t>Amounts in ₹ Cr.</a:t>
            </a:r>
          </a:p>
        </p:txBody>
      </p:sp>
    </p:spTree>
    <p:extLst>
      <p:ext uri="{BB962C8B-B14F-4D97-AF65-F5344CB8AC3E}">
        <p14:creationId xmlns:p14="http://schemas.microsoft.com/office/powerpoint/2010/main" val="19723848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62709" y="1389188"/>
            <a:ext cx="4229663" cy="3717703"/>
          </a:xfrm>
          <a:custGeom>
            <a:avLst/>
            <a:gdLst>
              <a:gd name="connsiteX0" fmla="*/ 0 w 3657600"/>
              <a:gd name="connsiteY0" fmla="*/ 0 h 4379805"/>
              <a:gd name="connsiteX1" fmla="*/ 3657600 w 3657600"/>
              <a:gd name="connsiteY1" fmla="*/ 0 h 4379805"/>
              <a:gd name="connsiteX2" fmla="*/ 3657600 w 3657600"/>
              <a:gd name="connsiteY2" fmla="*/ 4379805 h 4379805"/>
              <a:gd name="connsiteX3" fmla="*/ 0 w 3657600"/>
              <a:gd name="connsiteY3" fmla="*/ 4379805 h 4379805"/>
              <a:gd name="connsiteX4" fmla="*/ 0 w 3657600"/>
              <a:gd name="connsiteY4" fmla="*/ 0 h 4379805"/>
              <a:gd name="connsiteX0" fmla="*/ 114300 w 3771900"/>
              <a:gd name="connsiteY0" fmla="*/ 0 h 4379805"/>
              <a:gd name="connsiteX1" fmla="*/ 3771900 w 3771900"/>
              <a:gd name="connsiteY1" fmla="*/ 0 h 4379805"/>
              <a:gd name="connsiteX2" fmla="*/ 3771900 w 3771900"/>
              <a:gd name="connsiteY2" fmla="*/ 4379805 h 4379805"/>
              <a:gd name="connsiteX3" fmla="*/ 0 w 3771900"/>
              <a:gd name="connsiteY3" fmla="*/ 4163905 h 4379805"/>
              <a:gd name="connsiteX4" fmla="*/ 114300 w 3771900"/>
              <a:gd name="connsiteY4" fmla="*/ 0 h 4379805"/>
              <a:gd name="connsiteX0" fmla="*/ 114300 w 3771900"/>
              <a:gd name="connsiteY0" fmla="*/ 0 h 5294205"/>
              <a:gd name="connsiteX1" fmla="*/ 3771900 w 3771900"/>
              <a:gd name="connsiteY1" fmla="*/ 0 h 5294205"/>
              <a:gd name="connsiteX2" fmla="*/ 3771900 w 3771900"/>
              <a:gd name="connsiteY2" fmla="*/ 5294205 h 5294205"/>
              <a:gd name="connsiteX3" fmla="*/ 0 w 3771900"/>
              <a:gd name="connsiteY3" fmla="*/ 4163905 h 5294205"/>
              <a:gd name="connsiteX4" fmla="*/ 114300 w 3771900"/>
              <a:gd name="connsiteY4" fmla="*/ 0 h 5294205"/>
              <a:gd name="connsiteX0" fmla="*/ 0 w 4368800"/>
              <a:gd name="connsiteY0" fmla="*/ 0 h 5306905"/>
              <a:gd name="connsiteX1" fmla="*/ 4368800 w 4368800"/>
              <a:gd name="connsiteY1" fmla="*/ 12700 h 5306905"/>
              <a:gd name="connsiteX2" fmla="*/ 4368800 w 4368800"/>
              <a:gd name="connsiteY2" fmla="*/ 5306905 h 5306905"/>
              <a:gd name="connsiteX3" fmla="*/ 596900 w 4368800"/>
              <a:gd name="connsiteY3" fmla="*/ 4176605 h 5306905"/>
              <a:gd name="connsiteX4" fmla="*/ 0 w 4368800"/>
              <a:gd name="connsiteY4" fmla="*/ 0 h 5306905"/>
              <a:gd name="connsiteX0" fmla="*/ 0 w 4368800"/>
              <a:gd name="connsiteY0" fmla="*/ 38100 h 5345005"/>
              <a:gd name="connsiteX1" fmla="*/ 4368800 w 4368800"/>
              <a:gd name="connsiteY1" fmla="*/ 0 h 5345005"/>
              <a:gd name="connsiteX2" fmla="*/ 4368800 w 4368800"/>
              <a:gd name="connsiteY2" fmla="*/ 5345005 h 5345005"/>
              <a:gd name="connsiteX3" fmla="*/ 596900 w 4368800"/>
              <a:gd name="connsiteY3" fmla="*/ 4214705 h 5345005"/>
              <a:gd name="connsiteX4" fmla="*/ 0 w 4368800"/>
              <a:gd name="connsiteY4" fmla="*/ 381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50800 w 3822700"/>
              <a:gd name="connsiteY3" fmla="*/ 4214705 h 5345005"/>
              <a:gd name="connsiteX4" fmla="*/ 0 w 3822700"/>
              <a:gd name="connsiteY4" fmla="*/ 127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406400 w 3822700"/>
              <a:gd name="connsiteY3" fmla="*/ 4303605 h 5345005"/>
              <a:gd name="connsiteX4" fmla="*/ 0 w 3822700"/>
              <a:gd name="connsiteY4" fmla="*/ 12700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4920343 w 8336643"/>
              <a:gd name="connsiteY3" fmla="*/ 4303605 h 5345005"/>
              <a:gd name="connsiteX4" fmla="*/ 0 w 8336643"/>
              <a:gd name="connsiteY4" fmla="*/ 56243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348343 w 8336643"/>
              <a:gd name="connsiteY3" fmla="*/ 3142462 h 5345005"/>
              <a:gd name="connsiteX4" fmla="*/ 0 w 8336643"/>
              <a:gd name="connsiteY4" fmla="*/ 56243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0 w 7988300"/>
              <a:gd name="connsiteY3" fmla="*/ 3142462 h 5345005"/>
              <a:gd name="connsiteX4" fmla="*/ 14514 w 7988300"/>
              <a:gd name="connsiteY4" fmla="*/ 41729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3082471 w 7988300"/>
              <a:gd name="connsiteY3" fmla="*/ 3848220 h 5345005"/>
              <a:gd name="connsiteX4" fmla="*/ 0 w 7988300"/>
              <a:gd name="connsiteY4" fmla="*/ 3142462 h 5345005"/>
              <a:gd name="connsiteX5" fmla="*/ 14514 w 7988300"/>
              <a:gd name="connsiteY5" fmla="*/ 41729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2297413 w 7988300"/>
              <a:gd name="connsiteY3" fmla="*/ 3747085 h 5345005"/>
              <a:gd name="connsiteX4" fmla="*/ 0 w 7988300"/>
              <a:gd name="connsiteY4" fmla="*/ 3142462 h 5345005"/>
              <a:gd name="connsiteX5" fmla="*/ 14514 w 7988300"/>
              <a:gd name="connsiteY5" fmla="*/ 41729 h 5345005"/>
              <a:gd name="connsiteX0" fmla="*/ 43043 w 8016829"/>
              <a:gd name="connsiteY0" fmla="*/ 41729 h 5345005"/>
              <a:gd name="connsiteX1" fmla="*/ 8016829 w 8016829"/>
              <a:gd name="connsiteY1" fmla="*/ 0 h 5345005"/>
              <a:gd name="connsiteX2" fmla="*/ 8016829 w 8016829"/>
              <a:gd name="connsiteY2" fmla="*/ 5345005 h 5345005"/>
              <a:gd name="connsiteX3" fmla="*/ 2325942 w 8016829"/>
              <a:gd name="connsiteY3" fmla="*/ 3747085 h 5345005"/>
              <a:gd name="connsiteX4" fmla="*/ 0 w 8016829"/>
              <a:gd name="connsiteY4" fmla="*/ 3205641 h 5345005"/>
              <a:gd name="connsiteX5" fmla="*/ 43043 w 8016829"/>
              <a:gd name="connsiteY5" fmla="*/ 41729 h 5345005"/>
              <a:gd name="connsiteX0" fmla="*/ 0 w 8076492"/>
              <a:gd name="connsiteY0" fmla="*/ 18984 h 5345005"/>
              <a:gd name="connsiteX1" fmla="*/ 8076492 w 8076492"/>
              <a:gd name="connsiteY1" fmla="*/ 0 h 5345005"/>
              <a:gd name="connsiteX2" fmla="*/ 8076492 w 8076492"/>
              <a:gd name="connsiteY2" fmla="*/ 5345005 h 5345005"/>
              <a:gd name="connsiteX3" fmla="*/ 2385605 w 8076492"/>
              <a:gd name="connsiteY3" fmla="*/ 3747085 h 5345005"/>
              <a:gd name="connsiteX4" fmla="*/ 59663 w 8076492"/>
              <a:gd name="connsiteY4" fmla="*/ 3205641 h 5345005"/>
              <a:gd name="connsiteX5" fmla="*/ 0 w 8076492"/>
              <a:gd name="connsiteY5" fmla="*/ 18984 h 5345005"/>
              <a:gd name="connsiteX0" fmla="*/ 17367 w 8093859"/>
              <a:gd name="connsiteY0" fmla="*/ 18984 h 5345005"/>
              <a:gd name="connsiteX1" fmla="*/ 8093859 w 8093859"/>
              <a:gd name="connsiteY1" fmla="*/ 0 h 5345005"/>
              <a:gd name="connsiteX2" fmla="*/ 8093859 w 8093859"/>
              <a:gd name="connsiteY2" fmla="*/ 5345005 h 5345005"/>
              <a:gd name="connsiteX3" fmla="*/ 2402972 w 8093859"/>
              <a:gd name="connsiteY3" fmla="*/ 3747085 h 5345005"/>
              <a:gd name="connsiteX4" fmla="*/ 0 w 8093859"/>
              <a:gd name="connsiteY4" fmla="*/ 3228386 h 5345005"/>
              <a:gd name="connsiteX5" fmla="*/ 17367 w 8093859"/>
              <a:gd name="connsiteY5" fmla="*/ 18984 h 5345005"/>
              <a:gd name="connsiteX0" fmla="*/ 17367 w 8093859"/>
              <a:gd name="connsiteY0" fmla="*/ 18984 h 5345005"/>
              <a:gd name="connsiteX1" fmla="*/ 8093859 w 8093859"/>
              <a:gd name="connsiteY1" fmla="*/ 0 h 5345005"/>
              <a:gd name="connsiteX2" fmla="*/ 8093859 w 8093859"/>
              <a:gd name="connsiteY2" fmla="*/ 5345005 h 5345005"/>
              <a:gd name="connsiteX3" fmla="*/ 2402972 w 8093859"/>
              <a:gd name="connsiteY3" fmla="*/ 3747085 h 5345005"/>
              <a:gd name="connsiteX4" fmla="*/ 0 w 8093859"/>
              <a:gd name="connsiteY4" fmla="*/ 3266164 h 5345005"/>
              <a:gd name="connsiteX5" fmla="*/ 17367 w 8093859"/>
              <a:gd name="connsiteY5" fmla="*/ 18984 h 5345005"/>
              <a:gd name="connsiteX0" fmla="*/ 17367 w 8093859"/>
              <a:gd name="connsiteY0" fmla="*/ 18984 h 5345005"/>
              <a:gd name="connsiteX1" fmla="*/ 8093859 w 8093859"/>
              <a:gd name="connsiteY1" fmla="*/ 0 h 5345005"/>
              <a:gd name="connsiteX2" fmla="*/ 8093859 w 8093859"/>
              <a:gd name="connsiteY2" fmla="*/ 5345005 h 5345005"/>
              <a:gd name="connsiteX3" fmla="*/ 2194349 w 8093859"/>
              <a:gd name="connsiteY3" fmla="*/ 3696715 h 5345005"/>
              <a:gd name="connsiteX4" fmla="*/ 0 w 8093859"/>
              <a:gd name="connsiteY4" fmla="*/ 3266164 h 5345005"/>
              <a:gd name="connsiteX5" fmla="*/ 17367 w 8093859"/>
              <a:gd name="connsiteY5" fmla="*/ 18984 h 5345005"/>
              <a:gd name="connsiteX0" fmla="*/ 17367 w 8107231"/>
              <a:gd name="connsiteY0" fmla="*/ 18984 h 4979819"/>
              <a:gd name="connsiteX1" fmla="*/ 8093859 w 8107231"/>
              <a:gd name="connsiteY1" fmla="*/ 0 h 4979819"/>
              <a:gd name="connsiteX2" fmla="*/ 8107231 w 8107231"/>
              <a:gd name="connsiteY2" fmla="*/ 4979819 h 4979819"/>
              <a:gd name="connsiteX3" fmla="*/ 2194349 w 8107231"/>
              <a:gd name="connsiteY3" fmla="*/ 3696715 h 4979819"/>
              <a:gd name="connsiteX4" fmla="*/ 0 w 8107231"/>
              <a:gd name="connsiteY4" fmla="*/ 3266164 h 4979819"/>
              <a:gd name="connsiteX5" fmla="*/ 17367 w 8107231"/>
              <a:gd name="connsiteY5" fmla="*/ 18984 h 4979819"/>
              <a:gd name="connsiteX0" fmla="*/ 17367 w 8107231"/>
              <a:gd name="connsiteY0" fmla="*/ 18984 h 4979819"/>
              <a:gd name="connsiteX1" fmla="*/ 8093859 w 8107231"/>
              <a:gd name="connsiteY1" fmla="*/ 0 h 4979819"/>
              <a:gd name="connsiteX2" fmla="*/ 8107231 w 8107231"/>
              <a:gd name="connsiteY2" fmla="*/ 4979819 h 4979819"/>
              <a:gd name="connsiteX3" fmla="*/ 0 w 8107231"/>
              <a:gd name="connsiteY3" fmla="*/ 3266164 h 4979819"/>
              <a:gd name="connsiteX4" fmla="*/ 17367 w 8107231"/>
              <a:gd name="connsiteY4" fmla="*/ 18984 h 4979819"/>
              <a:gd name="connsiteX0" fmla="*/ 0 w 8089864"/>
              <a:gd name="connsiteY0" fmla="*/ 18984 h 4979819"/>
              <a:gd name="connsiteX1" fmla="*/ 8076492 w 8089864"/>
              <a:gd name="connsiteY1" fmla="*/ 0 h 4979819"/>
              <a:gd name="connsiteX2" fmla="*/ 8089864 w 8089864"/>
              <a:gd name="connsiteY2" fmla="*/ 4979819 h 4979819"/>
              <a:gd name="connsiteX3" fmla="*/ 670 w 8089864"/>
              <a:gd name="connsiteY3" fmla="*/ 3360204 h 4979819"/>
              <a:gd name="connsiteX4" fmla="*/ 0 w 8089864"/>
              <a:gd name="connsiteY4" fmla="*/ 18984 h 4979819"/>
              <a:gd name="connsiteX0" fmla="*/ 0 w 8089864"/>
              <a:gd name="connsiteY0" fmla="*/ 0 h 4996100"/>
              <a:gd name="connsiteX1" fmla="*/ 8076492 w 8089864"/>
              <a:gd name="connsiteY1" fmla="*/ 16281 h 4996100"/>
              <a:gd name="connsiteX2" fmla="*/ 8089864 w 8089864"/>
              <a:gd name="connsiteY2" fmla="*/ 4996100 h 4996100"/>
              <a:gd name="connsiteX3" fmla="*/ 670 w 8089864"/>
              <a:gd name="connsiteY3" fmla="*/ 3376485 h 4996100"/>
              <a:gd name="connsiteX4" fmla="*/ 0 w 8089864"/>
              <a:gd name="connsiteY4" fmla="*/ 0 h 4996100"/>
              <a:gd name="connsiteX0" fmla="*/ 0 w 8089864"/>
              <a:gd name="connsiteY0" fmla="*/ 0 h 4996100"/>
              <a:gd name="connsiteX1" fmla="*/ 8076492 w 8089864"/>
              <a:gd name="connsiteY1" fmla="*/ 16281 h 4996100"/>
              <a:gd name="connsiteX2" fmla="*/ 8089864 w 8089864"/>
              <a:gd name="connsiteY2" fmla="*/ 4996100 h 4996100"/>
              <a:gd name="connsiteX3" fmla="*/ 670 w 8089864"/>
              <a:gd name="connsiteY3" fmla="*/ 3376485 h 4996100"/>
              <a:gd name="connsiteX4" fmla="*/ 0 w 8089864"/>
              <a:gd name="connsiteY4" fmla="*/ 0 h 4996100"/>
              <a:gd name="connsiteX0" fmla="*/ 17213 w 8089417"/>
              <a:gd name="connsiteY0" fmla="*/ 985 h 4979819"/>
              <a:gd name="connsiteX1" fmla="*/ 8076045 w 8089417"/>
              <a:gd name="connsiteY1" fmla="*/ 0 h 4979819"/>
              <a:gd name="connsiteX2" fmla="*/ 8089417 w 8089417"/>
              <a:gd name="connsiteY2" fmla="*/ 4979819 h 4979819"/>
              <a:gd name="connsiteX3" fmla="*/ 223 w 8089417"/>
              <a:gd name="connsiteY3" fmla="*/ 3360204 h 4979819"/>
              <a:gd name="connsiteX4" fmla="*/ 17213 w 8089417"/>
              <a:gd name="connsiteY4" fmla="*/ 985 h 4979819"/>
              <a:gd name="connsiteX0" fmla="*/ -1 w 8072203"/>
              <a:gd name="connsiteY0" fmla="*/ 985 h 4979819"/>
              <a:gd name="connsiteX1" fmla="*/ 8058831 w 8072203"/>
              <a:gd name="connsiteY1" fmla="*/ 0 h 4979819"/>
              <a:gd name="connsiteX2" fmla="*/ 8072203 w 8072203"/>
              <a:gd name="connsiteY2" fmla="*/ 4979819 h 4979819"/>
              <a:gd name="connsiteX3" fmla="*/ 35991 w 8072203"/>
              <a:gd name="connsiteY3" fmla="*/ 3360204 h 4979819"/>
              <a:gd name="connsiteX4" fmla="*/ -1 w 8072203"/>
              <a:gd name="connsiteY4" fmla="*/ 985 h 4979819"/>
              <a:gd name="connsiteX0" fmla="*/ 1 w 8072205"/>
              <a:gd name="connsiteY0" fmla="*/ 985 h 4979819"/>
              <a:gd name="connsiteX1" fmla="*/ 8058833 w 8072205"/>
              <a:gd name="connsiteY1" fmla="*/ 0 h 4979819"/>
              <a:gd name="connsiteX2" fmla="*/ 8072205 w 8072205"/>
              <a:gd name="connsiteY2" fmla="*/ 4979819 h 4979819"/>
              <a:gd name="connsiteX3" fmla="*/ 9504 w 8072205"/>
              <a:gd name="connsiteY3" fmla="*/ 3360204 h 4979819"/>
              <a:gd name="connsiteX4" fmla="*/ 1 w 8072205"/>
              <a:gd name="connsiteY4" fmla="*/ 985 h 497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2205" h="4979819">
                <a:moveTo>
                  <a:pt x="1" y="985"/>
                </a:moveTo>
                <a:lnTo>
                  <a:pt x="8058833" y="0"/>
                </a:lnTo>
                <a:cubicBezTo>
                  <a:pt x="8063290" y="1659940"/>
                  <a:pt x="8067748" y="3319879"/>
                  <a:pt x="8072205" y="4979819"/>
                </a:cubicBezTo>
                <a:lnTo>
                  <a:pt x="9504" y="3360204"/>
                </a:lnTo>
                <a:cubicBezTo>
                  <a:pt x="9281" y="2246464"/>
                  <a:pt x="224" y="1114725"/>
                  <a:pt x="1" y="985"/>
                </a:cubicBez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39675" tIns="39675" rIns="39675" bIns="39675" numCol="1" anchor="ctr" anchorCtr="0" compatLnSpc="1">
            <a:prstTxWarp prst="textNoShape">
              <a:avLst/>
            </a:prstTxWarp>
          </a:bodyPr>
          <a:lstStyle>
            <a:lvl1pPr marL="351303" indent="-351303" algn="l" defTabSz="1566225" rtl="0" eaLnBrk="1" fontAlgn="base" hangingPunct="1">
              <a:lnSpc>
                <a:spcPct val="110000"/>
              </a:lnSpc>
              <a:spcBef>
                <a:spcPts val="1551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02607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53909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02775" indent="-346425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56517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12695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242" indent="-341549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0428" indent="-35618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1723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180">
              <a:lnSpc>
                <a:spcPct val="130000"/>
              </a:lnSpc>
              <a:spcBef>
                <a:spcPts val="174"/>
              </a:spcBef>
              <a:spcAft>
                <a:spcPts val="174"/>
              </a:spcAft>
              <a:buClr>
                <a:srgbClr val="DF7F29"/>
              </a:buClr>
              <a:buNone/>
              <a:defRPr/>
            </a:pPr>
            <a:endParaRPr lang="en-US" sz="1569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Pentagon 11"/>
          <p:cNvSpPr/>
          <p:nvPr/>
        </p:nvSpPr>
        <p:spPr bwMode="auto">
          <a:xfrm rot="16200000">
            <a:off x="3351488" y="871991"/>
            <a:ext cx="2511495" cy="8370278"/>
          </a:xfrm>
          <a:custGeom>
            <a:avLst/>
            <a:gdLst>
              <a:gd name="connsiteX0" fmla="*/ 0 w 3768054"/>
              <a:gd name="connsiteY0" fmla="*/ 0 h 14630400"/>
              <a:gd name="connsiteX1" fmla="*/ 1884027 w 3768054"/>
              <a:gd name="connsiteY1" fmla="*/ 0 h 14630400"/>
              <a:gd name="connsiteX2" fmla="*/ 3768054 w 3768054"/>
              <a:gd name="connsiteY2" fmla="*/ 7315200 h 14630400"/>
              <a:gd name="connsiteX3" fmla="*/ 1884027 w 3768054"/>
              <a:gd name="connsiteY3" fmla="*/ 14630400 h 14630400"/>
              <a:gd name="connsiteX4" fmla="*/ 0 w 3768054"/>
              <a:gd name="connsiteY4" fmla="*/ 14630400 h 14630400"/>
              <a:gd name="connsiteX5" fmla="*/ 0 w 3768054"/>
              <a:gd name="connsiteY5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811596 w 3811596"/>
              <a:gd name="connsiteY2" fmla="*/ 6705600 h 14630400"/>
              <a:gd name="connsiteX3" fmla="*/ 1884027 w 3811596"/>
              <a:gd name="connsiteY3" fmla="*/ 14630400 h 14630400"/>
              <a:gd name="connsiteX4" fmla="*/ 0 w 3811596"/>
              <a:gd name="connsiteY4" fmla="*/ 14630400 h 14630400"/>
              <a:gd name="connsiteX5" fmla="*/ 0 w 3811596"/>
              <a:gd name="connsiteY5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367314 w 3811596"/>
              <a:gd name="connsiteY2" fmla="*/ 4542970 h 14630400"/>
              <a:gd name="connsiteX3" fmla="*/ 3811596 w 3811596"/>
              <a:gd name="connsiteY3" fmla="*/ 6705600 h 14630400"/>
              <a:gd name="connsiteX4" fmla="*/ 1884027 w 3811596"/>
              <a:gd name="connsiteY4" fmla="*/ 14630400 h 14630400"/>
              <a:gd name="connsiteX5" fmla="*/ 0 w 3811596"/>
              <a:gd name="connsiteY5" fmla="*/ 14630400 h 14630400"/>
              <a:gd name="connsiteX6" fmla="*/ 0 w 3811596"/>
              <a:gd name="connsiteY6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367314 w 3811596"/>
              <a:gd name="connsiteY2" fmla="*/ 4542970 h 14630400"/>
              <a:gd name="connsiteX3" fmla="*/ 3811596 w 3811596"/>
              <a:gd name="connsiteY3" fmla="*/ 6705600 h 14630400"/>
              <a:gd name="connsiteX4" fmla="*/ 1593742 w 3811596"/>
              <a:gd name="connsiteY4" fmla="*/ 14615886 h 14630400"/>
              <a:gd name="connsiteX5" fmla="*/ 0 w 3811596"/>
              <a:gd name="connsiteY5" fmla="*/ 14630400 h 14630400"/>
              <a:gd name="connsiteX6" fmla="*/ 0 w 3811596"/>
              <a:gd name="connsiteY6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367314 w 3811596"/>
              <a:gd name="connsiteY2" fmla="*/ 4542970 h 14630400"/>
              <a:gd name="connsiteX3" fmla="*/ 3811596 w 3811596"/>
              <a:gd name="connsiteY3" fmla="*/ 6705600 h 14630400"/>
              <a:gd name="connsiteX4" fmla="*/ 3106057 w 3811596"/>
              <a:gd name="connsiteY4" fmla="*/ 9724570 h 14630400"/>
              <a:gd name="connsiteX5" fmla="*/ 1593742 w 3811596"/>
              <a:gd name="connsiteY5" fmla="*/ 14615886 h 14630400"/>
              <a:gd name="connsiteX6" fmla="*/ 0 w 3811596"/>
              <a:gd name="connsiteY6" fmla="*/ 14630400 h 14630400"/>
              <a:gd name="connsiteX7" fmla="*/ 0 w 3811596"/>
              <a:gd name="connsiteY7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3367314 w 3840624"/>
              <a:gd name="connsiteY2" fmla="*/ 4542970 h 14630400"/>
              <a:gd name="connsiteX3" fmla="*/ 3840624 w 3840624"/>
              <a:gd name="connsiteY3" fmla="*/ 6662057 h 14630400"/>
              <a:gd name="connsiteX4" fmla="*/ 3106057 w 3840624"/>
              <a:gd name="connsiteY4" fmla="*/ 9724570 h 14630400"/>
              <a:gd name="connsiteX5" fmla="*/ 1593742 w 3840624"/>
              <a:gd name="connsiteY5" fmla="*/ 14615886 h 14630400"/>
              <a:gd name="connsiteX6" fmla="*/ 0 w 3840624"/>
              <a:gd name="connsiteY6" fmla="*/ 14630400 h 14630400"/>
              <a:gd name="connsiteX7" fmla="*/ 0 w 3840624"/>
              <a:gd name="connsiteY7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106057 w 3840624"/>
              <a:gd name="connsiteY5" fmla="*/ 9724570 h 14630400"/>
              <a:gd name="connsiteX6" fmla="*/ 1593742 w 3840624"/>
              <a:gd name="connsiteY6" fmla="*/ 14615886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106057 w 3840624"/>
              <a:gd name="connsiteY5" fmla="*/ 9724570 h 14630400"/>
              <a:gd name="connsiteX6" fmla="*/ 1593742 w 3840624"/>
              <a:gd name="connsiteY6" fmla="*/ 14615886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106057 w 3840624"/>
              <a:gd name="connsiteY5" fmla="*/ 9724570 h 14630400"/>
              <a:gd name="connsiteX6" fmla="*/ 1669595 w 3840624"/>
              <a:gd name="connsiteY6" fmla="*/ 14601618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055489 w 3840624"/>
              <a:gd name="connsiteY5" fmla="*/ 9710303 h 14630400"/>
              <a:gd name="connsiteX6" fmla="*/ 1669595 w 3840624"/>
              <a:gd name="connsiteY6" fmla="*/ 14601618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2394857 w 3840624"/>
              <a:gd name="connsiteY2" fmla="*/ 1594902 h 14643246"/>
              <a:gd name="connsiteX3" fmla="*/ 3367314 w 3840624"/>
              <a:gd name="connsiteY3" fmla="*/ 4555816 h 14643246"/>
              <a:gd name="connsiteX4" fmla="*/ 3840624 w 3840624"/>
              <a:gd name="connsiteY4" fmla="*/ 6674903 h 14643246"/>
              <a:gd name="connsiteX5" fmla="*/ 3055489 w 3840624"/>
              <a:gd name="connsiteY5" fmla="*/ 9723149 h 14643246"/>
              <a:gd name="connsiteX6" fmla="*/ 1669595 w 3840624"/>
              <a:gd name="connsiteY6" fmla="*/ 14614464 h 14643246"/>
              <a:gd name="connsiteX7" fmla="*/ 0 w 3840624"/>
              <a:gd name="connsiteY7" fmla="*/ 14643246 h 14643246"/>
              <a:gd name="connsiteX8" fmla="*/ 0 w 3840624"/>
              <a:gd name="connsiteY8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367314 w 3840624"/>
              <a:gd name="connsiteY2" fmla="*/ 4555816 h 14643246"/>
              <a:gd name="connsiteX3" fmla="*/ 3840624 w 3840624"/>
              <a:gd name="connsiteY3" fmla="*/ 6674903 h 14643246"/>
              <a:gd name="connsiteX4" fmla="*/ 3055489 w 3840624"/>
              <a:gd name="connsiteY4" fmla="*/ 9723149 h 14643246"/>
              <a:gd name="connsiteX5" fmla="*/ 1669595 w 3840624"/>
              <a:gd name="connsiteY5" fmla="*/ 14614464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535747 w 3840624"/>
              <a:gd name="connsiteY2" fmla="*/ 5101128 h 14643246"/>
              <a:gd name="connsiteX3" fmla="*/ 3840624 w 3840624"/>
              <a:gd name="connsiteY3" fmla="*/ 6674903 h 14643246"/>
              <a:gd name="connsiteX4" fmla="*/ 3055489 w 3840624"/>
              <a:gd name="connsiteY4" fmla="*/ 9723149 h 14643246"/>
              <a:gd name="connsiteX5" fmla="*/ 1669595 w 3840624"/>
              <a:gd name="connsiteY5" fmla="*/ 14614464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535747 w 3840624"/>
              <a:gd name="connsiteY2" fmla="*/ 5101128 h 14643246"/>
              <a:gd name="connsiteX3" fmla="*/ 3840624 w 3840624"/>
              <a:gd name="connsiteY3" fmla="*/ 6674903 h 14643246"/>
              <a:gd name="connsiteX4" fmla="*/ 3055489 w 3840624"/>
              <a:gd name="connsiteY4" fmla="*/ 9723149 h 14643246"/>
              <a:gd name="connsiteX5" fmla="*/ 1817979 w 3840624"/>
              <a:gd name="connsiteY5" fmla="*/ 14640157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535747 w 3840624"/>
              <a:gd name="connsiteY2" fmla="*/ 5101128 h 14643246"/>
              <a:gd name="connsiteX3" fmla="*/ 3840624 w 3840624"/>
              <a:gd name="connsiteY3" fmla="*/ 6674903 h 14643246"/>
              <a:gd name="connsiteX4" fmla="*/ 3076686 w 3840624"/>
              <a:gd name="connsiteY4" fmla="*/ 9748843 h 14643246"/>
              <a:gd name="connsiteX5" fmla="*/ 1817979 w 3840624"/>
              <a:gd name="connsiteY5" fmla="*/ 14640157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54568"/>
              <a:gd name="connsiteX1" fmla="*/ 2000615 w 3840624"/>
              <a:gd name="connsiteY1" fmla="*/ 0 h 14654568"/>
              <a:gd name="connsiteX2" fmla="*/ 3535747 w 3840624"/>
              <a:gd name="connsiteY2" fmla="*/ 5101128 h 14654568"/>
              <a:gd name="connsiteX3" fmla="*/ 3840624 w 3840624"/>
              <a:gd name="connsiteY3" fmla="*/ 6674903 h 14654568"/>
              <a:gd name="connsiteX4" fmla="*/ 3076686 w 3840624"/>
              <a:gd name="connsiteY4" fmla="*/ 9748843 h 14654568"/>
              <a:gd name="connsiteX5" fmla="*/ 1881784 w 3840624"/>
              <a:gd name="connsiteY5" fmla="*/ 14654569 h 14654568"/>
              <a:gd name="connsiteX6" fmla="*/ 0 w 3840624"/>
              <a:gd name="connsiteY6" fmla="*/ 14643246 h 14654568"/>
              <a:gd name="connsiteX7" fmla="*/ 0 w 3840624"/>
              <a:gd name="connsiteY7" fmla="*/ 12846 h 14654568"/>
              <a:gd name="connsiteX0" fmla="*/ 0 w 3812176"/>
              <a:gd name="connsiteY0" fmla="*/ 12846 h 14654570"/>
              <a:gd name="connsiteX1" fmla="*/ 2000615 w 3812176"/>
              <a:gd name="connsiteY1" fmla="*/ 0 h 14654570"/>
              <a:gd name="connsiteX2" fmla="*/ 3535747 w 3812176"/>
              <a:gd name="connsiteY2" fmla="*/ 5101128 h 14654570"/>
              <a:gd name="connsiteX3" fmla="*/ 3812177 w 3812176"/>
              <a:gd name="connsiteY3" fmla="*/ 6538408 h 14654570"/>
              <a:gd name="connsiteX4" fmla="*/ 3076686 w 3812176"/>
              <a:gd name="connsiteY4" fmla="*/ 9748843 h 14654570"/>
              <a:gd name="connsiteX5" fmla="*/ 1881784 w 3812176"/>
              <a:gd name="connsiteY5" fmla="*/ 14654569 h 14654570"/>
              <a:gd name="connsiteX6" fmla="*/ 0 w 3812176"/>
              <a:gd name="connsiteY6" fmla="*/ 14643246 h 14654570"/>
              <a:gd name="connsiteX7" fmla="*/ 0 w 3812176"/>
              <a:gd name="connsiteY7" fmla="*/ 12846 h 14654570"/>
              <a:gd name="connsiteX0" fmla="*/ 0 w 3812177"/>
              <a:gd name="connsiteY0" fmla="*/ 12846 h 14654568"/>
              <a:gd name="connsiteX1" fmla="*/ 2000615 w 3812177"/>
              <a:gd name="connsiteY1" fmla="*/ 0 h 14654568"/>
              <a:gd name="connsiteX2" fmla="*/ 3535747 w 3812177"/>
              <a:gd name="connsiteY2" fmla="*/ 5101128 h 14654568"/>
              <a:gd name="connsiteX3" fmla="*/ 3812177 w 3812177"/>
              <a:gd name="connsiteY3" fmla="*/ 6538408 h 14654568"/>
              <a:gd name="connsiteX4" fmla="*/ 3076686 w 3812177"/>
              <a:gd name="connsiteY4" fmla="*/ 9748843 h 14654568"/>
              <a:gd name="connsiteX5" fmla="*/ 1881784 w 3812177"/>
              <a:gd name="connsiteY5" fmla="*/ 14654569 h 14654568"/>
              <a:gd name="connsiteX6" fmla="*/ 0 w 3812177"/>
              <a:gd name="connsiteY6" fmla="*/ 14643246 h 14654568"/>
              <a:gd name="connsiteX7" fmla="*/ 0 w 3812177"/>
              <a:gd name="connsiteY7" fmla="*/ 12846 h 14654568"/>
              <a:gd name="connsiteX0" fmla="*/ 0 w 3812178"/>
              <a:gd name="connsiteY0" fmla="*/ 2145 h 14654570"/>
              <a:gd name="connsiteX1" fmla="*/ 2000616 w 3812178"/>
              <a:gd name="connsiteY1" fmla="*/ 0 h 14654570"/>
              <a:gd name="connsiteX2" fmla="*/ 3535748 w 3812178"/>
              <a:gd name="connsiteY2" fmla="*/ 5101128 h 14654570"/>
              <a:gd name="connsiteX3" fmla="*/ 3812178 w 3812178"/>
              <a:gd name="connsiteY3" fmla="*/ 6538408 h 14654570"/>
              <a:gd name="connsiteX4" fmla="*/ 3076687 w 3812178"/>
              <a:gd name="connsiteY4" fmla="*/ 9748843 h 14654570"/>
              <a:gd name="connsiteX5" fmla="*/ 1881785 w 3812178"/>
              <a:gd name="connsiteY5" fmla="*/ 14654569 h 14654570"/>
              <a:gd name="connsiteX6" fmla="*/ 1 w 3812178"/>
              <a:gd name="connsiteY6" fmla="*/ 14643246 h 14654570"/>
              <a:gd name="connsiteX7" fmla="*/ 0 w 3812178"/>
              <a:gd name="connsiteY7" fmla="*/ 2145 h 1465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2178" h="14654570">
                <a:moveTo>
                  <a:pt x="0" y="2145"/>
                </a:moveTo>
                <a:lnTo>
                  <a:pt x="2000616" y="0"/>
                </a:lnTo>
                <a:lnTo>
                  <a:pt x="3535748" y="5101128"/>
                </a:lnTo>
                <a:lnTo>
                  <a:pt x="3812178" y="6538408"/>
                </a:lnTo>
                <a:cubicBezTo>
                  <a:pt x="3614247" y="7567072"/>
                  <a:pt x="3345733" y="8776386"/>
                  <a:pt x="3076687" y="9748843"/>
                </a:cubicBezTo>
                <a:lnTo>
                  <a:pt x="1881785" y="14654569"/>
                </a:lnTo>
                <a:lnTo>
                  <a:pt x="1" y="14643246"/>
                </a:lnTo>
                <a:cubicBezTo>
                  <a:pt x="1" y="9762879"/>
                  <a:pt x="0" y="4882512"/>
                  <a:pt x="0" y="2145"/>
                </a:cubicBez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5870" bIns="15870" numCol="1" rtlCol="0" anchor="ctr" anchorCtr="0" compatLnSpc="1">
            <a:prstTxWarp prst="textNoShape">
              <a:avLst/>
            </a:prstTxWarp>
          </a:bodyPr>
          <a:lstStyle/>
          <a:p>
            <a:pPr defTabSz="793522">
              <a:defRPr/>
            </a:pPr>
            <a:endParaRPr lang="en-US" sz="1200" kern="0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 flipH="1">
            <a:off x="422036" y="1389185"/>
            <a:ext cx="4149969" cy="3714817"/>
          </a:xfrm>
          <a:custGeom>
            <a:avLst/>
            <a:gdLst>
              <a:gd name="connsiteX0" fmla="*/ 0 w 3657600"/>
              <a:gd name="connsiteY0" fmla="*/ 0 h 4379805"/>
              <a:gd name="connsiteX1" fmla="*/ 3657600 w 3657600"/>
              <a:gd name="connsiteY1" fmla="*/ 0 h 4379805"/>
              <a:gd name="connsiteX2" fmla="*/ 3657600 w 3657600"/>
              <a:gd name="connsiteY2" fmla="*/ 4379805 h 4379805"/>
              <a:gd name="connsiteX3" fmla="*/ 0 w 3657600"/>
              <a:gd name="connsiteY3" fmla="*/ 4379805 h 4379805"/>
              <a:gd name="connsiteX4" fmla="*/ 0 w 3657600"/>
              <a:gd name="connsiteY4" fmla="*/ 0 h 4379805"/>
              <a:gd name="connsiteX0" fmla="*/ 114300 w 3771900"/>
              <a:gd name="connsiteY0" fmla="*/ 0 h 4379805"/>
              <a:gd name="connsiteX1" fmla="*/ 3771900 w 3771900"/>
              <a:gd name="connsiteY1" fmla="*/ 0 h 4379805"/>
              <a:gd name="connsiteX2" fmla="*/ 3771900 w 3771900"/>
              <a:gd name="connsiteY2" fmla="*/ 4379805 h 4379805"/>
              <a:gd name="connsiteX3" fmla="*/ 0 w 3771900"/>
              <a:gd name="connsiteY3" fmla="*/ 4163905 h 4379805"/>
              <a:gd name="connsiteX4" fmla="*/ 114300 w 3771900"/>
              <a:gd name="connsiteY4" fmla="*/ 0 h 4379805"/>
              <a:gd name="connsiteX0" fmla="*/ 114300 w 3771900"/>
              <a:gd name="connsiteY0" fmla="*/ 0 h 5294205"/>
              <a:gd name="connsiteX1" fmla="*/ 3771900 w 3771900"/>
              <a:gd name="connsiteY1" fmla="*/ 0 h 5294205"/>
              <a:gd name="connsiteX2" fmla="*/ 3771900 w 3771900"/>
              <a:gd name="connsiteY2" fmla="*/ 5294205 h 5294205"/>
              <a:gd name="connsiteX3" fmla="*/ 0 w 3771900"/>
              <a:gd name="connsiteY3" fmla="*/ 4163905 h 5294205"/>
              <a:gd name="connsiteX4" fmla="*/ 114300 w 3771900"/>
              <a:gd name="connsiteY4" fmla="*/ 0 h 5294205"/>
              <a:gd name="connsiteX0" fmla="*/ 0 w 4368800"/>
              <a:gd name="connsiteY0" fmla="*/ 0 h 5306905"/>
              <a:gd name="connsiteX1" fmla="*/ 4368800 w 4368800"/>
              <a:gd name="connsiteY1" fmla="*/ 12700 h 5306905"/>
              <a:gd name="connsiteX2" fmla="*/ 4368800 w 4368800"/>
              <a:gd name="connsiteY2" fmla="*/ 5306905 h 5306905"/>
              <a:gd name="connsiteX3" fmla="*/ 596900 w 4368800"/>
              <a:gd name="connsiteY3" fmla="*/ 4176605 h 5306905"/>
              <a:gd name="connsiteX4" fmla="*/ 0 w 4368800"/>
              <a:gd name="connsiteY4" fmla="*/ 0 h 5306905"/>
              <a:gd name="connsiteX0" fmla="*/ 0 w 4368800"/>
              <a:gd name="connsiteY0" fmla="*/ 38100 h 5345005"/>
              <a:gd name="connsiteX1" fmla="*/ 4368800 w 4368800"/>
              <a:gd name="connsiteY1" fmla="*/ 0 h 5345005"/>
              <a:gd name="connsiteX2" fmla="*/ 4368800 w 4368800"/>
              <a:gd name="connsiteY2" fmla="*/ 5345005 h 5345005"/>
              <a:gd name="connsiteX3" fmla="*/ 596900 w 4368800"/>
              <a:gd name="connsiteY3" fmla="*/ 4214705 h 5345005"/>
              <a:gd name="connsiteX4" fmla="*/ 0 w 4368800"/>
              <a:gd name="connsiteY4" fmla="*/ 381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50800 w 3822700"/>
              <a:gd name="connsiteY3" fmla="*/ 4214705 h 5345005"/>
              <a:gd name="connsiteX4" fmla="*/ 0 w 3822700"/>
              <a:gd name="connsiteY4" fmla="*/ 127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406400 w 3822700"/>
              <a:gd name="connsiteY3" fmla="*/ 4303605 h 5345005"/>
              <a:gd name="connsiteX4" fmla="*/ 0 w 3822700"/>
              <a:gd name="connsiteY4" fmla="*/ 12700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4920343 w 8336643"/>
              <a:gd name="connsiteY3" fmla="*/ 4303605 h 5345005"/>
              <a:gd name="connsiteX4" fmla="*/ 0 w 8336643"/>
              <a:gd name="connsiteY4" fmla="*/ 56243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348343 w 8336643"/>
              <a:gd name="connsiteY3" fmla="*/ 3142462 h 5345005"/>
              <a:gd name="connsiteX4" fmla="*/ 0 w 8336643"/>
              <a:gd name="connsiteY4" fmla="*/ 56243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0 w 7988300"/>
              <a:gd name="connsiteY3" fmla="*/ 3142462 h 5345005"/>
              <a:gd name="connsiteX4" fmla="*/ 14514 w 7988300"/>
              <a:gd name="connsiteY4" fmla="*/ 41729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3082471 w 7988300"/>
              <a:gd name="connsiteY3" fmla="*/ 3848220 h 5345005"/>
              <a:gd name="connsiteX4" fmla="*/ 0 w 7988300"/>
              <a:gd name="connsiteY4" fmla="*/ 3142462 h 5345005"/>
              <a:gd name="connsiteX5" fmla="*/ 14514 w 7988300"/>
              <a:gd name="connsiteY5" fmla="*/ 41729 h 53450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082471 w 7988300"/>
              <a:gd name="connsiteY3" fmla="*/ 38482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145971 w 7988300"/>
              <a:gd name="connsiteY3" fmla="*/ 34926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145971 w 7988300"/>
              <a:gd name="connsiteY3" fmla="*/ 34926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171371 w 7988300"/>
              <a:gd name="connsiteY3" fmla="*/ 34799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0 w 7973786"/>
              <a:gd name="connsiteY0" fmla="*/ 41729 h 5078305"/>
              <a:gd name="connsiteX1" fmla="*/ 7973786 w 7973786"/>
              <a:gd name="connsiteY1" fmla="*/ 0 h 5078305"/>
              <a:gd name="connsiteX2" fmla="*/ 7973786 w 7973786"/>
              <a:gd name="connsiteY2" fmla="*/ 5078305 h 5078305"/>
              <a:gd name="connsiteX3" fmla="*/ 3156857 w 7973786"/>
              <a:gd name="connsiteY3" fmla="*/ 3479920 h 5078305"/>
              <a:gd name="connsiteX4" fmla="*/ 1268186 w 7973786"/>
              <a:gd name="connsiteY4" fmla="*/ 3142462 h 5078305"/>
              <a:gd name="connsiteX5" fmla="*/ 0 w 7973786"/>
              <a:gd name="connsiteY5" fmla="*/ 41729 h 5078305"/>
              <a:gd name="connsiteX0" fmla="*/ 0 w 6716486"/>
              <a:gd name="connsiteY0" fmla="*/ 41729 h 5078305"/>
              <a:gd name="connsiteX1" fmla="*/ 6716486 w 6716486"/>
              <a:gd name="connsiteY1" fmla="*/ 0 h 5078305"/>
              <a:gd name="connsiteX2" fmla="*/ 6716486 w 6716486"/>
              <a:gd name="connsiteY2" fmla="*/ 5078305 h 5078305"/>
              <a:gd name="connsiteX3" fmla="*/ 1899557 w 6716486"/>
              <a:gd name="connsiteY3" fmla="*/ 3479920 h 5078305"/>
              <a:gd name="connsiteX4" fmla="*/ 10886 w 6716486"/>
              <a:gd name="connsiteY4" fmla="*/ 3142462 h 5078305"/>
              <a:gd name="connsiteX5" fmla="*/ 0 w 6716486"/>
              <a:gd name="connsiteY5" fmla="*/ 41729 h 5078305"/>
              <a:gd name="connsiteX0" fmla="*/ 40114 w 6705800"/>
              <a:gd name="connsiteY0" fmla="*/ 41729 h 5078305"/>
              <a:gd name="connsiteX1" fmla="*/ 6705800 w 6705800"/>
              <a:gd name="connsiteY1" fmla="*/ 0 h 5078305"/>
              <a:gd name="connsiteX2" fmla="*/ 6705800 w 6705800"/>
              <a:gd name="connsiteY2" fmla="*/ 5078305 h 5078305"/>
              <a:gd name="connsiteX3" fmla="*/ 1888871 w 6705800"/>
              <a:gd name="connsiteY3" fmla="*/ 3479920 h 5078305"/>
              <a:gd name="connsiteX4" fmla="*/ 200 w 6705800"/>
              <a:gd name="connsiteY4" fmla="*/ 3142462 h 5078305"/>
              <a:gd name="connsiteX5" fmla="*/ 40114 w 6705800"/>
              <a:gd name="connsiteY5" fmla="*/ 41729 h 5078305"/>
              <a:gd name="connsiteX0" fmla="*/ 43543 w 6709229"/>
              <a:gd name="connsiteY0" fmla="*/ 41729 h 5078305"/>
              <a:gd name="connsiteX1" fmla="*/ 6709229 w 6709229"/>
              <a:gd name="connsiteY1" fmla="*/ 0 h 5078305"/>
              <a:gd name="connsiteX2" fmla="*/ 6709229 w 6709229"/>
              <a:gd name="connsiteY2" fmla="*/ 5078305 h 5078305"/>
              <a:gd name="connsiteX3" fmla="*/ 1749562 w 6709229"/>
              <a:gd name="connsiteY3" fmla="*/ 3479920 h 5078305"/>
              <a:gd name="connsiteX4" fmla="*/ 3629 w 6709229"/>
              <a:gd name="connsiteY4" fmla="*/ 3142462 h 5078305"/>
              <a:gd name="connsiteX5" fmla="*/ 43543 w 6709229"/>
              <a:gd name="connsiteY5" fmla="*/ 41729 h 5078305"/>
              <a:gd name="connsiteX0" fmla="*/ 30388 w 6696074"/>
              <a:gd name="connsiteY0" fmla="*/ 41729 h 5078305"/>
              <a:gd name="connsiteX1" fmla="*/ 6696074 w 6696074"/>
              <a:gd name="connsiteY1" fmla="*/ 0 h 5078305"/>
              <a:gd name="connsiteX2" fmla="*/ 6696074 w 6696074"/>
              <a:gd name="connsiteY2" fmla="*/ 5078305 h 5078305"/>
              <a:gd name="connsiteX3" fmla="*/ 1736407 w 6696074"/>
              <a:gd name="connsiteY3" fmla="*/ 3479920 h 5078305"/>
              <a:gd name="connsiteX4" fmla="*/ 3629 w 6696074"/>
              <a:gd name="connsiteY4" fmla="*/ 3187271 h 5078305"/>
              <a:gd name="connsiteX5" fmla="*/ 30388 w 6696074"/>
              <a:gd name="connsiteY5" fmla="*/ 41729 h 5078305"/>
              <a:gd name="connsiteX0" fmla="*/ 30388 w 6696074"/>
              <a:gd name="connsiteY0" fmla="*/ 41729 h 5078305"/>
              <a:gd name="connsiteX1" fmla="*/ 6696074 w 6696074"/>
              <a:gd name="connsiteY1" fmla="*/ 0 h 5078305"/>
              <a:gd name="connsiteX2" fmla="*/ 6696074 w 6696074"/>
              <a:gd name="connsiteY2" fmla="*/ 5078305 h 5078305"/>
              <a:gd name="connsiteX3" fmla="*/ 1710097 w 6696074"/>
              <a:gd name="connsiteY3" fmla="*/ 3502324 h 5078305"/>
              <a:gd name="connsiteX4" fmla="*/ 3629 w 6696074"/>
              <a:gd name="connsiteY4" fmla="*/ 3187271 h 5078305"/>
              <a:gd name="connsiteX5" fmla="*/ 30388 w 6696074"/>
              <a:gd name="connsiteY5" fmla="*/ 41729 h 5078305"/>
              <a:gd name="connsiteX0" fmla="*/ 0 w 6705152"/>
              <a:gd name="connsiteY0" fmla="*/ 8122 h 5078305"/>
              <a:gd name="connsiteX1" fmla="*/ 6705152 w 6705152"/>
              <a:gd name="connsiteY1" fmla="*/ 0 h 5078305"/>
              <a:gd name="connsiteX2" fmla="*/ 6705152 w 6705152"/>
              <a:gd name="connsiteY2" fmla="*/ 5078305 h 5078305"/>
              <a:gd name="connsiteX3" fmla="*/ 1719175 w 6705152"/>
              <a:gd name="connsiteY3" fmla="*/ 3502324 h 5078305"/>
              <a:gd name="connsiteX4" fmla="*/ 12707 w 6705152"/>
              <a:gd name="connsiteY4" fmla="*/ 3187271 h 5078305"/>
              <a:gd name="connsiteX5" fmla="*/ 0 w 6705152"/>
              <a:gd name="connsiteY5" fmla="*/ 8122 h 5078305"/>
              <a:gd name="connsiteX0" fmla="*/ 0 w 6705152"/>
              <a:gd name="connsiteY0" fmla="*/ 8122 h 5078305"/>
              <a:gd name="connsiteX1" fmla="*/ 6705152 w 6705152"/>
              <a:gd name="connsiteY1" fmla="*/ 0 h 5078305"/>
              <a:gd name="connsiteX2" fmla="*/ 6705152 w 6705152"/>
              <a:gd name="connsiteY2" fmla="*/ 5078305 h 5078305"/>
              <a:gd name="connsiteX3" fmla="*/ 1719175 w 6705152"/>
              <a:gd name="connsiteY3" fmla="*/ 3502324 h 5078305"/>
              <a:gd name="connsiteX4" fmla="*/ 12707 w 6705152"/>
              <a:gd name="connsiteY4" fmla="*/ 3199676 h 5078305"/>
              <a:gd name="connsiteX5" fmla="*/ 0 w 6705152"/>
              <a:gd name="connsiteY5" fmla="*/ 8122 h 5078305"/>
              <a:gd name="connsiteX0" fmla="*/ 0 w 6705152"/>
              <a:gd name="connsiteY0" fmla="*/ 0 h 5079254"/>
              <a:gd name="connsiteX1" fmla="*/ 6705152 w 6705152"/>
              <a:gd name="connsiteY1" fmla="*/ 949 h 5079254"/>
              <a:gd name="connsiteX2" fmla="*/ 6705152 w 6705152"/>
              <a:gd name="connsiteY2" fmla="*/ 5079254 h 5079254"/>
              <a:gd name="connsiteX3" fmla="*/ 1719175 w 6705152"/>
              <a:gd name="connsiteY3" fmla="*/ 3503273 h 5079254"/>
              <a:gd name="connsiteX4" fmla="*/ 12707 w 6705152"/>
              <a:gd name="connsiteY4" fmla="*/ 3200625 h 5079254"/>
              <a:gd name="connsiteX5" fmla="*/ 0 w 6705152"/>
              <a:gd name="connsiteY5" fmla="*/ 0 h 5079254"/>
              <a:gd name="connsiteX0" fmla="*/ 0 w 6705152"/>
              <a:gd name="connsiteY0" fmla="*/ 0 h 5079254"/>
              <a:gd name="connsiteX1" fmla="*/ 6705152 w 6705152"/>
              <a:gd name="connsiteY1" fmla="*/ 949 h 5079254"/>
              <a:gd name="connsiteX2" fmla="*/ 6705152 w 6705152"/>
              <a:gd name="connsiteY2" fmla="*/ 5079254 h 5079254"/>
              <a:gd name="connsiteX3" fmla="*/ 12707 w 6705152"/>
              <a:gd name="connsiteY3" fmla="*/ 3200625 h 5079254"/>
              <a:gd name="connsiteX4" fmla="*/ 0 w 6705152"/>
              <a:gd name="connsiteY4" fmla="*/ 0 h 507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152" h="5079254">
                <a:moveTo>
                  <a:pt x="0" y="0"/>
                </a:moveTo>
                <a:lnTo>
                  <a:pt x="6705152" y="949"/>
                </a:lnTo>
                <a:lnTo>
                  <a:pt x="6705152" y="5079254"/>
                </a:lnTo>
                <a:lnTo>
                  <a:pt x="12707" y="3200625"/>
                </a:lnTo>
                <a:cubicBezTo>
                  <a:pt x="9078" y="2167047"/>
                  <a:pt x="3629" y="1033578"/>
                  <a:pt x="0" y="0"/>
                </a:cubicBezTo>
                <a:close/>
              </a:path>
            </a:pathLst>
          </a:custGeom>
          <a:solidFill>
            <a:srgbClr val="44546A">
              <a:lumMod val="20000"/>
              <a:lumOff val="8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39675" tIns="39675" rIns="39675" bIns="39675" numCol="1" anchor="ctr" anchorCtr="0" compatLnSpc="1">
            <a:prstTxWarp prst="textNoShape">
              <a:avLst/>
            </a:prstTxWarp>
          </a:bodyPr>
          <a:lstStyle>
            <a:lvl1pPr marL="351303" indent="-351303" algn="l" defTabSz="1566225" rtl="0" eaLnBrk="1" fontAlgn="base" hangingPunct="1">
              <a:lnSpc>
                <a:spcPct val="110000"/>
              </a:lnSpc>
              <a:spcBef>
                <a:spcPts val="1551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02607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53909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02775" indent="-346425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56517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12695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242" indent="-341549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0428" indent="-35618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1723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180">
              <a:lnSpc>
                <a:spcPct val="130000"/>
              </a:lnSpc>
              <a:spcBef>
                <a:spcPts val="174"/>
              </a:spcBef>
              <a:spcAft>
                <a:spcPts val="174"/>
              </a:spcAft>
              <a:buClr>
                <a:srgbClr val="DF7F29"/>
              </a:buClr>
              <a:buNone/>
              <a:defRPr/>
            </a:pPr>
            <a:endParaRPr lang="en-US" sz="1569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056621" y="3991708"/>
            <a:ext cx="3735686" cy="1071880"/>
          </a:xfrm>
          <a:custGeom>
            <a:avLst/>
            <a:gdLst>
              <a:gd name="connsiteX0" fmla="*/ 0 w 5399314"/>
              <a:gd name="connsiteY0" fmla="*/ 0 h 1509486"/>
              <a:gd name="connsiteX1" fmla="*/ 5399314 w 5399314"/>
              <a:gd name="connsiteY1" fmla="*/ 1509486 h 1509486"/>
              <a:gd name="connsiteX0" fmla="*/ 0 w 5326743"/>
              <a:gd name="connsiteY0" fmla="*/ 0 h 1494971"/>
              <a:gd name="connsiteX1" fmla="*/ 5326743 w 5326743"/>
              <a:gd name="connsiteY1" fmla="*/ 1494971 h 1494971"/>
              <a:gd name="connsiteX0" fmla="*/ 0 w 5158792"/>
              <a:gd name="connsiteY0" fmla="*/ 0 h 1550954"/>
              <a:gd name="connsiteX1" fmla="*/ 5158792 w 5158792"/>
              <a:gd name="connsiteY1" fmla="*/ 1550954 h 155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8792" h="1550954">
                <a:moveTo>
                  <a:pt x="0" y="0"/>
                </a:moveTo>
                <a:lnTo>
                  <a:pt x="5158792" y="1550954"/>
                </a:lnTo>
              </a:path>
            </a:pathLst>
          </a:custGeom>
          <a:noFill/>
          <a:ln w="9525" cap="flat" cmpd="sng" algn="ctr">
            <a:solidFill>
              <a:srgbClr val="5859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5870" bIns="15870" numCol="1" rtlCol="0" anchor="ctr" anchorCtr="0" compatLnSpc="1">
            <a:prstTxWarp prst="textNoShape">
              <a:avLst/>
            </a:prstTxWarp>
          </a:bodyPr>
          <a:lstStyle/>
          <a:p>
            <a:pPr defTabSz="793522">
              <a:defRPr/>
            </a:pPr>
            <a:endParaRPr lang="en-US" sz="1200" kern="0" dirty="0"/>
          </a:p>
        </p:txBody>
      </p:sp>
      <p:sp>
        <p:nvSpPr>
          <p:cNvPr id="63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62708" y="1740882"/>
            <a:ext cx="3815088" cy="17750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39675" tIns="39675" rIns="39675" bIns="39675" anchor="t"/>
          <a:lstStyle/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Assist MoP &amp; other stakeholders in implementing power sector policies &amp; reforms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Work with Central and State Power Utilities for power sector growth 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Act as competitive, client friendly and development oriented organization to provide     wide range of products &amp; services</a:t>
            </a:r>
          </a:p>
        </p:txBody>
      </p:sp>
      <p:sp>
        <p:nvSpPr>
          <p:cNvPr id="2" name="shpHeader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152403"/>
            <a:ext cx="7897091" cy="43444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Key Goals and Objectives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572164" y="3019382"/>
            <a:ext cx="1999673" cy="1791562"/>
            <a:chOff x="3553460" y="3383280"/>
            <a:chExt cx="2199640" cy="2199640"/>
          </a:xfrm>
        </p:grpSpPr>
        <p:sp>
          <p:nvSpPr>
            <p:cNvPr id="30" name="Oval 29"/>
            <p:cNvSpPr/>
            <p:nvPr/>
          </p:nvSpPr>
          <p:spPr bwMode="auto">
            <a:xfrm>
              <a:off x="3553460" y="3383280"/>
              <a:ext cx="2199640" cy="21996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6881" bIns="16881" numCol="1" rtlCol="0" anchor="ctr" anchorCtr="0" compatLnSpc="1">
              <a:prstTxWarp prst="textNoShape">
                <a:avLst/>
              </a:prstTxWarp>
            </a:bodyPr>
            <a:lstStyle/>
            <a:p>
              <a:pPr defTabSz="793522"/>
              <a:endParaRPr lang="en-US" sz="12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759200" y="3594100"/>
              <a:ext cx="1778000" cy="1778000"/>
              <a:chOff x="3759200" y="3594100"/>
              <a:chExt cx="1778000" cy="1778000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3759200" y="3594100"/>
                <a:ext cx="1778000" cy="1778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relaxedInset"/>
              </a:sp3d>
            </p:spPr>
            <p:txBody>
              <a:bodyPr vert="horz" wrap="none" lIns="0" tIns="0" rIns="16881" bIns="16881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793522"/>
                <a:endParaRPr lang="en-US" sz="1200"/>
              </a:p>
            </p:txBody>
          </p:sp>
          <p:sp>
            <p:nvSpPr>
              <p:cNvPr id="60" name="Freeform 36"/>
              <p:cNvSpPr>
                <a:spLocks/>
              </p:cNvSpPr>
              <p:nvPr/>
            </p:nvSpPr>
            <p:spPr bwMode="auto">
              <a:xfrm>
                <a:off x="4097442" y="3838576"/>
                <a:ext cx="1201128" cy="1254034"/>
              </a:xfrm>
              <a:custGeom>
                <a:avLst/>
                <a:gdLst>
                  <a:gd name="T0" fmla="*/ 2147483647 w 1238"/>
                  <a:gd name="T1" fmla="*/ 2147483647 h 1313"/>
                  <a:gd name="T2" fmla="*/ 2147483647 w 1238"/>
                  <a:gd name="T3" fmla="*/ 2147483647 h 1313"/>
                  <a:gd name="T4" fmla="*/ 2147483647 w 1238"/>
                  <a:gd name="T5" fmla="*/ 2147483647 h 1313"/>
                  <a:gd name="T6" fmla="*/ 2147483647 w 1238"/>
                  <a:gd name="T7" fmla="*/ 2147483647 h 1313"/>
                  <a:gd name="T8" fmla="*/ 2147483647 w 1238"/>
                  <a:gd name="T9" fmla="*/ 2147483647 h 1313"/>
                  <a:gd name="T10" fmla="*/ 2147483647 w 1238"/>
                  <a:gd name="T11" fmla="*/ 2147483647 h 1313"/>
                  <a:gd name="T12" fmla="*/ 2147483647 w 1238"/>
                  <a:gd name="T13" fmla="*/ 2147483647 h 1313"/>
                  <a:gd name="T14" fmla="*/ 2147483647 w 1238"/>
                  <a:gd name="T15" fmla="*/ 2147483647 h 1313"/>
                  <a:gd name="T16" fmla="*/ 2147483647 w 1238"/>
                  <a:gd name="T17" fmla="*/ 2147483647 h 1313"/>
                  <a:gd name="T18" fmla="*/ 2147483647 w 1238"/>
                  <a:gd name="T19" fmla="*/ 2147483647 h 1313"/>
                  <a:gd name="T20" fmla="*/ 2147483647 w 1238"/>
                  <a:gd name="T21" fmla="*/ 2147483647 h 1313"/>
                  <a:gd name="T22" fmla="*/ 2147483647 w 1238"/>
                  <a:gd name="T23" fmla="*/ 2147483647 h 1313"/>
                  <a:gd name="T24" fmla="*/ 2147483647 w 1238"/>
                  <a:gd name="T25" fmla="*/ 2147483647 h 1313"/>
                  <a:gd name="T26" fmla="*/ 2147483647 w 1238"/>
                  <a:gd name="T27" fmla="*/ 2147483647 h 1313"/>
                  <a:gd name="T28" fmla="*/ 2147483647 w 1238"/>
                  <a:gd name="T29" fmla="*/ 2147483647 h 1313"/>
                  <a:gd name="T30" fmla="*/ 2147483647 w 1238"/>
                  <a:gd name="T31" fmla="*/ 2147483647 h 1313"/>
                  <a:gd name="T32" fmla="*/ 2147483647 w 1238"/>
                  <a:gd name="T33" fmla="*/ 2147483647 h 1313"/>
                  <a:gd name="T34" fmla="*/ 2147483647 w 1238"/>
                  <a:gd name="T35" fmla="*/ 2147483647 h 1313"/>
                  <a:gd name="T36" fmla="*/ 2147483647 w 1238"/>
                  <a:gd name="T37" fmla="*/ 2147483647 h 1313"/>
                  <a:gd name="T38" fmla="*/ 2147483647 w 1238"/>
                  <a:gd name="T39" fmla="*/ 2147483647 h 1313"/>
                  <a:gd name="T40" fmla="*/ 2147483647 w 1238"/>
                  <a:gd name="T41" fmla="*/ 2147483647 h 1313"/>
                  <a:gd name="T42" fmla="*/ 2147483647 w 1238"/>
                  <a:gd name="T43" fmla="*/ 2147483647 h 1313"/>
                  <a:gd name="T44" fmla="*/ 2147483647 w 1238"/>
                  <a:gd name="T45" fmla="*/ 2147483647 h 1313"/>
                  <a:gd name="T46" fmla="*/ 2147483647 w 1238"/>
                  <a:gd name="T47" fmla="*/ 2147483647 h 1313"/>
                  <a:gd name="T48" fmla="*/ 2147483647 w 1238"/>
                  <a:gd name="T49" fmla="*/ 2147483647 h 1313"/>
                  <a:gd name="T50" fmla="*/ 2147483647 w 1238"/>
                  <a:gd name="T51" fmla="*/ 2147483647 h 1313"/>
                  <a:gd name="T52" fmla="*/ 2147483647 w 1238"/>
                  <a:gd name="T53" fmla="*/ 2147483647 h 1313"/>
                  <a:gd name="T54" fmla="*/ 2147483647 w 1238"/>
                  <a:gd name="T55" fmla="*/ 2147483647 h 1313"/>
                  <a:gd name="T56" fmla="*/ 2147483647 w 1238"/>
                  <a:gd name="T57" fmla="*/ 2147483647 h 1313"/>
                  <a:gd name="T58" fmla="*/ 2147483647 w 1238"/>
                  <a:gd name="T59" fmla="*/ 2147483647 h 1313"/>
                  <a:gd name="T60" fmla="*/ 2147483647 w 1238"/>
                  <a:gd name="T61" fmla="*/ 2147483647 h 1313"/>
                  <a:gd name="T62" fmla="*/ 2147483647 w 1238"/>
                  <a:gd name="T63" fmla="*/ 2147483647 h 1313"/>
                  <a:gd name="T64" fmla="*/ 2147483647 w 1238"/>
                  <a:gd name="T65" fmla="*/ 2147483647 h 1313"/>
                  <a:gd name="T66" fmla="*/ 2147483647 w 1238"/>
                  <a:gd name="T67" fmla="*/ 2147483647 h 1313"/>
                  <a:gd name="T68" fmla="*/ 2147483647 w 1238"/>
                  <a:gd name="T69" fmla="*/ 2147483647 h 1313"/>
                  <a:gd name="T70" fmla="*/ 2147483647 w 1238"/>
                  <a:gd name="T71" fmla="*/ 2147483647 h 1313"/>
                  <a:gd name="T72" fmla="*/ 2147483647 w 1238"/>
                  <a:gd name="T73" fmla="*/ 2147483647 h 1313"/>
                  <a:gd name="T74" fmla="*/ 2147483647 w 1238"/>
                  <a:gd name="T75" fmla="*/ 2147483647 h 1313"/>
                  <a:gd name="T76" fmla="*/ 2147483647 w 1238"/>
                  <a:gd name="T77" fmla="*/ 2147483647 h 1313"/>
                  <a:gd name="T78" fmla="*/ 2147483647 w 1238"/>
                  <a:gd name="T79" fmla="*/ 2147483647 h 1313"/>
                  <a:gd name="T80" fmla="*/ 2147483647 w 1238"/>
                  <a:gd name="T81" fmla="*/ 2147483647 h 1313"/>
                  <a:gd name="T82" fmla="*/ 2147483647 w 1238"/>
                  <a:gd name="T83" fmla="*/ 2147483647 h 1313"/>
                  <a:gd name="T84" fmla="*/ 2147483647 w 1238"/>
                  <a:gd name="T85" fmla="*/ 2147483647 h 1313"/>
                  <a:gd name="T86" fmla="*/ 2147483647 w 1238"/>
                  <a:gd name="T87" fmla="*/ 2147483647 h 1313"/>
                  <a:gd name="T88" fmla="*/ 2147483647 w 1238"/>
                  <a:gd name="T89" fmla="*/ 2147483647 h 1313"/>
                  <a:gd name="T90" fmla="*/ 2147483647 w 1238"/>
                  <a:gd name="T91" fmla="*/ 2147483647 h 1313"/>
                  <a:gd name="T92" fmla="*/ 2147483647 w 1238"/>
                  <a:gd name="T93" fmla="*/ 2147483647 h 1313"/>
                  <a:gd name="T94" fmla="*/ 2147483647 w 1238"/>
                  <a:gd name="T95" fmla="*/ 2147483647 h 1313"/>
                  <a:gd name="T96" fmla="*/ 2147483647 w 1238"/>
                  <a:gd name="T97" fmla="*/ 2147483647 h 1313"/>
                  <a:gd name="T98" fmla="*/ 2147483647 w 1238"/>
                  <a:gd name="T99" fmla="*/ 2147483647 h 1313"/>
                  <a:gd name="T100" fmla="*/ 2147483647 w 1238"/>
                  <a:gd name="T101" fmla="*/ 2147483647 h 1313"/>
                  <a:gd name="T102" fmla="*/ 2147483647 w 1238"/>
                  <a:gd name="T103" fmla="*/ 2147483647 h 1313"/>
                  <a:gd name="T104" fmla="*/ 2147483647 w 1238"/>
                  <a:gd name="T105" fmla="*/ 2147483647 h 1313"/>
                  <a:gd name="T106" fmla="*/ 2147483647 w 1238"/>
                  <a:gd name="T107" fmla="*/ 2147483647 h 1313"/>
                  <a:gd name="T108" fmla="*/ 2147483647 w 1238"/>
                  <a:gd name="T109" fmla="*/ 2147483647 h 1313"/>
                  <a:gd name="T110" fmla="*/ 2147483647 w 1238"/>
                  <a:gd name="T111" fmla="*/ 2147483647 h 1313"/>
                  <a:gd name="T112" fmla="*/ 2147483647 w 1238"/>
                  <a:gd name="T113" fmla="*/ 2147483647 h 1313"/>
                  <a:gd name="T114" fmla="*/ 2147483647 w 1238"/>
                  <a:gd name="T115" fmla="*/ 2147483647 h 1313"/>
                  <a:gd name="T116" fmla="*/ 2147483647 w 1238"/>
                  <a:gd name="T117" fmla="*/ 2147483647 h 1313"/>
                  <a:gd name="T118" fmla="*/ 2147483647 w 1238"/>
                  <a:gd name="T119" fmla="*/ 2147483647 h 1313"/>
                  <a:gd name="T120" fmla="*/ 2147483647 w 1238"/>
                  <a:gd name="T121" fmla="*/ 2147483647 h 1313"/>
                  <a:gd name="T122" fmla="*/ 2147483647 w 1238"/>
                  <a:gd name="T123" fmla="*/ 2147483647 h 1313"/>
                  <a:gd name="T124" fmla="*/ 2147483647 w 1238"/>
                  <a:gd name="T125" fmla="*/ 2147483647 h 13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8"/>
                  <a:gd name="T190" fmla="*/ 0 h 1313"/>
                  <a:gd name="T191" fmla="*/ 1238 w 1238"/>
                  <a:gd name="T192" fmla="*/ 1313 h 13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8" h="1313">
                    <a:moveTo>
                      <a:pt x="491" y="52"/>
                    </a:moveTo>
                    <a:cubicBezTo>
                      <a:pt x="487" y="50"/>
                      <a:pt x="486" y="52"/>
                      <a:pt x="485" y="53"/>
                    </a:cubicBezTo>
                    <a:cubicBezTo>
                      <a:pt x="484" y="54"/>
                      <a:pt x="487" y="57"/>
                      <a:pt x="486" y="58"/>
                    </a:cubicBezTo>
                    <a:cubicBezTo>
                      <a:pt x="485" y="59"/>
                      <a:pt x="483" y="59"/>
                      <a:pt x="481" y="58"/>
                    </a:cubicBezTo>
                    <a:cubicBezTo>
                      <a:pt x="479" y="58"/>
                      <a:pt x="478" y="57"/>
                      <a:pt x="476" y="57"/>
                    </a:cubicBezTo>
                    <a:cubicBezTo>
                      <a:pt x="475" y="57"/>
                      <a:pt x="472" y="56"/>
                      <a:pt x="470" y="56"/>
                    </a:cubicBezTo>
                    <a:cubicBezTo>
                      <a:pt x="466" y="57"/>
                      <a:pt x="468" y="58"/>
                      <a:pt x="466" y="58"/>
                    </a:cubicBezTo>
                    <a:cubicBezTo>
                      <a:pt x="465" y="58"/>
                      <a:pt x="463" y="56"/>
                      <a:pt x="463" y="57"/>
                    </a:cubicBezTo>
                    <a:cubicBezTo>
                      <a:pt x="462" y="58"/>
                      <a:pt x="463" y="61"/>
                      <a:pt x="461" y="62"/>
                    </a:cubicBezTo>
                    <a:cubicBezTo>
                      <a:pt x="460" y="63"/>
                      <a:pt x="457" y="60"/>
                      <a:pt x="455" y="60"/>
                    </a:cubicBezTo>
                    <a:cubicBezTo>
                      <a:pt x="453" y="60"/>
                      <a:pt x="452" y="62"/>
                      <a:pt x="451" y="63"/>
                    </a:cubicBezTo>
                    <a:cubicBezTo>
                      <a:pt x="451" y="64"/>
                      <a:pt x="451" y="66"/>
                      <a:pt x="450" y="66"/>
                    </a:cubicBezTo>
                    <a:cubicBezTo>
                      <a:pt x="450" y="67"/>
                      <a:pt x="448" y="66"/>
                      <a:pt x="447" y="66"/>
                    </a:cubicBezTo>
                    <a:cubicBezTo>
                      <a:pt x="442" y="68"/>
                      <a:pt x="446" y="72"/>
                      <a:pt x="445" y="72"/>
                    </a:cubicBezTo>
                    <a:cubicBezTo>
                      <a:pt x="443" y="73"/>
                      <a:pt x="440" y="70"/>
                      <a:pt x="438" y="70"/>
                    </a:cubicBezTo>
                    <a:cubicBezTo>
                      <a:pt x="436" y="70"/>
                      <a:pt x="435" y="74"/>
                      <a:pt x="433" y="75"/>
                    </a:cubicBezTo>
                    <a:cubicBezTo>
                      <a:pt x="432" y="75"/>
                      <a:pt x="430" y="72"/>
                      <a:pt x="428" y="72"/>
                    </a:cubicBezTo>
                    <a:cubicBezTo>
                      <a:pt x="427" y="72"/>
                      <a:pt x="424" y="75"/>
                      <a:pt x="422" y="75"/>
                    </a:cubicBezTo>
                    <a:cubicBezTo>
                      <a:pt x="417" y="76"/>
                      <a:pt x="415" y="74"/>
                      <a:pt x="415" y="73"/>
                    </a:cubicBezTo>
                    <a:cubicBezTo>
                      <a:pt x="415" y="72"/>
                      <a:pt x="420" y="71"/>
                      <a:pt x="420" y="69"/>
                    </a:cubicBezTo>
                    <a:cubicBezTo>
                      <a:pt x="420" y="67"/>
                      <a:pt x="417" y="65"/>
                      <a:pt x="415" y="64"/>
                    </a:cubicBezTo>
                    <a:cubicBezTo>
                      <a:pt x="413" y="63"/>
                      <a:pt x="410" y="63"/>
                      <a:pt x="408" y="63"/>
                    </a:cubicBezTo>
                    <a:cubicBezTo>
                      <a:pt x="405" y="62"/>
                      <a:pt x="401" y="62"/>
                      <a:pt x="399" y="61"/>
                    </a:cubicBezTo>
                    <a:cubicBezTo>
                      <a:pt x="395" y="59"/>
                      <a:pt x="395" y="61"/>
                      <a:pt x="394" y="59"/>
                    </a:cubicBezTo>
                    <a:cubicBezTo>
                      <a:pt x="392" y="58"/>
                      <a:pt x="391" y="55"/>
                      <a:pt x="391" y="54"/>
                    </a:cubicBezTo>
                    <a:cubicBezTo>
                      <a:pt x="391" y="52"/>
                      <a:pt x="394" y="51"/>
                      <a:pt x="394" y="50"/>
                    </a:cubicBezTo>
                    <a:cubicBezTo>
                      <a:pt x="393" y="49"/>
                      <a:pt x="391" y="48"/>
                      <a:pt x="389" y="47"/>
                    </a:cubicBezTo>
                    <a:cubicBezTo>
                      <a:pt x="387" y="45"/>
                      <a:pt x="385" y="45"/>
                      <a:pt x="381" y="42"/>
                    </a:cubicBezTo>
                    <a:cubicBezTo>
                      <a:pt x="380" y="41"/>
                      <a:pt x="381" y="38"/>
                      <a:pt x="380" y="37"/>
                    </a:cubicBezTo>
                    <a:cubicBezTo>
                      <a:pt x="379" y="35"/>
                      <a:pt x="378" y="36"/>
                      <a:pt x="376" y="36"/>
                    </a:cubicBezTo>
                    <a:cubicBezTo>
                      <a:pt x="375" y="35"/>
                      <a:pt x="375" y="36"/>
                      <a:pt x="373" y="35"/>
                    </a:cubicBezTo>
                    <a:cubicBezTo>
                      <a:pt x="372" y="35"/>
                      <a:pt x="368" y="33"/>
                      <a:pt x="366" y="32"/>
                    </a:cubicBezTo>
                    <a:cubicBezTo>
                      <a:pt x="364" y="30"/>
                      <a:pt x="362" y="31"/>
                      <a:pt x="361" y="30"/>
                    </a:cubicBezTo>
                    <a:cubicBezTo>
                      <a:pt x="359" y="29"/>
                      <a:pt x="360" y="26"/>
                      <a:pt x="358" y="24"/>
                    </a:cubicBezTo>
                    <a:cubicBezTo>
                      <a:pt x="357" y="23"/>
                      <a:pt x="355" y="24"/>
                      <a:pt x="352" y="22"/>
                    </a:cubicBezTo>
                    <a:cubicBezTo>
                      <a:pt x="351" y="21"/>
                      <a:pt x="352" y="20"/>
                      <a:pt x="350" y="18"/>
                    </a:cubicBezTo>
                    <a:cubicBezTo>
                      <a:pt x="349" y="18"/>
                      <a:pt x="345" y="17"/>
                      <a:pt x="343" y="15"/>
                    </a:cubicBezTo>
                    <a:cubicBezTo>
                      <a:pt x="341" y="12"/>
                      <a:pt x="338" y="6"/>
                      <a:pt x="337" y="4"/>
                    </a:cubicBezTo>
                    <a:cubicBezTo>
                      <a:pt x="335" y="1"/>
                      <a:pt x="335" y="1"/>
                      <a:pt x="334" y="1"/>
                    </a:cubicBezTo>
                    <a:cubicBezTo>
                      <a:pt x="333" y="0"/>
                      <a:pt x="332" y="2"/>
                      <a:pt x="330" y="3"/>
                    </a:cubicBezTo>
                    <a:cubicBezTo>
                      <a:pt x="328" y="3"/>
                      <a:pt x="324" y="5"/>
                      <a:pt x="322" y="5"/>
                    </a:cubicBezTo>
                    <a:cubicBezTo>
                      <a:pt x="320" y="5"/>
                      <a:pt x="319" y="5"/>
                      <a:pt x="318" y="5"/>
                    </a:cubicBezTo>
                    <a:cubicBezTo>
                      <a:pt x="316" y="4"/>
                      <a:pt x="315" y="3"/>
                      <a:pt x="313" y="2"/>
                    </a:cubicBezTo>
                    <a:cubicBezTo>
                      <a:pt x="311" y="1"/>
                      <a:pt x="307" y="0"/>
                      <a:pt x="305" y="0"/>
                    </a:cubicBezTo>
                    <a:cubicBezTo>
                      <a:pt x="304" y="0"/>
                      <a:pt x="304" y="2"/>
                      <a:pt x="303" y="3"/>
                    </a:cubicBezTo>
                    <a:cubicBezTo>
                      <a:pt x="302" y="4"/>
                      <a:pt x="301" y="4"/>
                      <a:pt x="300" y="5"/>
                    </a:cubicBezTo>
                    <a:cubicBezTo>
                      <a:pt x="299" y="5"/>
                      <a:pt x="299" y="6"/>
                      <a:pt x="297" y="6"/>
                    </a:cubicBezTo>
                    <a:cubicBezTo>
                      <a:pt x="296" y="6"/>
                      <a:pt x="293" y="4"/>
                      <a:pt x="292" y="5"/>
                    </a:cubicBezTo>
                    <a:cubicBezTo>
                      <a:pt x="291" y="5"/>
                      <a:pt x="291" y="8"/>
                      <a:pt x="290" y="8"/>
                    </a:cubicBezTo>
                    <a:cubicBezTo>
                      <a:pt x="288" y="9"/>
                      <a:pt x="285" y="6"/>
                      <a:pt x="282" y="6"/>
                    </a:cubicBezTo>
                    <a:cubicBezTo>
                      <a:pt x="279" y="6"/>
                      <a:pt x="273" y="5"/>
                      <a:pt x="273" y="6"/>
                    </a:cubicBezTo>
                    <a:cubicBezTo>
                      <a:pt x="272" y="7"/>
                      <a:pt x="278" y="12"/>
                      <a:pt x="278" y="14"/>
                    </a:cubicBezTo>
                    <a:cubicBezTo>
                      <a:pt x="277" y="15"/>
                      <a:pt x="271" y="14"/>
                      <a:pt x="269" y="14"/>
                    </a:cubicBezTo>
                    <a:cubicBezTo>
                      <a:pt x="267" y="14"/>
                      <a:pt x="265" y="12"/>
                      <a:pt x="263" y="12"/>
                    </a:cubicBezTo>
                    <a:cubicBezTo>
                      <a:pt x="262" y="12"/>
                      <a:pt x="259" y="13"/>
                      <a:pt x="258" y="14"/>
                    </a:cubicBezTo>
                    <a:cubicBezTo>
                      <a:pt x="257" y="14"/>
                      <a:pt x="257" y="17"/>
                      <a:pt x="256" y="17"/>
                    </a:cubicBezTo>
                    <a:cubicBezTo>
                      <a:pt x="256" y="17"/>
                      <a:pt x="255" y="14"/>
                      <a:pt x="253" y="14"/>
                    </a:cubicBezTo>
                    <a:cubicBezTo>
                      <a:pt x="252" y="14"/>
                      <a:pt x="249" y="13"/>
                      <a:pt x="248" y="14"/>
                    </a:cubicBezTo>
                    <a:cubicBezTo>
                      <a:pt x="245" y="15"/>
                      <a:pt x="249" y="17"/>
                      <a:pt x="246" y="19"/>
                    </a:cubicBezTo>
                    <a:cubicBezTo>
                      <a:pt x="245" y="21"/>
                      <a:pt x="245" y="22"/>
                      <a:pt x="244" y="23"/>
                    </a:cubicBezTo>
                    <a:cubicBezTo>
                      <a:pt x="243" y="24"/>
                      <a:pt x="243" y="25"/>
                      <a:pt x="241" y="26"/>
                    </a:cubicBezTo>
                    <a:cubicBezTo>
                      <a:pt x="240" y="27"/>
                      <a:pt x="237" y="27"/>
                      <a:pt x="235" y="28"/>
                    </a:cubicBezTo>
                    <a:cubicBezTo>
                      <a:pt x="234" y="29"/>
                      <a:pt x="234" y="30"/>
                      <a:pt x="232" y="31"/>
                    </a:cubicBezTo>
                    <a:cubicBezTo>
                      <a:pt x="233" y="35"/>
                      <a:pt x="223" y="35"/>
                      <a:pt x="226" y="37"/>
                    </a:cubicBezTo>
                    <a:cubicBezTo>
                      <a:pt x="225" y="39"/>
                      <a:pt x="227" y="42"/>
                      <a:pt x="227" y="44"/>
                    </a:cubicBezTo>
                    <a:cubicBezTo>
                      <a:pt x="227" y="46"/>
                      <a:pt x="225" y="46"/>
                      <a:pt x="225" y="48"/>
                    </a:cubicBezTo>
                    <a:cubicBezTo>
                      <a:pt x="225" y="50"/>
                      <a:pt x="227" y="55"/>
                      <a:pt x="229" y="56"/>
                    </a:cubicBezTo>
                    <a:cubicBezTo>
                      <a:pt x="233" y="60"/>
                      <a:pt x="232" y="52"/>
                      <a:pt x="236" y="54"/>
                    </a:cubicBezTo>
                    <a:cubicBezTo>
                      <a:pt x="238" y="54"/>
                      <a:pt x="239" y="55"/>
                      <a:pt x="241" y="55"/>
                    </a:cubicBezTo>
                    <a:cubicBezTo>
                      <a:pt x="243" y="55"/>
                      <a:pt x="247" y="53"/>
                      <a:pt x="247" y="54"/>
                    </a:cubicBezTo>
                    <a:cubicBezTo>
                      <a:pt x="248" y="54"/>
                      <a:pt x="246" y="59"/>
                      <a:pt x="246" y="60"/>
                    </a:cubicBezTo>
                    <a:cubicBezTo>
                      <a:pt x="246" y="62"/>
                      <a:pt x="246" y="61"/>
                      <a:pt x="248" y="63"/>
                    </a:cubicBezTo>
                    <a:cubicBezTo>
                      <a:pt x="249" y="64"/>
                      <a:pt x="254" y="66"/>
                      <a:pt x="256" y="68"/>
                    </a:cubicBezTo>
                    <a:cubicBezTo>
                      <a:pt x="259" y="70"/>
                      <a:pt x="259" y="72"/>
                      <a:pt x="260" y="73"/>
                    </a:cubicBezTo>
                    <a:cubicBezTo>
                      <a:pt x="262" y="74"/>
                      <a:pt x="266" y="70"/>
                      <a:pt x="268" y="70"/>
                    </a:cubicBezTo>
                    <a:cubicBezTo>
                      <a:pt x="270" y="71"/>
                      <a:pt x="271" y="74"/>
                      <a:pt x="271" y="76"/>
                    </a:cubicBezTo>
                    <a:cubicBezTo>
                      <a:pt x="271" y="78"/>
                      <a:pt x="268" y="79"/>
                      <a:pt x="271" y="81"/>
                    </a:cubicBezTo>
                    <a:cubicBezTo>
                      <a:pt x="275" y="85"/>
                      <a:pt x="286" y="87"/>
                      <a:pt x="286" y="87"/>
                    </a:cubicBezTo>
                    <a:cubicBezTo>
                      <a:pt x="288" y="89"/>
                      <a:pt x="287" y="90"/>
                      <a:pt x="286" y="91"/>
                    </a:cubicBezTo>
                    <a:cubicBezTo>
                      <a:pt x="285" y="93"/>
                      <a:pt x="282" y="94"/>
                      <a:pt x="281" y="96"/>
                    </a:cubicBezTo>
                    <a:cubicBezTo>
                      <a:pt x="281" y="98"/>
                      <a:pt x="283" y="99"/>
                      <a:pt x="282" y="101"/>
                    </a:cubicBezTo>
                    <a:cubicBezTo>
                      <a:pt x="282" y="102"/>
                      <a:pt x="282" y="104"/>
                      <a:pt x="280" y="105"/>
                    </a:cubicBezTo>
                    <a:cubicBezTo>
                      <a:pt x="279" y="107"/>
                      <a:pt x="276" y="102"/>
                      <a:pt x="274" y="104"/>
                    </a:cubicBezTo>
                    <a:cubicBezTo>
                      <a:pt x="272" y="104"/>
                      <a:pt x="272" y="103"/>
                      <a:pt x="270" y="104"/>
                    </a:cubicBezTo>
                    <a:cubicBezTo>
                      <a:pt x="269" y="105"/>
                      <a:pt x="270" y="109"/>
                      <a:pt x="269" y="110"/>
                    </a:cubicBezTo>
                    <a:cubicBezTo>
                      <a:pt x="269" y="111"/>
                      <a:pt x="267" y="112"/>
                      <a:pt x="265" y="113"/>
                    </a:cubicBezTo>
                    <a:cubicBezTo>
                      <a:pt x="264" y="113"/>
                      <a:pt x="260" y="113"/>
                      <a:pt x="259" y="113"/>
                    </a:cubicBezTo>
                    <a:cubicBezTo>
                      <a:pt x="258" y="114"/>
                      <a:pt x="256" y="117"/>
                      <a:pt x="256" y="119"/>
                    </a:cubicBezTo>
                    <a:cubicBezTo>
                      <a:pt x="256" y="121"/>
                      <a:pt x="258" y="123"/>
                      <a:pt x="258" y="126"/>
                    </a:cubicBezTo>
                    <a:cubicBezTo>
                      <a:pt x="259" y="129"/>
                      <a:pt x="259" y="134"/>
                      <a:pt x="259" y="137"/>
                    </a:cubicBezTo>
                    <a:cubicBezTo>
                      <a:pt x="260" y="140"/>
                      <a:pt x="263" y="143"/>
                      <a:pt x="264" y="145"/>
                    </a:cubicBezTo>
                    <a:cubicBezTo>
                      <a:pt x="265" y="148"/>
                      <a:pt x="264" y="147"/>
                      <a:pt x="262" y="151"/>
                    </a:cubicBezTo>
                    <a:cubicBezTo>
                      <a:pt x="261" y="154"/>
                      <a:pt x="259" y="158"/>
                      <a:pt x="259" y="160"/>
                    </a:cubicBezTo>
                    <a:cubicBezTo>
                      <a:pt x="258" y="162"/>
                      <a:pt x="259" y="162"/>
                      <a:pt x="259" y="163"/>
                    </a:cubicBezTo>
                    <a:cubicBezTo>
                      <a:pt x="259" y="164"/>
                      <a:pt x="256" y="164"/>
                      <a:pt x="256" y="165"/>
                    </a:cubicBezTo>
                    <a:cubicBezTo>
                      <a:pt x="256" y="167"/>
                      <a:pt x="258" y="169"/>
                      <a:pt x="258" y="171"/>
                    </a:cubicBezTo>
                    <a:cubicBezTo>
                      <a:pt x="259" y="174"/>
                      <a:pt x="257" y="180"/>
                      <a:pt x="258" y="181"/>
                    </a:cubicBezTo>
                    <a:cubicBezTo>
                      <a:pt x="259" y="183"/>
                      <a:pt x="264" y="180"/>
                      <a:pt x="265" y="180"/>
                    </a:cubicBezTo>
                    <a:cubicBezTo>
                      <a:pt x="267" y="181"/>
                      <a:pt x="264" y="184"/>
                      <a:pt x="266" y="185"/>
                    </a:cubicBezTo>
                    <a:cubicBezTo>
                      <a:pt x="268" y="186"/>
                      <a:pt x="272" y="185"/>
                      <a:pt x="277" y="186"/>
                    </a:cubicBezTo>
                    <a:cubicBezTo>
                      <a:pt x="281" y="187"/>
                      <a:pt x="288" y="191"/>
                      <a:pt x="291" y="192"/>
                    </a:cubicBezTo>
                    <a:cubicBezTo>
                      <a:pt x="294" y="194"/>
                      <a:pt x="291" y="193"/>
                      <a:pt x="295" y="195"/>
                    </a:cubicBezTo>
                    <a:cubicBezTo>
                      <a:pt x="296" y="196"/>
                      <a:pt x="298" y="197"/>
                      <a:pt x="299" y="198"/>
                    </a:cubicBezTo>
                    <a:cubicBezTo>
                      <a:pt x="300" y="199"/>
                      <a:pt x="300" y="203"/>
                      <a:pt x="301" y="205"/>
                    </a:cubicBezTo>
                    <a:cubicBezTo>
                      <a:pt x="302" y="206"/>
                      <a:pt x="303" y="207"/>
                      <a:pt x="305" y="208"/>
                    </a:cubicBezTo>
                    <a:cubicBezTo>
                      <a:pt x="307" y="209"/>
                      <a:pt x="310" y="209"/>
                      <a:pt x="312" y="210"/>
                    </a:cubicBezTo>
                    <a:cubicBezTo>
                      <a:pt x="315" y="210"/>
                      <a:pt x="314" y="211"/>
                      <a:pt x="316" y="211"/>
                    </a:cubicBezTo>
                    <a:cubicBezTo>
                      <a:pt x="318" y="211"/>
                      <a:pt x="322" y="210"/>
                      <a:pt x="323" y="211"/>
                    </a:cubicBezTo>
                    <a:cubicBezTo>
                      <a:pt x="324" y="211"/>
                      <a:pt x="322" y="213"/>
                      <a:pt x="323" y="214"/>
                    </a:cubicBezTo>
                    <a:cubicBezTo>
                      <a:pt x="324" y="215"/>
                      <a:pt x="328" y="215"/>
                      <a:pt x="328" y="216"/>
                    </a:cubicBezTo>
                    <a:cubicBezTo>
                      <a:pt x="329" y="218"/>
                      <a:pt x="329" y="218"/>
                      <a:pt x="326" y="220"/>
                    </a:cubicBezTo>
                    <a:cubicBezTo>
                      <a:pt x="324" y="221"/>
                      <a:pt x="321" y="222"/>
                      <a:pt x="319" y="223"/>
                    </a:cubicBezTo>
                    <a:cubicBezTo>
                      <a:pt x="318" y="224"/>
                      <a:pt x="316" y="224"/>
                      <a:pt x="315" y="225"/>
                    </a:cubicBezTo>
                    <a:cubicBezTo>
                      <a:pt x="313" y="225"/>
                      <a:pt x="313" y="226"/>
                      <a:pt x="311" y="228"/>
                    </a:cubicBezTo>
                    <a:cubicBezTo>
                      <a:pt x="310" y="229"/>
                      <a:pt x="305" y="225"/>
                      <a:pt x="302" y="234"/>
                    </a:cubicBezTo>
                    <a:cubicBezTo>
                      <a:pt x="300" y="235"/>
                      <a:pt x="299" y="236"/>
                      <a:pt x="298" y="238"/>
                    </a:cubicBezTo>
                    <a:cubicBezTo>
                      <a:pt x="297" y="239"/>
                      <a:pt x="297" y="241"/>
                      <a:pt x="297" y="244"/>
                    </a:cubicBezTo>
                    <a:cubicBezTo>
                      <a:pt x="297" y="246"/>
                      <a:pt x="297" y="250"/>
                      <a:pt x="297" y="252"/>
                    </a:cubicBezTo>
                    <a:cubicBezTo>
                      <a:pt x="298" y="255"/>
                      <a:pt x="298" y="256"/>
                      <a:pt x="298" y="258"/>
                    </a:cubicBezTo>
                    <a:cubicBezTo>
                      <a:pt x="298" y="260"/>
                      <a:pt x="297" y="264"/>
                      <a:pt x="296" y="266"/>
                    </a:cubicBezTo>
                    <a:cubicBezTo>
                      <a:pt x="296" y="269"/>
                      <a:pt x="297" y="270"/>
                      <a:pt x="297" y="273"/>
                    </a:cubicBezTo>
                    <a:cubicBezTo>
                      <a:pt x="296" y="275"/>
                      <a:pt x="296" y="277"/>
                      <a:pt x="295" y="279"/>
                    </a:cubicBezTo>
                    <a:cubicBezTo>
                      <a:pt x="293" y="280"/>
                      <a:pt x="294" y="279"/>
                      <a:pt x="290" y="282"/>
                    </a:cubicBezTo>
                    <a:cubicBezTo>
                      <a:pt x="289" y="282"/>
                      <a:pt x="287" y="285"/>
                      <a:pt x="286" y="286"/>
                    </a:cubicBezTo>
                    <a:cubicBezTo>
                      <a:pt x="284" y="286"/>
                      <a:pt x="283" y="283"/>
                      <a:pt x="282" y="284"/>
                    </a:cubicBezTo>
                    <a:cubicBezTo>
                      <a:pt x="281" y="284"/>
                      <a:pt x="281" y="288"/>
                      <a:pt x="281" y="289"/>
                    </a:cubicBezTo>
                    <a:cubicBezTo>
                      <a:pt x="280" y="290"/>
                      <a:pt x="278" y="290"/>
                      <a:pt x="277" y="290"/>
                    </a:cubicBezTo>
                    <a:cubicBezTo>
                      <a:pt x="276" y="291"/>
                      <a:pt x="277" y="293"/>
                      <a:pt x="275" y="294"/>
                    </a:cubicBezTo>
                    <a:cubicBezTo>
                      <a:pt x="274" y="296"/>
                      <a:pt x="272" y="296"/>
                      <a:pt x="270" y="300"/>
                    </a:cubicBezTo>
                    <a:cubicBezTo>
                      <a:pt x="269" y="302"/>
                      <a:pt x="266" y="304"/>
                      <a:pt x="266" y="305"/>
                    </a:cubicBezTo>
                    <a:cubicBezTo>
                      <a:pt x="266" y="307"/>
                      <a:pt x="270" y="308"/>
                      <a:pt x="270" y="310"/>
                    </a:cubicBezTo>
                    <a:cubicBezTo>
                      <a:pt x="270" y="312"/>
                      <a:pt x="268" y="315"/>
                      <a:pt x="266" y="317"/>
                    </a:cubicBezTo>
                    <a:cubicBezTo>
                      <a:pt x="265" y="318"/>
                      <a:pt x="263" y="319"/>
                      <a:pt x="260" y="319"/>
                    </a:cubicBezTo>
                    <a:cubicBezTo>
                      <a:pt x="257" y="320"/>
                      <a:pt x="251" y="319"/>
                      <a:pt x="249" y="320"/>
                    </a:cubicBezTo>
                    <a:cubicBezTo>
                      <a:pt x="246" y="322"/>
                      <a:pt x="247" y="325"/>
                      <a:pt x="245" y="327"/>
                    </a:cubicBezTo>
                    <a:cubicBezTo>
                      <a:pt x="244" y="330"/>
                      <a:pt x="245" y="333"/>
                      <a:pt x="243" y="338"/>
                    </a:cubicBezTo>
                    <a:cubicBezTo>
                      <a:pt x="242" y="341"/>
                      <a:pt x="240" y="343"/>
                      <a:pt x="238" y="346"/>
                    </a:cubicBezTo>
                    <a:cubicBezTo>
                      <a:pt x="236" y="348"/>
                      <a:pt x="235" y="349"/>
                      <a:pt x="233" y="352"/>
                    </a:cubicBezTo>
                    <a:cubicBezTo>
                      <a:pt x="229" y="357"/>
                      <a:pt x="228" y="360"/>
                      <a:pt x="226" y="363"/>
                    </a:cubicBezTo>
                    <a:cubicBezTo>
                      <a:pt x="224" y="366"/>
                      <a:pt x="222" y="366"/>
                      <a:pt x="220" y="366"/>
                    </a:cubicBezTo>
                    <a:cubicBezTo>
                      <a:pt x="217" y="367"/>
                      <a:pt x="215" y="367"/>
                      <a:pt x="213" y="368"/>
                    </a:cubicBezTo>
                    <a:cubicBezTo>
                      <a:pt x="209" y="372"/>
                      <a:pt x="210" y="372"/>
                      <a:pt x="208" y="373"/>
                    </a:cubicBezTo>
                    <a:cubicBezTo>
                      <a:pt x="206" y="374"/>
                      <a:pt x="205" y="374"/>
                      <a:pt x="203" y="375"/>
                    </a:cubicBezTo>
                    <a:cubicBezTo>
                      <a:pt x="202" y="376"/>
                      <a:pt x="199" y="377"/>
                      <a:pt x="199" y="378"/>
                    </a:cubicBezTo>
                    <a:cubicBezTo>
                      <a:pt x="198" y="380"/>
                      <a:pt x="199" y="384"/>
                      <a:pt x="198" y="387"/>
                    </a:cubicBezTo>
                    <a:cubicBezTo>
                      <a:pt x="197" y="390"/>
                      <a:pt x="193" y="391"/>
                      <a:pt x="190" y="395"/>
                    </a:cubicBezTo>
                    <a:cubicBezTo>
                      <a:pt x="186" y="399"/>
                      <a:pt x="186" y="409"/>
                      <a:pt x="180" y="410"/>
                    </a:cubicBezTo>
                    <a:cubicBezTo>
                      <a:pt x="177" y="412"/>
                      <a:pt x="178" y="413"/>
                      <a:pt x="174" y="413"/>
                    </a:cubicBezTo>
                    <a:cubicBezTo>
                      <a:pt x="171" y="414"/>
                      <a:pt x="168" y="414"/>
                      <a:pt x="165" y="414"/>
                    </a:cubicBezTo>
                    <a:cubicBezTo>
                      <a:pt x="162" y="415"/>
                      <a:pt x="161" y="413"/>
                      <a:pt x="154" y="414"/>
                    </a:cubicBezTo>
                    <a:cubicBezTo>
                      <a:pt x="149" y="416"/>
                      <a:pt x="144" y="415"/>
                      <a:pt x="139" y="417"/>
                    </a:cubicBezTo>
                    <a:cubicBezTo>
                      <a:pt x="133" y="419"/>
                      <a:pt x="129" y="402"/>
                      <a:pt x="129" y="402"/>
                    </a:cubicBezTo>
                    <a:cubicBezTo>
                      <a:pt x="124" y="403"/>
                      <a:pt x="118" y="402"/>
                      <a:pt x="114" y="404"/>
                    </a:cubicBezTo>
                    <a:cubicBezTo>
                      <a:pt x="109" y="408"/>
                      <a:pt x="107" y="414"/>
                      <a:pt x="103" y="419"/>
                    </a:cubicBezTo>
                    <a:cubicBezTo>
                      <a:pt x="102" y="422"/>
                      <a:pt x="101" y="426"/>
                      <a:pt x="98" y="427"/>
                    </a:cubicBezTo>
                    <a:cubicBezTo>
                      <a:pt x="93" y="428"/>
                      <a:pt x="87" y="435"/>
                      <a:pt x="87" y="435"/>
                    </a:cubicBezTo>
                    <a:cubicBezTo>
                      <a:pt x="86" y="440"/>
                      <a:pt x="81" y="439"/>
                      <a:pt x="80" y="444"/>
                    </a:cubicBezTo>
                    <a:cubicBezTo>
                      <a:pt x="79" y="447"/>
                      <a:pt x="78" y="457"/>
                      <a:pt x="78" y="457"/>
                    </a:cubicBezTo>
                    <a:cubicBezTo>
                      <a:pt x="85" y="468"/>
                      <a:pt x="86" y="462"/>
                      <a:pt x="98" y="466"/>
                    </a:cubicBezTo>
                    <a:cubicBezTo>
                      <a:pt x="102" y="469"/>
                      <a:pt x="104" y="463"/>
                      <a:pt x="106" y="470"/>
                    </a:cubicBezTo>
                    <a:cubicBezTo>
                      <a:pt x="107" y="472"/>
                      <a:pt x="107" y="475"/>
                      <a:pt x="106" y="478"/>
                    </a:cubicBezTo>
                    <a:cubicBezTo>
                      <a:pt x="106" y="480"/>
                      <a:pt x="103" y="485"/>
                      <a:pt x="103" y="487"/>
                    </a:cubicBezTo>
                    <a:cubicBezTo>
                      <a:pt x="102" y="489"/>
                      <a:pt x="99" y="488"/>
                      <a:pt x="100" y="491"/>
                    </a:cubicBezTo>
                    <a:cubicBezTo>
                      <a:pt x="101" y="494"/>
                      <a:pt x="104" y="502"/>
                      <a:pt x="107" y="505"/>
                    </a:cubicBezTo>
                    <a:cubicBezTo>
                      <a:pt x="110" y="508"/>
                      <a:pt x="114" y="508"/>
                      <a:pt x="116" y="508"/>
                    </a:cubicBezTo>
                    <a:cubicBezTo>
                      <a:pt x="119" y="509"/>
                      <a:pt x="123" y="508"/>
                      <a:pt x="125" y="509"/>
                    </a:cubicBezTo>
                    <a:cubicBezTo>
                      <a:pt x="126" y="510"/>
                      <a:pt x="125" y="512"/>
                      <a:pt x="125" y="514"/>
                    </a:cubicBezTo>
                    <a:cubicBezTo>
                      <a:pt x="125" y="517"/>
                      <a:pt x="123" y="520"/>
                      <a:pt x="124" y="523"/>
                    </a:cubicBezTo>
                    <a:cubicBezTo>
                      <a:pt x="125" y="525"/>
                      <a:pt x="129" y="531"/>
                      <a:pt x="131" y="533"/>
                    </a:cubicBezTo>
                    <a:cubicBezTo>
                      <a:pt x="133" y="535"/>
                      <a:pt x="133" y="538"/>
                      <a:pt x="134" y="540"/>
                    </a:cubicBezTo>
                    <a:cubicBezTo>
                      <a:pt x="135" y="542"/>
                      <a:pt x="134" y="544"/>
                      <a:pt x="134" y="545"/>
                    </a:cubicBezTo>
                    <a:cubicBezTo>
                      <a:pt x="134" y="547"/>
                      <a:pt x="137" y="549"/>
                      <a:pt x="136" y="550"/>
                    </a:cubicBezTo>
                    <a:cubicBezTo>
                      <a:pt x="136" y="552"/>
                      <a:pt x="132" y="553"/>
                      <a:pt x="131" y="555"/>
                    </a:cubicBezTo>
                    <a:cubicBezTo>
                      <a:pt x="131" y="556"/>
                      <a:pt x="132" y="559"/>
                      <a:pt x="132" y="561"/>
                    </a:cubicBezTo>
                    <a:cubicBezTo>
                      <a:pt x="132" y="562"/>
                      <a:pt x="131" y="563"/>
                      <a:pt x="130" y="565"/>
                    </a:cubicBezTo>
                    <a:cubicBezTo>
                      <a:pt x="129" y="566"/>
                      <a:pt x="127" y="568"/>
                      <a:pt x="125" y="569"/>
                    </a:cubicBezTo>
                    <a:cubicBezTo>
                      <a:pt x="123" y="569"/>
                      <a:pt x="121" y="568"/>
                      <a:pt x="120" y="566"/>
                    </a:cubicBezTo>
                    <a:cubicBezTo>
                      <a:pt x="119" y="565"/>
                      <a:pt x="121" y="562"/>
                      <a:pt x="119" y="562"/>
                    </a:cubicBezTo>
                    <a:cubicBezTo>
                      <a:pt x="117" y="561"/>
                      <a:pt x="114" y="561"/>
                      <a:pt x="111" y="562"/>
                    </a:cubicBezTo>
                    <a:cubicBezTo>
                      <a:pt x="105" y="563"/>
                      <a:pt x="98" y="563"/>
                      <a:pt x="98" y="563"/>
                    </a:cubicBezTo>
                    <a:cubicBezTo>
                      <a:pt x="94" y="565"/>
                      <a:pt x="94" y="570"/>
                      <a:pt x="87" y="570"/>
                    </a:cubicBezTo>
                    <a:cubicBezTo>
                      <a:pt x="84" y="570"/>
                      <a:pt x="83" y="566"/>
                      <a:pt x="79" y="565"/>
                    </a:cubicBezTo>
                    <a:cubicBezTo>
                      <a:pt x="77" y="564"/>
                      <a:pt x="72" y="564"/>
                      <a:pt x="68" y="564"/>
                    </a:cubicBezTo>
                    <a:cubicBezTo>
                      <a:pt x="65" y="564"/>
                      <a:pt x="63" y="564"/>
                      <a:pt x="60" y="565"/>
                    </a:cubicBezTo>
                    <a:cubicBezTo>
                      <a:pt x="58" y="567"/>
                      <a:pt x="57" y="568"/>
                      <a:pt x="54" y="569"/>
                    </a:cubicBezTo>
                    <a:cubicBezTo>
                      <a:pt x="52" y="569"/>
                      <a:pt x="51" y="568"/>
                      <a:pt x="49" y="568"/>
                    </a:cubicBezTo>
                    <a:cubicBezTo>
                      <a:pt x="47" y="567"/>
                      <a:pt x="43" y="565"/>
                      <a:pt x="42" y="566"/>
                    </a:cubicBezTo>
                    <a:cubicBezTo>
                      <a:pt x="40" y="567"/>
                      <a:pt x="41" y="570"/>
                      <a:pt x="40" y="572"/>
                    </a:cubicBezTo>
                    <a:cubicBezTo>
                      <a:pt x="38" y="574"/>
                      <a:pt x="39" y="578"/>
                      <a:pt x="37" y="580"/>
                    </a:cubicBezTo>
                    <a:cubicBezTo>
                      <a:pt x="36" y="581"/>
                      <a:pt x="35" y="579"/>
                      <a:pt x="32" y="579"/>
                    </a:cubicBezTo>
                    <a:cubicBezTo>
                      <a:pt x="30" y="578"/>
                      <a:pt x="24" y="576"/>
                      <a:pt x="21" y="577"/>
                    </a:cubicBezTo>
                    <a:cubicBezTo>
                      <a:pt x="19" y="579"/>
                      <a:pt x="14" y="581"/>
                      <a:pt x="14" y="584"/>
                    </a:cubicBezTo>
                    <a:cubicBezTo>
                      <a:pt x="13" y="586"/>
                      <a:pt x="0" y="581"/>
                      <a:pt x="6" y="588"/>
                    </a:cubicBezTo>
                    <a:cubicBezTo>
                      <a:pt x="5" y="590"/>
                      <a:pt x="9" y="595"/>
                      <a:pt x="12" y="596"/>
                    </a:cubicBezTo>
                    <a:cubicBezTo>
                      <a:pt x="15" y="597"/>
                      <a:pt x="20" y="596"/>
                      <a:pt x="22" y="595"/>
                    </a:cubicBezTo>
                    <a:cubicBezTo>
                      <a:pt x="25" y="594"/>
                      <a:pt x="25" y="589"/>
                      <a:pt x="28" y="588"/>
                    </a:cubicBezTo>
                    <a:cubicBezTo>
                      <a:pt x="30" y="587"/>
                      <a:pt x="37" y="584"/>
                      <a:pt x="36" y="587"/>
                    </a:cubicBezTo>
                    <a:cubicBezTo>
                      <a:pt x="38" y="588"/>
                      <a:pt x="22" y="594"/>
                      <a:pt x="24" y="601"/>
                    </a:cubicBezTo>
                    <a:cubicBezTo>
                      <a:pt x="22" y="604"/>
                      <a:pt x="21" y="601"/>
                      <a:pt x="26" y="606"/>
                    </a:cubicBezTo>
                    <a:cubicBezTo>
                      <a:pt x="30" y="612"/>
                      <a:pt x="42" y="627"/>
                      <a:pt x="47" y="631"/>
                    </a:cubicBezTo>
                    <a:cubicBezTo>
                      <a:pt x="53" y="633"/>
                      <a:pt x="63" y="637"/>
                      <a:pt x="63" y="637"/>
                    </a:cubicBezTo>
                    <a:cubicBezTo>
                      <a:pt x="70" y="636"/>
                      <a:pt x="90" y="630"/>
                      <a:pt x="96" y="629"/>
                    </a:cubicBezTo>
                    <a:cubicBezTo>
                      <a:pt x="102" y="626"/>
                      <a:pt x="99" y="624"/>
                      <a:pt x="101" y="623"/>
                    </a:cubicBezTo>
                    <a:cubicBezTo>
                      <a:pt x="103" y="622"/>
                      <a:pt x="104" y="624"/>
                      <a:pt x="107" y="623"/>
                    </a:cubicBezTo>
                    <a:cubicBezTo>
                      <a:pt x="112" y="619"/>
                      <a:pt x="116" y="617"/>
                      <a:pt x="116" y="617"/>
                    </a:cubicBezTo>
                    <a:cubicBezTo>
                      <a:pt x="118" y="614"/>
                      <a:pt x="124" y="618"/>
                      <a:pt x="126" y="617"/>
                    </a:cubicBezTo>
                    <a:cubicBezTo>
                      <a:pt x="129" y="618"/>
                      <a:pt x="135" y="620"/>
                      <a:pt x="135" y="622"/>
                    </a:cubicBezTo>
                    <a:cubicBezTo>
                      <a:pt x="135" y="624"/>
                      <a:pt x="130" y="626"/>
                      <a:pt x="127" y="626"/>
                    </a:cubicBezTo>
                    <a:cubicBezTo>
                      <a:pt x="126" y="626"/>
                      <a:pt x="124" y="621"/>
                      <a:pt x="121" y="622"/>
                    </a:cubicBezTo>
                    <a:cubicBezTo>
                      <a:pt x="116" y="627"/>
                      <a:pt x="112" y="627"/>
                      <a:pt x="107" y="632"/>
                    </a:cubicBezTo>
                    <a:cubicBezTo>
                      <a:pt x="104" y="635"/>
                      <a:pt x="104" y="638"/>
                      <a:pt x="102" y="641"/>
                    </a:cubicBezTo>
                    <a:cubicBezTo>
                      <a:pt x="99" y="643"/>
                      <a:pt x="96" y="645"/>
                      <a:pt x="93" y="646"/>
                    </a:cubicBezTo>
                    <a:cubicBezTo>
                      <a:pt x="91" y="648"/>
                      <a:pt x="88" y="646"/>
                      <a:pt x="86" y="647"/>
                    </a:cubicBezTo>
                    <a:cubicBezTo>
                      <a:pt x="83" y="647"/>
                      <a:pt x="82" y="648"/>
                      <a:pt x="80" y="649"/>
                    </a:cubicBezTo>
                    <a:cubicBezTo>
                      <a:pt x="78" y="650"/>
                      <a:pt x="78" y="652"/>
                      <a:pt x="75" y="652"/>
                    </a:cubicBezTo>
                    <a:cubicBezTo>
                      <a:pt x="73" y="653"/>
                      <a:pt x="69" y="653"/>
                      <a:pt x="65" y="654"/>
                    </a:cubicBezTo>
                    <a:cubicBezTo>
                      <a:pt x="62" y="654"/>
                      <a:pt x="57" y="658"/>
                      <a:pt x="55" y="657"/>
                    </a:cubicBezTo>
                    <a:cubicBezTo>
                      <a:pt x="53" y="656"/>
                      <a:pt x="54" y="652"/>
                      <a:pt x="52" y="651"/>
                    </a:cubicBezTo>
                    <a:cubicBezTo>
                      <a:pt x="50" y="650"/>
                      <a:pt x="44" y="650"/>
                      <a:pt x="43" y="652"/>
                    </a:cubicBezTo>
                    <a:cubicBezTo>
                      <a:pt x="43" y="653"/>
                      <a:pt x="42" y="658"/>
                      <a:pt x="43" y="661"/>
                    </a:cubicBezTo>
                    <a:cubicBezTo>
                      <a:pt x="44" y="664"/>
                      <a:pt x="49" y="667"/>
                      <a:pt x="51" y="669"/>
                    </a:cubicBezTo>
                    <a:cubicBezTo>
                      <a:pt x="53" y="671"/>
                      <a:pt x="53" y="671"/>
                      <a:pt x="55" y="674"/>
                    </a:cubicBezTo>
                    <a:cubicBezTo>
                      <a:pt x="65" y="684"/>
                      <a:pt x="62" y="681"/>
                      <a:pt x="67" y="686"/>
                    </a:cubicBezTo>
                    <a:cubicBezTo>
                      <a:pt x="68" y="688"/>
                      <a:pt x="70" y="689"/>
                      <a:pt x="72" y="690"/>
                    </a:cubicBezTo>
                    <a:cubicBezTo>
                      <a:pt x="74" y="692"/>
                      <a:pt x="76" y="696"/>
                      <a:pt x="78" y="697"/>
                    </a:cubicBezTo>
                    <a:cubicBezTo>
                      <a:pt x="85" y="703"/>
                      <a:pt x="72" y="693"/>
                      <a:pt x="89" y="709"/>
                    </a:cubicBezTo>
                    <a:cubicBezTo>
                      <a:pt x="91" y="711"/>
                      <a:pt x="94" y="714"/>
                      <a:pt x="96" y="715"/>
                    </a:cubicBezTo>
                    <a:cubicBezTo>
                      <a:pt x="101" y="718"/>
                      <a:pt x="103" y="721"/>
                      <a:pt x="109" y="723"/>
                    </a:cubicBezTo>
                    <a:cubicBezTo>
                      <a:pt x="111" y="724"/>
                      <a:pt x="114" y="727"/>
                      <a:pt x="114" y="727"/>
                    </a:cubicBezTo>
                    <a:cubicBezTo>
                      <a:pt x="117" y="728"/>
                      <a:pt x="119" y="729"/>
                      <a:pt x="123" y="729"/>
                    </a:cubicBezTo>
                    <a:cubicBezTo>
                      <a:pt x="127" y="729"/>
                      <a:pt x="130" y="729"/>
                      <a:pt x="136" y="727"/>
                    </a:cubicBezTo>
                    <a:cubicBezTo>
                      <a:pt x="142" y="726"/>
                      <a:pt x="154" y="720"/>
                      <a:pt x="160" y="718"/>
                    </a:cubicBezTo>
                    <a:cubicBezTo>
                      <a:pt x="168" y="716"/>
                      <a:pt x="165" y="715"/>
                      <a:pt x="168" y="714"/>
                    </a:cubicBezTo>
                    <a:cubicBezTo>
                      <a:pt x="170" y="713"/>
                      <a:pt x="173" y="712"/>
                      <a:pt x="175" y="710"/>
                    </a:cubicBezTo>
                    <a:cubicBezTo>
                      <a:pt x="179" y="707"/>
                      <a:pt x="180" y="704"/>
                      <a:pt x="181" y="702"/>
                    </a:cubicBezTo>
                    <a:cubicBezTo>
                      <a:pt x="183" y="699"/>
                      <a:pt x="184" y="695"/>
                      <a:pt x="184" y="693"/>
                    </a:cubicBezTo>
                    <a:cubicBezTo>
                      <a:pt x="184" y="690"/>
                      <a:pt x="183" y="688"/>
                      <a:pt x="183" y="686"/>
                    </a:cubicBezTo>
                    <a:cubicBezTo>
                      <a:pt x="183" y="683"/>
                      <a:pt x="184" y="681"/>
                      <a:pt x="184" y="679"/>
                    </a:cubicBezTo>
                    <a:cubicBezTo>
                      <a:pt x="184" y="678"/>
                      <a:pt x="185" y="677"/>
                      <a:pt x="186" y="674"/>
                    </a:cubicBezTo>
                    <a:cubicBezTo>
                      <a:pt x="187" y="670"/>
                      <a:pt x="188" y="661"/>
                      <a:pt x="189" y="660"/>
                    </a:cubicBezTo>
                    <a:cubicBezTo>
                      <a:pt x="192" y="653"/>
                      <a:pt x="190" y="668"/>
                      <a:pt x="191" y="669"/>
                    </a:cubicBezTo>
                    <a:cubicBezTo>
                      <a:pt x="193" y="670"/>
                      <a:pt x="198" y="667"/>
                      <a:pt x="199" y="667"/>
                    </a:cubicBezTo>
                    <a:cubicBezTo>
                      <a:pt x="199" y="668"/>
                      <a:pt x="196" y="667"/>
                      <a:pt x="195" y="673"/>
                    </a:cubicBezTo>
                    <a:cubicBezTo>
                      <a:pt x="195" y="675"/>
                      <a:pt x="197" y="676"/>
                      <a:pt x="198" y="678"/>
                    </a:cubicBezTo>
                    <a:cubicBezTo>
                      <a:pt x="198" y="678"/>
                      <a:pt x="199" y="679"/>
                      <a:pt x="199" y="681"/>
                    </a:cubicBezTo>
                    <a:cubicBezTo>
                      <a:pt x="199" y="682"/>
                      <a:pt x="195" y="684"/>
                      <a:pt x="195" y="686"/>
                    </a:cubicBezTo>
                    <a:cubicBezTo>
                      <a:pt x="195" y="688"/>
                      <a:pt x="198" y="691"/>
                      <a:pt x="199" y="691"/>
                    </a:cubicBezTo>
                    <a:cubicBezTo>
                      <a:pt x="200" y="692"/>
                      <a:pt x="202" y="690"/>
                      <a:pt x="204" y="690"/>
                    </a:cubicBezTo>
                    <a:cubicBezTo>
                      <a:pt x="206" y="690"/>
                      <a:pt x="210" y="691"/>
                      <a:pt x="210" y="692"/>
                    </a:cubicBezTo>
                    <a:cubicBezTo>
                      <a:pt x="210" y="693"/>
                      <a:pt x="207" y="692"/>
                      <a:pt x="205" y="695"/>
                    </a:cubicBezTo>
                    <a:cubicBezTo>
                      <a:pt x="203" y="696"/>
                      <a:pt x="202" y="697"/>
                      <a:pt x="202" y="699"/>
                    </a:cubicBezTo>
                    <a:cubicBezTo>
                      <a:pt x="201" y="700"/>
                      <a:pt x="201" y="703"/>
                      <a:pt x="200" y="704"/>
                    </a:cubicBezTo>
                    <a:cubicBezTo>
                      <a:pt x="199" y="706"/>
                      <a:pt x="198" y="706"/>
                      <a:pt x="198" y="708"/>
                    </a:cubicBezTo>
                    <a:cubicBezTo>
                      <a:pt x="198" y="710"/>
                      <a:pt x="198" y="714"/>
                      <a:pt x="199" y="716"/>
                    </a:cubicBezTo>
                    <a:cubicBezTo>
                      <a:pt x="199" y="718"/>
                      <a:pt x="199" y="718"/>
                      <a:pt x="200" y="720"/>
                    </a:cubicBezTo>
                    <a:cubicBezTo>
                      <a:pt x="201" y="722"/>
                      <a:pt x="203" y="726"/>
                      <a:pt x="205" y="727"/>
                    </a:cubicBezTo>
                    <a:cubicBezTo>
                      <a:pt x="206" y="730"/>
                      <a:pt x="206" y="729"/>
                      <a:pt x="207" y="732"/>
                    </a:cubicBezTo>
                    <a:cubicBezTo>
                      <a:pt x="208" y="735"/>
                      <a:pt x="210" y="743"/>
                      <a:pt x="210" y="745"/>
                    </a:cubicBezTo>
                    <a:cubicBezTo>
                      <a:pt x="210" y="748"/>
                      <a:pt x="209" y="738"/>
                      <a:pt x="207" y="747"/>
                    </a:cubicBezTo>
                    <a:cubicBezTo>
                      <a:pt x="206" y="749"/>
                      <a:pt x="206" y="752"/>
                      <a:pt x="205" y="754"/>
                    </a:cubicBezTo>
                    <a:cubicBezTo>
                      <a:pt x="204" y="757"/>
                      <a:pt x="202" y="758"/>
                      <a:pt x="201" y="760"/>
                    </a:cubicBezTo>
                    <a:cubicBezTo>
                      <a:pt x="200" y="762"/>
                      <a:pt x="199" y="765"/>
                      <a:pt x="199" y="767"/>
                    </a:cubicBezTo>
                    <a:cubicBezTo>
                      <a:pt x="199" y="770"/>
                      <a:pt x="197" y="772"/>
                      <a:pt x="197" y="774"/>
                    </a:cubicBezTo>
                    <a:cubicBezTo>
                      <a:pt x="197" y="775"/>
                      <a:pt x="198" y="776"/>
                      <a:pt x="199" y="778"/>
                    </a:cubicBezTo>
                    <a:cubicBezTo>
                      <a:pt x="199" y="781"/>
                      <a:pt x="199" y="786"/>
                      <a:pt x="199" y="787"/>
                    </a:cubicBezTo>
                    <a:cubicBezTo>
                      <a:pt x="199" y="789"/>
                      <a:pt x="201" y="790"/>
                      <a:pt x="201" y="790"/>
                    </a:cubicBezTo>
                    <a:cubicBezTo>
                      <a:pt x="201" y="791"/>
                      <a:pt x="202" y="792"/>
                      <a:pt x="202" y="793"/>
                    </a:cubicBezTo>
                    <a:cubicBezTo>
                      <a:pt x="202" y="794"/>
                      <a:pt x="204" y="796"/>
                      <a:pt x="204" y="797"/>
                    </a:cubicBezTo>
                    <a:cubicBezTo>
                      <a:pt x="204" y="798"/>
                      <a:pt x="201" y="798"/>
                      <a:pt x="201" y="799"/>
                    </a:cubicBezTo>
                    <a:cubicBezTo>
                      <a:pt x="201" y="802"/>
                      <a:pt x="202" y="807"/>
                      <a:pt x="203" y="810"/>
                    </a:cubicBezTo>
                    <a:cubicBezTo>
                      <a:pt x="203" y="811"/>
                      <a:pt x="203" y="805"/>
                      <a:pt x="205" y="815"/>
                    </a:cubicBezTo>
                    <a:cubicBezTo>
                      <a:pt x="205" y="817"/>
                      <a:pt x="204" y="821"/>
                      <a:pt x="204" y="823"/>
                    </a:cubicBezTo>
                    <a:cubicBezTo>
                      <a:pt x="204" y="825"/>
                      <a:pt x="206" y="827"/>
                      <a:pt x="206" y="829"/>
                    </a:cubicBezTo>
                    <a:cubicBezTo>
                      <a:pt x="206" y="831"/>
                      <a:pt x="205" y="834"/>
                      <a:pt x="205" y="836"/>
                    </a:cubicBezTo>
                    <a:cubicBezTo>
                      <a:pt x="205" y="837"/>
                      <a:pt x="206" y="837"/>
                      <a:pt x="207" y="839"/>
                    </a:cubicBezTo>
                    <a:cubicBezTo>
                      <a:pt x="207" y="842"/>
                      <a:pt x="209" y="848"/>
                      <a:pt x="209" y="851"/>
                    </a:cubicBezTo>
                    <a:cubicBezTo>
                      <a:pt x="209" y="854"/>
                      <a:pt x="209" y="854"/>
                      <a:pt x="210" y="855"/>
                    </a:cubicBezTo>
                    <a:cubicBezTo>
                      <a:pt x="210" y="857"/>
                      <a:pt x="211" y="855"/>
                      <a:pt x="212" y="858"/>
                    </a:cubicBezTo>
                    <a:cubicBezTo>
                      <a:pt x="212" y="860"/>
                      <a:pt x="213" y="869"/>
                      <a:pt x="214" y="872"/>
                    </a:cubicBezTo>
                    <a:cubicBezTo>
                      <a:pt x="214" y="875"/>
                      <a:pt x="218" y="867"/>
                      <a:pt x="218" y="872"/>
                    </a:cubicBezTo>
                    <a:cubicBezTo>
                      <a:pt x="219" y="873"/>
                      <a:pt x="217" y="876"/>
                      <a:pt x="217" y="877"/>
                    </a:cubicBezTo>
                    <a:cubicBezTo>
                      <a:pt x="216" y="879"/>
                      <a:pt x="216" y="881"/>
                      <a:pt x="216" y="882"/>
                    </a:cubicBezTo>
                    <a:cubicBezTo>
                      <a:pt x="215" y="884"/>
                      <a:pt x="214" y="885"/>
                      <a:pt x="214" y="888"/>
                    </a:cubicBezTo>
                    <a:cubicBezTo>
                      <a:pt x="214" y="890"/>
                      <a:pt x="216" y="893"/>
                      <a:pt x="216" y="896"/>
                    </a:cubicBezTo>
                    <a:cubicBezTo>
                      <a:pt x="217" y="898"/>
                      <a:pt x="218" y="902"/>
                      <a:pt x="219" y="905"/>
                    </a:cubicBezTo>
                    <a:cubicBezTo>
                      <a:pt x="219" y="908"/>
                      <a:pt x="218" y="910"/>
                      <a:pt x="218" y="912"/>
                    </a:cubicBezTo>
                    <a:cubicBezTo>
                      <a:pt x="218" y="914"/>
                      <a:pt x="219" y="911"/>
                      <a:pt x="221" y="917"/>
                    </a:cubicBezTo>
                    <a:cubicBezTo>
                      <a:pt x="222" y="918"/>
                      <a:pt x="223" y="918"/>
                      <a:pt x="223" y="920"/>
                    </a:cubicBezTo>
                    <a:cubicBezTo>
                      <a:pt x="223" y="921"/>
                      <a:pt x="222" y="925"/>
                      <a:pt x="222" y="927"/>
                    </a:cubicBezTo>
                    <a:cubicBezTo>
                      <a:pt x="223" y="930"/>
                      <a:pt x="223" y="930"/>
                      <a:pt x="224" y="933"/>
                    </a:cubicBezTo>
                    <a:cubicBezTo>
                      <a:pt x="225" y="937"/>
                      <a:pt x="225" y="943"/>
                      <a:pt x="227" y="947"/>
                    </a:cubicBezTo>
                    <a:cubicBezTo>
                      <a:pt x="229" y="951"/>
                      <a:pt x="229" y="954"/>
                      <a:pt x="233" y="958"/>
                    </a:cubicBezTo>
                    <a:cubicBezTo>
                      <a:pt x="235" y="961"/>
                      <a:pt x="235" y="961"/>
                      <a:pt x="236" y="964"/>
                    </a:cubicBezTo>
                    <a:cubicBezTo>
                      <a:pt x="237" y="966"/>
                      <a:pt x="236" y="970"/>
                      <a:pt x="237" y="973"/>
                    </a:cubicBezTo>
                    <a:cubicBezTo>
                      <a:pt x="238" y="976"/>
                      <a:pt x="237" y="969"/>
                      <a:pt x="241" y="976"/>
                    </a:cubicBezTo>
                    <a:cubicBezTo>
                      <a:pt x="242" y="978"/>
                      <a:pt x="241" y="981"/>
                      <a:pt x="241" y="983"/>
                    </a:cubicBezTo>
                    <a:cubicBezTo>
                      <a:pt x="242" y="985"/>
                      <a:pt x="245" y="986"/>
                      <a:pt x="246" y="988"/>
                    </a:cubicBezTo>
                    <a:cubicBezTo>
                      <a:pt x="247" y="989"/>
                      <a:pt x="247" y="990"/>
                      <a:pt x="248" y="991"/>
                    </a:cubicBezTo>
                    <a:cubicBezTo>
                      <a:pt x="249" y="993"/>
                      <a:pt x="251" y="994"/>
                      <a:pt x="253" y="996"/>
                    </a:cubicBezTo>
                    <a:cubicBezTo>
                      <a:pt x="254" y="997"/>
                      <a:pt x="256" y="998"/>
                      <a:pt x="257" y="1000"/>
                    </a:cubicBezTo>
                    <a:cubicBezTo>
                      <a:pt x="258" y="1001"/>
                      <a:pt x="259" y="1002"/>
                      <a:pt x="259" y="1004"/>
                    </a:cubicBezTo>
                    <a:cubicBezTo>
                      <a:pt x="260" y="1006"/>
                      <a:pt x="261" y="1011"/>
                      <a:pt x="262" y="1014"/>
                    </a:cubicBezTo>
                    <a:cubicBezTo>
                      <a:pt x="263" y="1016"/>
                      <a:pt x="265" y="1014"/>
                      <a:pt x="266" y="1017"/>
                    </a:cubicBezTo>
                    <a:cubicBezTo>
                      <a:pt x="267" y="1020"/>
                      <a:pt x="268" y="1028"/>
                      <a:pt x="269" y="1032"/>
                    </a:cubicBezTo>
                    <a:cubicBezTo>
                      <a:pt x="271" y="1034"/>
                      <a:pt x="271" y="1039"/>
                      <a:pt x="271" y="1039"/>
                    </a:cubicBezTo>
                    <a:cubicBezTo>
                      <a:pt x="272" y="1042"/>
                      <a:pt x="272" y="1039"/>
                      <a:pt x="275" y="1046"/>
                    </a:cubicBezTo>
                    <a:cubicBezTo>
                      <a:pt x="276" y="1048"/>
                      <a:pt x="274" y="1049"/>
                      <a:pt x="275" y="1050"/>
                    </a:cubicBezTo>
                    <a:cubicBezTo>
                      <a:pt x="275" y="1052"/>
                      <a:pt x="280" y="1055"/>
                      <a:pt x="280" y="1056"/>
                    </a:cubicBezTo>
                    <a:cubicBezTo>
                      <a:pt x="281" y="1057"/>
                      <a:pt x="278" y="1056"/>
                      <a:pt x="278" y="1059"/>
                    </a:cubicBezTo>
                    <a:cubicBezTo>
                      <a:pt x="278" y="1061"/>
                      <a:pt x="281" y="1066"/>
                      <a:pt x="281" y="1071"/>
                    </a:cubicBezTo>
                    <a:cubicBezTo>
                      <a:pt x="282" y="1076"/>
                      <a:pt x="282" y="1087"/>
                      <a:pt x="282" y="1091"/>
                    </a:cubicBezTo>
                    <a:cubicBezTo>
                      <a:pt x="283" y="1096"/>
                      <a:pt x="283" y="1094"/>
                      <a:pt x="284" y="1097"/>
                    </a:cubicBezTo>
                    <a:cubicBezTo>
                      <a:pt x="286" y="1100"/>
                      <a:pt x="290" y="1106"/>
                      <a:pt x="293" y="1112"/>
                    </a:cubicBezTo>
                    <a:cubicBezTo>
                      <a:pt x="296" y="1122"/>
                      <a:pt x="299" y="1126"/>
                      <a:pt x="303" y="1134"/>
                    </a:cubicBezTo>
                    <a:cubicBezTo>
                      <a:pt x="307" y="1142"/>
                      <a:pt x="312" y="1144"/>
                      <a:pt x="316" y="1152"/>
                    </a:cubicBezTo>
                    <a:cubicBezTo>
                      <a:pt x="322" y="1164"/>
                      <a:pt x="328" y="1176"/>
                      <a:pt x="333" y="1190"/>
                    </a:cubicBezTo>
                    <a:cubicBezTo>
                      <a:pt x="334" y="1192"/>
                      <a:pt x="335" y="1197"/>
                      <a:pt x="336" y="1200"/>
                    </a:cubicBezTo>
                    <a:cubicBezTo>
                      <a:pt x="338" y="1205"/>
                      <a:pt x="343" y="1212"/>
                      <a:pt x="343" y="1212"/>
                    </a:cubicBezTo>
                    <a:cubicBezTo>
                      <a:pt x="344" y="1216"/>
                      <a:pt x="342" y="1210"/>
                      <a:pt x="345" y="1223"/>
                    </a:cubicBezTo>
                    <a:cubicBezTo>
                      <a:pt x="346" y="1226"/>
                      <a:pt x="345" y="1227"/>
                      <a:pt x="346" y="1230"/>
                    </a:cubicBezTo>
                    <a:cubicBezTo>
                      <a:pt x="347" y="1232"/>
                      <a:pt x="347" y="1237"/>
                      <a:pt x="348" y="1240"/>
                    </a:cubicBezTo>
                    <a:cubicBezTo>
                      <a:pt x="349" y="1243"/>
                      <a:pt x="351" y="1245"/>
                      <a:pt x="352" y="1248"/>
                    </a:cubicBezTo>
                    <a:cubicBezTo>
                      <a:pt x="354" y="1252"/>
                      <a:pt x="355" y="1258"/>
                      <a:pt x="356" y="1260"/>
                    </a:cubicBezTo>
                    <a:cubicBezTo>
                      <a:pt x="357" y="1262"/>
                      <a:pt x="358" y="1261"/>
                      <a:pt x="359" y="1262"/>
                    </a:cubicBezTo>
                    <a:cubicBezTo>
                      <a:pt x="359" y="1264"/>
                      <a:pt x="357" y="1266"/>
                      <a:pt x="357" y="1268"/>
                    </a:cubicBezTo>
                    <a:cubicBezTo>
                      <a:pt x="358" y="1270"/>
                      <a:pt x="359" y="1271"/>
                      <a:pt x="362" y="1273"/>
                    </a:cubicBezTo>
                    <a:cubicBezTo>
                      <a:pt x="364" y="1276"/>
                      <a:pt x="369" y="1280"/>
                      <a:pt x="371" y="1284"/>
                    </a:cubicBezTo>
                    <a:cubicBezTo>
                      <a:pt x="372" y="1288"/>
                      <a:pt x="373" y="1290"/>
                      <a:pt x="376" y="1293"/>
                    </a:cubicBezTo>
                    <a:cubicBezTo>
                      <a:pt x="378" y="1296"/>
                      <a:pt x="380" y="1298"/>
                      <a:pt x="383" y="1299"/>
                    </a:cubicBezTo>
                    <a:cubicBezTo>
                      <a:pt x="384" y="1301"/>
                      <a:pt x="384" y="1303"/>
                      <a:pt x="386" y="1304"/>
                    </a:cubicBezTo>
                    <a:cubicBezTo>
                      <a:pt x="388" y="1305"/>
                      <a:pt x="387" y="1303"/>
                      <a:pt x="391" y="1304"/>
                    </a:cubicBezTo>
                    <a:cubicBezTo>
                      <a:pt x="391" y="1304"/>
                      <a:pt x="392" y="1306"/>
                      <a:pt x="394" y="1308"/>
                    </a:cubicBezTo>
                    <a:cubicBezTo>
                      <a:pt x="396" y="1310"/>
                      <a:pt x="400" y="1312"/>
                      <a:pt x="403" y="1313"/>
                    </a:cubicBezTo>
                    <a:cubicBezTo>
                      <a:pt x="405" y="1313"/>
                      <a:pt x="408" y="1313"/>
                      <a:pt x="410" y="1312"/>
                    </a:cubicBezTo>
                    <a:cubicBezTo>
                      <a:pt x="413" y="1311"/>
                      <a:pt x="413" y="1308"/>
                      <a:pt x="416" y="1307"/>
                    </a:cubicBezTo>
                    <a:cubicBezTo>
                      <a:pt x="419" y="1305"/>
                      <a:pt x="425" y="1303"/>
                      <a:pt x="427" y="1302"/>
                    </a:cubicBezTo>
                    <a:cubicBezTo>
                      <a:pt x="431" y="1300"/>
                      <a:pt x="433" y="1302"/>
                      <a:pt x="436" y="1297"/>
                    </a:cubicBezTo>
                    <a:cubicBezTo>
                      <a:pt x="438" y="1294"/>
                      <a:pt x="435" y="1289"/>
                      <a:pt x="437" y="1285"/>
                    </a:cubicBezTo>
                    <a:cubicBezTo>
                      <a:pt x="439" y="1280"/>
                      <a:pt x="443" y="1274"/>
                      <a:pt x="445" y="1271"/>
                    </a:cubicBezTo>
                    <a:cubicBezTo>
                      <a:pt x="447" y="1268"/>
                      <a:pt x="441" y="1270"/>
                      <a:pt x="447" y="1268"/>
                    </a:cubicBezTo>
                    <a:cubicBezTo>
                      <a:pt x="449" y="1266"/>
                      <a:pt x="458" y="1265"/>
                      <a:pt x="461" y="1264"/>
                    </a:cubicBezTo>
                    <a:cubicBezTo>
                      <a:pt x="464" y="1263"/>
                      <a:pt x="465" y="1262"/>
                      <a:pt x="468" y="1261"/>
                    </a:cubicBezTo>
                    <a:cubicBezTo>
                      <a:pt x="470" y="1261"/>
                      <a:pt x="474" y="1261"/>
                      <a:pt x="477" y="1261"/>
                    </a:cubicBezTo>
                    <a:cubicBezTo>
                      <a:pt x="480" y="1261"/>
                      <a:pt x="485" y="1260"/>
                      <a:pt x="488" y="1261"/>
                    </a:cubicBezTo>
                    <a:cubicBezTo>
                      <a:pt x="491" y="1261"/>
                      <a:pt x="496" y="1264"/>
                      <a:pt x="497" y="1263"/>
                    </a:cubicBezTo>
                    <a:cubicBezTo>
                      <a:pt x="498" y="1263"/>
                      <a:pt x="495" y="1261"/>
                      <a:pt x="494" y="1260"/>
                    </a:cubicBezTo>
                    <a:cubicBezTo>
                      <a:pt x="493" y="1258"/>
                      <a:pt x="493" y="1256"/>
                      <a:pt x="490" y="1255"/>
                    </a:cubicBezTo>
                    <a:cubicBezTo>
                      <a:pt x="488" y="1254"/>
                      <a:pt x="483" y="1257"/>
                      <a:pt x="480" y="1256"/>
                    </a:cubicBezTo>
                    <a:cubicBezTo>
                      <a:pt x="477" y="1254"/>
                      <a:pt x="475" y="1250"/>
                      <a:pt x="475" y="1246"/>
                    </a:cubicBezTo>
                    <a:cubicBezTo>
                      <a:pt x="474" y="1243"/>
                      <a:pt x="482" y="1234"/>
                      <a:pt x="483" y="1233"/>
                    </a:cubicBezTo>
                    <a:cubicBezTo>
                      <a:pt x="485" y="1229"/>
                      <a:pt x="488" y="1229"/>
                      <a:pt x="489" y="1225"/>
                    </a:cubicBezTo>
                    <a:cubicBezTo>
                      <a:pt x="491" y="1222"/>
                      <a:pt x="488" y="1215"/>
                      <a:pt x="493" y="1213"/>
                    </a:cubicBezTo>
                    <a:cubicBezTo>
                      <a:pt x="498" y="1207"/>
                      <a:pt x="511" y="1214"/>
                      <a:pt x="519" y="1212"/>
                    </a:cubicBezTo>
                    <a:cubicBezTo>
                      <a:pt x="524" y="1208"/>
                      <a:pt x="519" y="1197"/>
                      <a:pt x="518" y="1188"/>
                    </a:cubicBezTo>
                    <a:cubicBezTo>
                      <a:pt x="518" y="1182"/>
                      <a:pt x="518" y="1176"/>
                      <a:pt x="518" y="1171"/>
                    </a:cubicBezTo>
                    <a:cubicBezTo>
                      <a:pt x="518" y="1166"/>
                      <a:pt x="516" y="1162"/>
                      <a:pt x="515" y="1159"/>
                    </a:cubicBezTo>
                    <a:cubicBezTo>
                      <a:pt x="515" y="1153"/>
                      <a:pt x="514" y="1155"/>
                      <a:pt x="514" y="1152"/>
                    </a:cubicBezTo>
                    <a:cubicBezTo>
                      <a:pt x="514" y="1150"/>
                      <a:pt x="515" y="1146"/>
                      <a:pt x="516" y="1142"/>
                    </a:cubicBezTo>
                    <a:cubicBezTo>
                      <a:pt x="518" y="1137"/>
                      <a:pt x="519" y="1139"/>
                      <a:pt x="521" y="1133"/>
                    </a:cubicBezTo>
                    <a:cubicBezTo>
                      <a:pt x="523" y="1130"/>
                      <a:pt x="523" y="1127"/>
                      <a:pt x="524" y="1124"/>
                    </a:cubicBezTo>
                    <a:cubicBezTo>
                      <a:pt x="526" y="1122"/>
                      <a:pt x="529" y="1118"/>
                      <a:pt x="531" y="1115"/>
                    </a:cubicBezTo>
                    <a:cubicBezTo>
                      <a:pt x="532" y="1111"/>
                      <a:pt x="534" y="1110"/>
                      <a:pt x="535" y="1108"/>
                    </a:cubicBezTo>
                    <a:cubicBezTo>
                      <a:pt x="535" y="1106"/>
                      <a:pt x="536" y="1103"/>
                      <a:pt x="536" y="1100"/>
                    </a:cubicBezTo>
                    <a:cubicBezTo>
                      <a:pt x="536" y="1098"/>
                      <a:pt x="536" y="1096"/>
                      <a:pt x="536" y="1093"/>
                    </a:cubicBezTo>
                    <a:cubicBezTo>
                      <a:pt x="537" y="1091"/>
                      <a:pt x="539" y="1086"/>
                      <a:pt x="539" y="1086"/>
                    </a:cubicBezTo>
                    <a:cubicBezTo>
                      <a:pt x="539" y="1083"/>
                      <a:pt x="541" y="1087"/>
                      <a:pt x="540" y="1076"/>
                    </a:cubicBezTo>
                    <a:cubicBezTo>
                      <a:pt x="541" y="1074"/>
                      <a:pt x="543" y="1075"/>
                      <a:pt x="542" y="1074"/>
                    </a:cubicBezTo>
                    <a:cubicBezTo>
                      <a:pt x="541" y="1072"/>
                      <a:pt x="537" y="1068"/>
                      <a:pt x="536" y="1065"/>
                    </a:cubicBezTo>
                    <a:cubicBezTo>
                      <a:pt x="536" y="1063"/>
                      <a:pt x="538" y="1062"/>
                      <a:pt x="538" y="1061"/>
                    </a:cubicBezTo>
                    <a:cubicBezTo>
                      <a:pt x="538" y="1059"/>
                      <a:pt x="536" y="1057"/>
                      <a:pt x="535" y="1055"/>
                    </a:cubicBezTo>
                    <a:cubicBezTo>
                      <a:pt x="535" y="1053"/>
                      <a:pt x="536" y="1051"/>
                      <a:pt x="535" y="1048"/>
                    </a:cubicBezTo>
                    <a:cubicBezTo>
                      <a:pt x="535" y="1044"/>
                      <a:pt x="532" y="1039"/>
                      <a:pt x="531" y="1035"/>
                    </a:cubicBezTo>
                    <a:cubicBezTo>
                      <a:pt x="530" y="1031"/>
                      <a:pt x="532" y="1026"/>
                      <a:pt x="532" y="1024"/>
                    </a:cubicBezTo>
                    <a:cubicBezTo>
                      <a:pt x="532" y="1021"/>
                      <a:pt x="532" y="1019"/>
                      <a:pt x="532" y="1018"/>
                    </a:cubicBezTo>
                    <a:cubicBezTo>
                      <a:pt x="531" y="1016"/>
                      <a:pt x="530" y="1016"/>
                      <a:pt x="530" y="1014"/>
                    </a:cubicBezTo>
                    <a:cubicBezTo>
                      <a:pt x="529" y="1013"/>
                      <a:pt x="529" y="1012"/>
                      <a:pt x="529" y="1009"/>
                    </a:cubicBezTo>
                    <a:cubicBezTo>
                      <a:pt x="528" y="1007"/>
                      <a:pt x="528" y="1001"/>
                      <a:pt x="528" y="1001"/>
                    </a:cubicBezTo>
                    <a:cubicBezTo>
                      <a:pt x="528" y="997"/>
                      <a:pt x="527" y="984"/>
                      <a:pt x="530" y="978"/>
                    </a:cubicBezTo>
                    <a:cubicBezTo>
                      <a:pt x="531" y="973"/>
                      <a:pt x="535" y="969"/>
                      <a:pt x="536" y="967"/>
                    </a:cubicBezTo>
                    <a:cubicBezTo>
                      <a:pt x="538" y="964"/>
                      <a:pt x="540" y="964"/>
                      <a:pt x="541" y="963"/>
                    </a:cubicBezTo>
                    <a:cubicBezTo>
                      <a:pt x="543" y="960"/>
                      <a:pt x="547" y="957"/>
                      <a:pt x="547" y="957"/>
                    </a:cubicBezTo>
                    <a:cubicBezTo>
                      <a:pt x="550" y="957"/>
                      <a:pt x="556" y="955"/>
                      <a:pt x="560" y="956"/>
                    </a:cubicBezTo>
                    <a:cubicBezTo>
                      <a:pt x="563" y="957"/>
                      <a:pt x="561" y="962"/>
                      <a:pt x="562" y="964"/>
                    </a:cubicBezTo>
                    <a:cubicBezTo>
                      <a:pt x="564" y="965"/>
                      <a:pt x="567" y="965"/>
                      <a:pt x="568" y="965"/>
                    </a:cubicBezTo>
                    <a:cubicBezTo>
                      <a:pt x="569" y="964"/>
                      <a:pt x="569" y="962"/>
                      <a:pt x="570" y="961"/>
                    </a:cubicBezTo>
                    <a:cubicBezTo>
                      <a:pt x="570" y="960"/>
                      <a:pt x="569" y="961"/>
                      <a:pt x="572" y="958"/>
                    </a:cubicBezTo>
                    <a:cubicBezTo>
                      <a:pt x="572" y="957"/>
                      <a:pt x="572" y="956"/>
                      <a:pt x="573" y="954"/>
                    </a:cubicBezTo>
                    <a:cubicBezTo>
                      <a:pt x="574" y="953"/>
                      <a:pt x="577" y="951"/>
                      <a:pt x="578" y="949"/>
                    </a:cubicBezTo>
                    <a:cubicBezTo>
                      <a:pt x="580" y="946"/>
                      <a:pt x="581" y="942"/>
                      <a:pt x="582" y="939"/>
                    </a:cubicBezTo>
                    <a:cubicBezTo>
                      <a:pt x="583" y="937"/>
                      <a:pt x="583" y="936"/>
                      <a:pt x="585" y="935"/>
                    </a:cubicBezTo>
                    <a:cubicBezTo>
                      <a:pt x="587" y="933"/>
                      <a:pt x="594" y="935"/>
                      <a:pt x="596" y="934"/>
                    </a:cubicBezTo>
                    <a:cubicBezTo>
                      <a:pt x="600" y="933"/>
                      <a:pt x="603" y="935"/>
                      <a:pt x="607" y="934"/>
                    </a:cubicBezTo>
                    <a:cubicBezTo>
                      <a:pt x="610" y="933"/>
                      <a:pt x="615" y="931"/>
                      <a:pt x="619" y="929"/>
                    </a:cubicBezTo>
                    <a:cubicBezTo>
                      <a:pt x="621" y="927"/>
                      <a:pt x="623" y="923"/>
                      <a:pt x="625" y="920"/>
                    </a:cubicBezTo>
                    <a:cubicBezTo>
                      <a:pt x="627" y="918"/>
                      <a:pt x="625" y="919"/>
                      <a:pt x="629" y="913"/>
                    </a:cubicBezTo>
                    <a:cubicBezTo>
                      <a:pt x="630" y="911"/>
                      <a:pt x="631" y="907"/>
                      <a:pt x="631" y="906"/>
                    </a:cubicBezTo>
                    <a:cubicBezTo>
                      <a:pt x="631" y="906"/>
                      <a:pt x="627" y="909"/>
                      <a:pt x="626" y="909"/>
                    </a:cubicBezTo>
                    <a:cubicBezTo>
                      <a:pt x="625" y="909"/>
                      <a:pt x="623" y="907"/>
                      <a:pt x="624" y="906"/>
                    </a:cubicBezTo>
                    <a:cubicBezTo>
                      <a:pt x="626" y="904"/>
                      <a:pt x="630" y="900"/>
                      <a:pt x="634" y="897"/>
                    </a:cubicBezTo>
                    <a:cubicBezTo>
                      <a:pt x="639" y="894"/>
                      <a:pt x="647" y="890"/>
                      <a:pt x="652" y="887"/>
                    </a:cubicBezTo>
                    <a:cubicBezTo>
                      <a:pt x="657" y="883"/>
                      <a:pt x="661" y="882"/>
                      <a:pt x="666" y="879"/>
                    </a:cubicBezTo>
                    <a:cubicBezTo>
                      <a:pt x="668" y="877"/>
                      <a:pt x="674" y="870"/>
                      <a:pt x="674" y="870"/>
                    </a:cubicBezTo>
                    <a:cubicBezTo>
                      <a:pt x="679" y="866"/>
                      <a:pt x="680" y="858"/>
                      <a:pt x="685" y="854"/>
                    </a:cubicBezTo>
                    <a:cubicBezTo>
                      <a:pt x="689" y="850"/>
                      <a:pt x="690" y="852"/>
                      <a:pt x="693" y="850"/>
                    </a:cubicBezTo>
                    <a:cubicBezTo>
                      <a:pt x="696" y="849"/>
                      <a:pt x="700" y="848"/>
                      <a:pt x="703" y="845"/>
                    </a:cubicBezTo>
                    <a:cubicBezTo>
                      <a:pt x="706" y="842"/>
                      <a:pt x="710" y="837"/>
                      <a:pt x="712" y="834"/>
                    </a:cubicBezTo>
                    <a:cubicBezTo>
                      <a:pt x="715" y="831"/>
                      <a:pt x="716" y="829"/>
                      <a:pt x="719" y="826"/>
                    </a:cubicBezTo>
                    <a:cubicBezTo>
                      <a:pt x="722" y="822"/>
                      <a:pt x="725" y="821"/>
                      <a:pt x="730" y="815"/>
                    </a:cubicBezTo>
                    <a:cubicBezTo>
                      <a:pt x="739" y="806"/>
                      <a:pt x="741" y="798"/>
                      <a:pt x="749" y="790"/>
                    </a:cubicBezTo>
                    <a:cubicBezTo>
                      <a:pt x="752" y="786"/>
                      <a:pt x="758" y="785"/>
                      <a:pt x="758" y="783"/>
                    </a:cubicBezTo>
                    <a:cubicBezTo>
                      <a:pt x="758" y="781"/>
                      <a:pt x="748" y="780"/>
                      <a:pt x="748" y="778"/>
                    </a:cubicBezTo>
                    <a:cubicBezTo>
                      <a:pt x="747" y="777"/>
                      <a:pt x="752" y="772"/>
                      <a:pt x="754" y="771"/>
                    </a:cubicBezTo>
                    <a:cubicBezTo>
                      <a:pt x="757" y="770"/>
                      <a:pt x="762" y="771"/>
                      <a:pt x="764" y="772"/>
                    </a:cubicBezTo>
                    <a:cubicBezTo>
                      <a:pt x="766" y="774"/>
                      <a:pt x="761" y="782"/>
                      <a:pt x="767" y="781"/>
                    </a:cubicBezTo>
                    <a:cubicBezTo>
                      <a:pt x="773" y="781"/>
                      <a:pt x="789" y="774"/>
                      <a:pt x="798" y="768"/>
                    </a:cubicBezTo>
                    <a:cubicBezTo>
                      <a:pt x="806" y="762"/>
                      <a:pt x="812" y="752"/>
                      <a:pt x="817" y="748"/>
                    </a:cubicBezTo>
                    <a:cubicBezTo>
                      <a:pt x="820" y="743"/>
                      <a:pt x="821" y="746"/>
                      <a:pt x="823" y="743"/>
                    </a:cubicBezTo>
                    <a:cubicBezTo>
                      <a:pt x="823" y="741"/>
                      <a:pt x="820" y="740"/>
                      <a:pt x="820" y="738"/>
                    </a:cubicBezTo>
                    <a:cubicBezTo>
                      <a:pt x="821" y="737"/>
                      <a:pt x="825" y="736"/>
                      <a:pt x="827" y="734"/>
                    </a:cubicBezTo>
                    <a:cubicBezTo>
                      <a:pt x="829" y="733"/>
                      <a:pt x="831" y="730"/>
                      <a:pt x="831" y="729"/>
                    </a:cubicBezTo>
                    <a:cubicBezTo>
                      <a:pt x="831" y="727"/>
                      <a:pt x="827" y="734"/>
                      <a:pt x="827" y="726"/>
                    </a:cubicBezTo>
                    <a:cubicBezTo>
                      <a:pt x="826" y="726"/>
                      <a:pt x="828" y="724"/>
                      <a:pt x="828" y="723"/>
                    </a:cubicBezTo>
                    <a:cubicBezTo>
                      <a:pt x="827" y="721"/>
                      <a:pt x="825" y="720"/>
                      <a:pt x="824" y="717"/>
                    </a:cubicBezTo>
                    <a:cubicBezTo>
                      <a:pt x="823" y="715"/>
                      <a:pt x="821" y="713"/>
                      <a:pt x="821" y="710"/>
                    </a:cubicBezTo>
                    <a:cubicBezTo>
                      <a:pt x="821" y="707"/>
                      <a:pt x="820" y="703"/>
                      <a:pt x="824" y="700"/>
                    </a:cubicBezTo>
                    <a:cubicBezTo>
                      <a:pt x="831" y="692"/>
                      <a:pt x="840" y="690"/>
                      <a:pt x="845" y="689"/>
                    </a:cubicBezTo>
                    <a:cubicBezTo>
                      <a:pt x="850" y="686"/>
                      <a:pt x="853" y="686"/>
                      <a:pt x="857" y="685"/>
                    </a:cubicBezTo>
                    <a:cubicBezTo>
                      <a:pt x="859" y="683"/>
                      <a:pt x="862" y="680"/>
                      <a:pt x="864" y="679"/>
                    </a:cubicBezTo>
                    <a:cubicBezTo>
                      <a:pt x="866" y="678"/>
                      <a:pt x="867" y="680"/>
                      <a:pt x="868" y="678"/>
                    </a:cubicBezTo>
                    <a:cubicBezTo>
                      <a:pt x="869" y="678"/>
                      <a:pt x="869" y="675"/>
                      <a:pt x="870" y="673"/>
                    </a:cubicBezTo>
                    <a:cubicBezTo>
                      <a:pt x="870" y="670"/>
                      <a:pt x="871" y="668"/>
                      <a:pt x="871" y="666"/>
                    </a:cubicBezTo>
                    <a:cubicBezTo>
                      <a:pt x="872" y="665"/>
                      <a:pt x="873" y="660"/>
                      <a:pt x="873" y="661"/>
                    </a:cubicBezTo>
                    <a:cubicBezTo>
                      <a:pt x="874" y="661"/>
                      <a:pt x="875" y="666"/>
                      <a:pt x="875" y="668"/>
                    </a:cubicBezTo>
                    <a:cubicBezTo>
                      <a:pt x="876" y="670"/>
                      <a:pt x="875" y="672"/>
                      <a:pt x="876" y="673"/>
                    </a:cubicBezTo>
                    <a:cubicBezTo>
                      <a:pt x="876" y="674"/>
                      <a:pt x="878" y="674"/>
                      <a:pt x="878" y="675"/>
                    </a:cubicBezTo>
                    <a:cubicBezTo>
                      <a:pt x="879" y="675"/>
                      <a:pt x="879" y="675"/>
                      <a:pt x="881" y="676"/>
                    </a:cubicBezTo>
                    <a:cubicBezTo>
                      <a:pt x="882" y="676"/>
                      <a:pt x="884" y="677"/>
                      <a:pt x="885" y="677"/>
                    </a:cubicBezTo>
                    <a:cubicBezTo>
                      <a:pt x="886" y="676"/>
                      <a:pt x="888" y="675"/>
                      <a:pt x="889" y="674"/>
                    </a:cubicBezTo>
                    <a:cubicBezTo>
                      <a:pt x="890" y="673"/>
                      <a:pt x="891" y="671"/>
                      <a:pt x="892" y="670"/>
                    </a:cubicBezTo>
                    <a:cubicBezTo>
                      <a:pt x="893" y="669"/>
                      <a:pt x="894" y="667"/>
                      <a:pt x="895" y="667"/>
                    </a:cubicBezTo>
                    <a:cubicBezTo>
                      <a:pt x="904" y="664"/>
                      <a:pt x="898" y="667"/>
                      <a:pt x="899" y="668"/>
                    </a:cubicBezTo>
                    <a:cubicBezTo>
                      <a:pt x="900" y="669"/>
                      <a:pt x="900" y="675"/>
                      <a:pt x="901" y="674"/>
                    </a:cubicBezTo>
                    <a:cubicBezTo>
                      <a:pt x="903" y="673"/>
                      <a:pt x="906" y="663"/>
                      <a:pt x="908" y="660"/>
                    </a:cubicBezTo>
                    <a:cubicBezTo>
                      <a:pt x="910" y="657"/>
                      <a:pt x="912" y="661"/>
                      <a:pt x="913" y="660"/>
                    </a:cubicBezTo>
                    <a:cubicBezTo>
                      <a:pt x="915" y="657"/>
                      <a:pt x="911" y="653"/>
                      <a:pt x="910" y="651"/>
                    </a:cubicBezTo>
                    <a:cubicBezTo>
                      <a:pt x="908" y="648"/>
                      <a:pt x="906" y="645"/>
                      <a:pt x="905" y="643"/>
                    </a:cubicBezTo>
                    <a:cubicBezTo>
                      <a:pt x="904" y="641"/>
                      <a:pt x="903" y="638"/>
                      <a:pt x="903" y="635"/>
                    </a:cubicBezTo>
                    <a:cubicBezTo>
                      <a:pt x="903" y="632"/>
                      <a:pt x="906" y="630"/>
                      <a:pt x="906" y="629"/>
                    </a:cubicBezTo>
                    <a:cubicBezTo>
                      <a:pt x="906" y="627"/>
                      <a:pt x="902" y="627"/>
                      <a:pt x="902" y="626"/>
                    </a:cubicBezTo>
                    <a:cubicBezTo>
                      <a:pt x="902" y="624"/>
                      <a:pt x="902" y="621"/>
                      <a:pt x="903" y="619"/>
                    </a:cubicBezTo>
                    <a:cubicBezTo>
                      <a:pt x="904" y="617"/>
                      <a:pt x="905" y="614"/>
                      <a:pt x="905" y="611"/>
                    </a:cubicBezTo>
                    <a:cubicBezTo>
                      <a:pt x="905" y="608"/>
                      <a:pt x="904" y="603"/>
                      <a:pt x="902" y="600"/>
                    </a:cubicBezTo>
                    <a:cubicBezTo>
                      <a:pt x="901" y="597"/>
                      <a:pt x="898" y="603"/>
                      <a:pt x="895" y="598"/>
                    </a:cubicBezTo>
                    <a:cubicBezTo>
                      <a:pt x="893" y="596"/>
                      <a:pt x="892" y="593"/>
                      <a:pt x="891" y="593"/>
                    </a:cubicBezTo>
                    <a:cubicBezTo>
                      <a:pt x="890" y="592"/>
                      <a:pt x="888" y="595"/>
                      <a:pt x="887" y="594"/>
                    </a:cubicBezTo>
                    <a:cubicBezTo>
                      <a:pt x="886" y="593"/>
                      <a:pt x="882" y="586"/>
                      <a:pt x="883" y="583"/>
                    </a:cubicBezTo>
                    <a:cubicBezTo>
                      <a:pt x="883" y="580"/>
                      <a:pt x="891" y="579"/>
                      <a:pt x="892" y="578"/>
                    </a:cubicBezTo>
                    <a:cubicBezTo>
                      <a:pt x="893" y="576"/>
                      <a:pt x="890" y="574"/>
                      <a:pt x="890" y="573"/>
                    </a:cubicBezTo>
                    <a:cubicBezTo>
                      <a:pt x="889" y="571"/>
                      <a:pt x="892" y="569"/>
                      <a:pt x="890" y="568"/>
                    </a:cubicBezTo>
                    <a:cubicBezTo>
                      <a:pt x="888" y="566"/>
                      <a:pt x="884" y="566"/>
                      <a:pt x="881" y="564"/>
                    </a:cubicBezTo>
                    <a:cubicBezTo>
                      <a:pt x="877" y="562"/>
                      <a:pt x="868" y="560"/>
                      <a:pt x="867" y="557"/>
                    </a:cubicBezTo>
                    <a:cubicBezTo>
                      <a:pt x="863" y="554"/>
                      <a:pt x="861" y="552"/>
                      <a:pt x="861" y="549"/>
                    </a:cubicBezTo>
                    <a:cubicBezTo>
                      <a:pt x="861" y="546"/>
                      <a:pt x="863" y="539"/>
                      <a:pt x="864" y="537"/>
                    </a:cubicBezTo>
                    <a:cubicBezTo>
                      <a:pt x="865" y="535"/>
                      <a:pt x="867" y="536"/>
                      <a:pt x="868" y="537"/>
                    </a:cubicBezTo>
                    <a:cubicBezTo>
                      <a:pt x="869" y="537"/>
                      <a:pt x="869" y="540"/>
                      <a:pt x="870" y="540"/>
                    </a:cubicBezTo>
                    <a:cubicBezTo>
                      <a:pt x="871" y="540"/>
                      <a:pt x="872" y="540"/>
                      <a:pt x="873" y="539"/>
                    </a:cubicBezTo>
                    <a:cubicBezTo>
                      <a:pt x="875" y="537"/>
                      <a:pt x="877" y="533"/>
                      <a:pt x="877" y="531"/>
                    </a:cubicBezTo>
                    <a:cubicBezTo>
                      <a:pt x="878" y="528"/>
                      <a:pt x="875" y="527"/>
                      <a:pt x="876" y="526"/>
                    </a:cubicBezTo>
                    <a:cubicBezTo>
                      <a:pt x="877" y="525"/>
                      <a:pt x="880" y="523"/>
                      <a:pt x="882" y="523"/>
                    </a:cubicBezTo>
                    <a:cubicBezTo>
                      <a:pt x="884" y="522"/>
                      <a:pt x="887" y="523"/>
                      <a:pt x="889" y="523"/>
                    </a:cubicBezTo>
                    <a:cubicBezTo>
                      <a:pt x="891" y="523"/>
                      <a:pt x="895" y="525"/>
                      <a:pt x="896" y="524"/>
                    </a:cubicBezTo>
                    <a:cubicBezTo>
                      <a:pt x="898" y="524"/>
                      <a:pt x="901" y="522"/>
                      <a:pt x="901" y="520"/>
                    </a:cubicBezTo>
                    <a:cubicBezTo>
                      <a:pt x="902" y="518"/>
                      <a:pt x="899" y="518"/>
                      <a:pt x="896" y="517"/>
                    </a:cubicBezTo>
                    <a:cubicBezTo>
                      <a:pt x="895" y="516"/>
                      <a:pt x="894" y="518"/>
                      <a:pt x="893" y="517"/>
                    </a:cubicBezTo>
                    <a:cubicBezTo>
                      <a:pt x="892" y="515"/>
                      <a:pt x="893" y="510"/>
                      <a:pt x="892" y="510"/>
                    </a:cubicBezTo>
                    <a:cubicBezTo>
                      <a:pt x="891" y="509"/>
                      <a:pt x="889" y="510"/>
                      <a:pt x="887" y="510"/>
                    </a:cubicBezTo>
                    <a:cubicBezTo>
                      <a:pt x="885" y="510"/>
                      <a:pt x="879" y="510"/>
                      <a:pt x="877" y="509"/>
                    </a:cubicBezTo>
                    <a:cubicBezTo>
                      <a:pt x="875" y="508"/>
                      <a:pt x="874" y="510"/>
                      <a:pt x="875" y="505"/>
                    </a:cubicBezTo>
                    <a:cubicBezTo>
                      <a:pt x="874" y="503"/>
                      <a:pt x="873" y="501"/>
                      <a:pt x="871" y="499"/>
                    </a:cubicBezTo>
                    <a:cubicBezTo>
                      <a:pt x="868" y="498"/>
                      <a:pt x="861" y="498"/>
                      <a:pt x="859" y="497"/>
                    </a:cubicBezTo>
                    <a:cubicBezTo>
                      <a:pt x="858" y="496"/>
                      <a:pt x="859" y="494"/>
                      <a:pt x="860" y="492"/>
                    </a:cubicBezTo>
                    <a:cubicBezTo>
                      <a:pt x="860" y="489"/>
                      <a:pt x="862" y="486"/>
                      <a:pt x="864" y="484"/>
                    </a:cubicBezTo>
                    <a:cubicBezTo>
                      <a:pt x="865" y="482"/>
                      <a:pt x="865" y="481"/>
                      <a:pt x="867" y="480"/>
                    </a:cubicBezTo>
                    <a:cubicBezTo>
                      <a:pt x="869" y="478"/>
                      <a:pt x="872" y="475"/>
                      <a:pt x="873" y="474"/>
                    </a:cubicBezTo>
                    <a:cubicBezTo>
                      <a:pt x="873" y="472"/>
                      <a:pt x="871" y="471"/>
                      <a:pt x="871" y="470"/>
                    </a:cubicBezTo>
                    <a:cubicBezTo>
                      <a:pt x="870" y="469"/>
                      <a:pt x="868" y="469"/>
                      <a:pt x="868" y="467"/>
                    </a:cubicBezTo>
                    <a:cubicBezTo>
                      <a:pt x="868" y="466"/>
                      <a:pt x="868" y="463"/>
                      <a:pt x="870" y="463"/>
                    </a:cubicBezTo>
                    <a:cubicBezTo>
                      <a:pt x="871" y="463"/>
                      <a:pt x="875" y="466"/>
                      <a:pt x="877" y="467"/>
                    </a:cubicBezTo>
                    <a:cubicBezTo>
                      <a:pt x="879" y="469"/>
                      <a:pt x="880" y="469"/>
                      <a:pt x="881" y="470"/>
                    </a:cubicBezTo>
                    <a:cubicBezTo>
                      <a:pt x="881" y="471"/>
                      <a:pt x="880" y="472"/>
                      <a:pt x="881" y="473"/>
                    </a:cubicBezTo>
                    <a:cubicBezTo>
                      <a:pt x="881" y="474"/>
                      <a:pt x="881" y="479"/>
                      <a:pt x="882" y="480"/>
                    </a:cubicBezTo>
                    <a:cubicBezTo>
                      <a:pt x="883" y="481"/>
                      <a:pt x="881" y="475"/>
                      <a:pt x="888" y="475"/>
                    </a:cubicBezTo>
                    <a:cubicBezTo>
                      <a:pt x="890" y="475"/>
                      <a:pt x="895" y="476"/>
                      <a:pt x="895" y="476"/>
                    </a:cubicBezTo>
                    <a:cubicBezTo>
                      <a:pt x="897" y="475"/>
                      <a:pt x="896" y="474"/>
                      <a:pt x="895" y="473"/>
                    </a:cubicBezTo>
                    <a:cubicBezTo>
                      <a:pt x="895" y="472"/>
                      <a:pt x="893" y="469"/>
                      <a:pt x="893" y="467"/>
                    </a:cubicBezTo>
                    <a:cubicBezTo>
                      <a:pt x="893" y="466"/>
                      <a:pt x="894" y="465"/>
                      <a:pt x="895" y="466"/>
                    </a:cubicBezTo>
                    <a:cubicBezTo>
                      <a:pt x="896" y="466"/>
                      <a:pt x="899" y="469"/>
                      <a:pt x="900" y="470"/>
                    </a:cubicBezTo>
                    <a:cubicBezTo>
                      <a:pt x="902" y="472"/>
                      <a:pt x="903" y="474"/>
                      <a:pt x="903" y="475"/>
                    </a:cubicBezTo>
                    <a:cubicBezTo>
                      <a:pt x="904" y="477"/>
                      <a:pt x="902" y="478"/>
                      <a:pt x="903" y="479"/>
                    </a:cubicBezTo>
                    <a:cubicBezTo>
                      <a:pt x="904" y="480"/>
                      <a:pt x="906" y="480"/>
                      <a:pt x="908" y="481"/>
                    </a:cubicBezTo>
                    <a:cubicBezTo>
                      <a:pt x="909" y="482"/>
                      <a:pt x="910" y="484"/>
                      <a:pt x="912" y="484"/>
                    </a:cubicBezTo>
                    <a:cubicBezTo>
                      <a:pt x="914" y="485"/>
                      <a:pt x="917" y="485"/>
                      <a:pt x="919" y="485"/>
                    </a:cubicBezTo>
                    <a:cubicBezTo>
                      <a:pt x="920" y="485"/>
                      <a:pt x="923" y="484"/>
                      <a:pt x="923" y="483"/>
                    </a:cubicBezTo>
                    <a:cubicBezTo>
                      <a:pt x="923" y="482"/>
                      <a:pt x="920" y="478"/>
                      <a:pt x="920" y="476"/>
                    </a:cubicBezTo>
                    <a:cubicBezTo>
                      <a:pt x="921" y="474"/>
                      <a:pt x="925" y="473"/>
                      <a:pt x="926" y="472"/>
                    </a:cubicBezTo>
                    <a:cubicBezTo>
                      <a:pt x="927" y="472"/>
                      <a:pt x="922" y="469"/>
                      <a:pt x="926" y="475"/>
                    </a:cubicBezTo>
                    <a:cubicBezTo>
                      <a:pt x="927" y="477"/>
                      <a:pt x="928" y="479"/>
                      <a:pt x="929" y="480"/>
                    </a:cubicBezTo>
                    <a:cubicBezTo>
                      <a:pt x="930" y="482"/>
                      <a:pt x="931" y="483"/>
                      <a:pt x="931" y="485"/>
                    </a:cubicBezTo>
                    <a:cubicBezTo>
                      <a:pt x="932" y="487"/>
                      <a:pt x="931" y="491"/>
                      <a:pt x="932" y="493"/>
                    </a:cubicBezTo>
                    <a:cubicBezTo>
                      <a:pt x="932" y="495"/>
                      <a:pt x="932" y="497"/>
                      <a:pt x="933" y="499"/>
                    </a:cubicBezTo>
                    <a:cubicBezTo>
                      <a:pt x="933" y="501"/>
                      <a:pt x="934" y="504"/>
                      <a:pt x="934" y="507"/>
                    </a:cubicBezTo>
                    <a:cubicBezTo>
                      <a:pt x="934" y="510"/>
                      <a:pt x="931" y="514"/>
                      <a:pt x="932" y="516"/>
                    </a:cubicBezTo>
                    <a:cubicBezTo>
                      <a:pt x="935" y="518"/>
                      <a:pt x="930" y="515"/>
                      <a:pt x="946" y="518"/>
                    </a:cubicBezTo>
                    <a:cubicBezTo>
                      <a:pt x="949" y="518"/>
                      <a:pt x="950" y="519"/>
                      <a:pt x="953" y="520"/>
                    </a:cubicBezTo>
                    <a:cubicBezTo>
                      <a:pt x="955" y="521"/>
                      <a:pt x="958" y="521"/>
                      <a:pt x="961" y="521"/>
                    </a:cubicBezTo>
                    <a:cubicBezTo>
                      <a:pt x="964" y="521"/>
                      <a:pt x="968" y="520"/>
                      <a:pt x="970" y="519"/>
                    </a:cubicBezTo>
                    <a:cubicBezTo>
                      <a:pt x="972" y="518"/>
                      <a:pt x="971" y="518"/>
                      <a:pt x="972" y="518"/>
                    </a:cubicBezTo>
                    <a:cubicBezTo>
                      <a:pt x="973" y="518"/>
                      <a:pt x="975" y="519"/>
                      <a:pt x="978" y="519"/>
                    </a:cubicBezTo>
                    <a:cubicBezTo>
                      <a:pt x="979" y="519"/>
                      <a:pt x="982" y="518"/>
                      <a:pt x="986" y="518"/>
                    </a:cubicBezTo>
                    <a:cubicBezTo>
                      <a:pt x="990" y="517"/>
                      <a:pt x="994" y="516"/>
                      <a:pt x="1000" y="516"/>
                    </a:cubicBezTo>
                    <a:cubicBezTo>
                      <a:pt x="1006" y="515"/>
                      <a:pt x="1018" y="515"/>
                      <a:pt x="1023" y="515"/>
                    </a:cubicBezTo>
                    <a:cubicBezTo>
                      <a:pt x="1028" y="515"/>
                      <a:pt x="1029" y="515"/>
                      <a:pt x="1031" y="515"/>
                    </a:cubicBezTo>
                    <a:cubicBezTo>
                      <a:pt x="1034" y="516"/>
                      <a:pt x="1038" y="518"/>
                      <a:pt x="1039" y="519"/>
                    </a:cubicBezTo>
                    <a:cubicBezTo>
                      <a:pt x="1041" y="520"/>
                      <a:pt x="1043" y="519"/>
                      <a:pt x="1044" y="520"/>
                    </a:cubicBezTo>
                    <a:cubicBezTo>
                      <a:pt x="1045" y="521"/>
                      <a:pt x="1045" y="522"/>
                      <a:pt x="1045" y="524"/>
                    </a:cubicBezTo>
                    <a:cubicBezTo>
                      <a:pt x="1046" y="526"/>
                      <a:pt x="1047" y="527"/>
                      <a:pt x="1043" y="532"/>
                    </a:cubicBezTo>
                    <a:cubicBezTo>
                      <a:pt x="1042" y="534"/>
                      <a:pt x="1040" y="534"/>
                      <a:pt x="1039" y="535"/>
                    </a:cubicBezTo>
                    <a:cubicBezTo>
                      <a:pt x="1039" y="536"/>
                      <a:pt x="1039" y="538"/>
                      <a:pt x="1038" y="540"/>
                    </a:cubicBezTo>
                    <a:cubicBezTo>
                      <a:pt x="1037" y="541"/>
                      <a:pt x="1035" y="543"/>
                      <a:pt x="1034" y="544"/>
                    </a:cubicBezTo>
                    <a:cubicBezTo>
                      <a:pt x="1033" y="545"/>
                      <a:pt x="1033" y="546"/>
                      <a:pt x="1032" y="547"/>
                    </a:cubicBezTo>
                    <a:cubicBezTo>
                      <a:pt x="1031" y="547"/>
                      <a:pt x="1028" y="546"/>
                      <a:pt x="1027" y="547"/>
                    </a:cubicBezTo>
                    <a:cubicBezTo>
                      <a:pt x="1026" y="548"/>
                      <a:pt x="1027" y="549"/>
                      <a:pt x="1027" y="550"/>
                    </a:cubicBezTo>
                    <a:cubicBezTo>
                      <a:pt x="1027" y="551"/>
                      <a:pt x="1027" y="552"/>
                      <a:pt x="1025" y="553"/>
                    </a:cubicBezTo>
                    <a:cubicBezTo>
                      <a:pt x="1024" y="554"/>
                      <a:pt x="1019" y="555"/>
                      <a:pt x="1018" y="556"/>
                    </a:cubicBezTo>
                    <a:cubicBezTo>
                      <a:pt x="1017" y="557"/>
                      <a:pt x="1022" y="551"/>
                      <a:pt x="1019" y="558"/>
                    </a:cubicBezTo>
                    <a:cubicBezTo>
                      <a:pt x="1018" y="558"/>
                      <a:pt x="1018" y="559"/>
                      <a:pt x="1016" y="560"/>
                    </a:cubicBezTo>
                    <a:cubicBezTo>
                      <a:pt x="1015" y="561"/>
                      <a:pt x="1013" y="563"/>
                      <a:pt x="1011" y="564"/>
                    </a:cubicBezTo>
                    <a:cubicBezTo>
                      <a:pt x="1009" y="564"/>
                      <a:pt x="1007" y="563"/>
                      <a:pt x="1005" y="563"/>
                    </a:cubicBezTo>
                    <a:cubicBezTo>
                      <a:pt x="1004" y="564"/>
                      <a:pt x="1002" y="567"/>
                      <a:pt x="1001" y="569"/>
                    </a:cubicBezTo>
                    <a:cubicBezTo>
                      <a:pt x="1000" y="570"/>
                      <a:pt x="1002" y="570"/>
                      <a:pt x="1001" y="571"/>
                    </a:cubicBezTo>
                    <a:cubicBezTo>
                      <a:pt x="1000" y="572"/>
                      <a:pt x="998" y="574"/>
                      <a:pt x="998" y="574"/>
                    </a:cubicBezTo>
                    <a:cubicBezTo>
                      <a:pt x="998" y="575"/>
                      <a:pt x="999" y="577"/>
                      <a:pt x="999" y="578"/>
                    </a:cubicBezTo>
                    <a:cubicBezTo>
                      <a:pt x="999" y="579"/>
                      <a:pt x="998" y="580"/>
                      <a:pt x="998" y="580"/>
                    </a:cubicBezTo>
                    <a:cubicBezTo>
                      <a:pt x="998" y="581"/>
                      <a:pt x="1000" y="582"/>
                      <a:pt x="1000" y="582"/>
                    </a:cubicBezTo>
                    <a:cubicBezTo>
                      <a:pt x="1000" y="583"/>
                      <a:pt x="998" y="582"/>
                      <a:pt x="998" y="583"/>
                    </a:cubicBezTo>
                    <a:cubicBezTo>
                      <a:pt x="998" y="584"/>
                      <a:pt x="996" y="585"/>
                      <a:pt x="997" y="587"/>
                    </a:cubicBezTo>
                    <a:cubicBezTo>
                      <a:pt x="997" y="588"/>
                      <a:pt x="1001" y="590"/>
                      <a:pt x="1002" y="593"/>
                    </a:cubicBezTo>
                    <a:cubicBezTo>
                      <a:pt x="1003" y="595"/>
                      <a:pt x="1003" y="598"/>
                      <a:pt x="1004" y="600"/>
                    </a:cubicBezTo>
                    <a:cubicBezTo>
                      <a:pt x="1005" y="603"/>
                      <a:pt x="1005" y="606"/>
                      <a:pt x="1006" y="607"/>
                    </a:cubicBezTo>
                    <a:cubicBezTo>
                      <a:pt x="1007" y="609"/>
                      <a:pt x="1007" y="608"/>
                      <a:pt x="1008" y="609"/>
                    </a:cubicBezTo>
                    <a:cubicBezTo>
                      <a:pt x="1008" y="609"/>
                      <a:pt x="1011" y="614"/>
                      <a:pt x="1012" y="613"/>
                    </a:cubicBezTo>
                    <a:cubicBezTo>
                      <a:pt x="1013" y="611"/>
                      <a:pt x="1014" y="602"/>
                      <a:pt x="1015" y="601"/>
                    </a:cubicBezTo>
                    <a:cubicBezTo>
                      <a:pt x="1015" y="601"/>
                      <a:pt x="1015" y="608"/>
                      <a:pt x="1015" y="610"/>
                    </a:cubicBezTo>
                    <a:cubicBezTo>
                      <a:pt x="1016" y="612"/>
                      <a:pt x="1018" y="613"/>
                      <a:pt x="1020" y="613"/>
                    </a:cubicBezTo>
                    <a:cubicBezTo>
                      <a:pt x="1021" y="614"/>
                      <a:pt x="1021" y="615"/>
                      <a:pt x="1023" y="614"/>
                    </a:cubicBezTo>
                    <a:cubicBezTo>
                      <a:pt x="1024" y="614"/>
                      <a:pt x="1027" y="616"/>
                      <a:pt x="1029" y="612"/>
                    </a:cubicBezTo>
                    <a:cubicBezTo>
                      <a:pt x="1030" y="609"/>
                      <a:pt x="1027" y="603"/>
                      <a:pt x="1027" y="600"/>
                    </a:cubicBezTo>
                    <a:cubicBezTo>
                      <a:pt x="1027" y="598"/>
                      <a:pt x="1025" y="599"/>
                      <a:pt x="1027" y="597"/>
                    </a:cubicBezTo>
                    <a:cubicBezTo>
                      <a:pt x="1028" y="595"/>
                      <a:pt x="1034" y="593"/>
                      <a:pt x="1035" y="591"/>
                    </a:cubicBezTo>
                    <a:cubicBezTo>
                      <a:pt x="1037" y="590"/>
                      <a:pt x="1032" y="580"/>
                      <a:pt x="1035" y="582"/>
                    </a:cubicBezTo>
                    <a:cubicBezTo>
                      <a:pt x="1037" y="581"/>
                      <a:pt x="1042" y="579"/>
                      <a:pt x="1045" y="582"/>
                    </a:cubicBezTo>
                    <a:cubicBezTo>
                      <a:pt x="1048" y="585"/>
                      <a:pt x="1051" y="597"/>
                      <a:pt x="1052" y="602"/>
                    </a:cubicBezTo>
                    <a:cubicBezTo>
                      <a:pt x="1053" y="607"/>
                      <a:pt x="1053" y="605"/>
                      <a:pt x="1055" y="614"/>
                    </a:cubicBezTo>
                    <a:cubicBezTo>
                      <a:pt x="1056" y="618"/>
                      <a:pt x="1059" y="621"/>
                      <a:pt x="1059" y="624"/>
                    </a:cubicBezTo>
                    <a:cubicBezTo>
                      <a:pt x="1059" y="627"/>
                      <a:pt x="1056" y="628"/>
                      <a:pt x="1056" y="630"/>
                    </a:cubicBezTo>
                    <a:cubicBezTo>
                      <a:pt x="1056" y="633"/>
                      <a:pt x="1059" y="639"/>
                      <a:pt x="1061" y="641"/>
                    </a:cubicBezTo>
                    <a:cubicBezTo>
                      <a:pt x="1062" y="643"/>
                      <a:pt x="1065" y="643"/>
                      <a:pt x="1066" y="644"/>
                    </a:cubicBezTo>
                    <a:cubicBezTo>
                      <a:pt x="1067" y="645"/>
                      <a:pt x="1068" y="647"/>
                      <a:pt x="1067" y="648"/>
                    </a:cubicBezTo>
                    <a:cubicBezTo>
                      <a:pt x="1067" y="649"/>
                      <a:pt x="1064" y="649"/>
                      <a:pt x="1064" y="650"/>
                    </a:cubicBezTo>
                    <a:cubicBezTo>
                      <a:pt x="1065" y="652"/>
                      <a:pt x="1066" y="655"/>
                      <a:pt x="1069" y="656"/>
                    </a:cubicBezTo>
                    <a:cubicBezTo>
                      <a:pt x="1070" y="656"/>
                      <a:pt x="1069" y="647"/>
                      <a:pt x="1071" y="646"/>
                    </a:cubicBezTo>
                    <a:cubicBezTo>
                      <a:pt x="1072" y="644"/>
                      <a:pt x="1074" y="646"/>
                      <a:pt x="1076" y="647"/>
                    </a:cubicBezTo>
                    <a:cubicBezTo>
                      <a:pt x="1078" y="648"/>
                      <a:pt x="1081" y="652"/>
                      <a:pt x="1083" y="652"/>
                    </a:cubicBezTo>
                    <a:cubicBezTo>
                      <a:pt x="1085" y="652"/>
                      <a:pt x="1087" y="649"/>
                      <a:pt x="1087" y="648"/>
                    </a:cubicBezTo>
                    <a:cubicBezTo>
                      <a:pt x="1088" y="647"/>
                      <a:pt x="1085" y="644"/>
                      <a:pt x="1085" y="643"/>
                    </a:cubicBezTo>
                    <a:cubicBezTo>
                      <a:pt x="1085" y="642"/>
                      <a:pt x="1086" y="642"/>
                      <a:pt x="1087" y="642"/>
                    </a:cubicBezTo>
                    <a:cubicBezTo>
                      <a:pt x="1088" y="641"/>
                      <a:pt x="1093" y="643"/>
                      <a:pt x="1093" y="642"/>
                    </a:cubicBezTo>
                    <a:cubicBezTo>
                      <a:pt x="1096" y="637"/>
                      <a:pt x="1087" y="620"/>
                      <a:pt x="1088" y="628"/>
                    </a:cubicBezTo>
                    <a:cubicBezTo>
                      <a:pt x="1088" y="623"/>
                      <a:pt x="1085" y="615"/>
                      <a:pt x="1085" y="612"/>
                    </a:cubicBezTo>
                    <a:cubicBezTo>
                      <a:pt x="1085" y="608"/>
                      <a:pt x="1085" y="610"/>
                      <a:pt x="1087" y="607"/>
                    </a:cubicBezTo>
                    <a:cubicBezTo>
                      <a:pt x="1087" y="603"/>
                      <a:pt x="1081" y="621"/>
                      <a:pt x="1094" y="592"/>
                    </a:cubicBezTo>
                    <a:cubicBezTo>
                      <a:pt x="1096" y="588"/>
                      <a:pt x="1095" y="585"/>
                      <a:pt x="1095" y="582"/>
                    </a:cubicBezTo>
                    <a:cubicBezTo>
                      <a:pt x="1096" y="579"/>
                      <a:pt x="1097" y="577"/>
                      <a:pt x="1097" y="574"/>
                    </a:cubicBezTo>
                    <a:cubicBezTo>
                      <a:pt x="1099" y="572"/>
                      <a:pt x="1094" y="566"/>
                      <a:pt x="1095" y="565"/>
                    </a:cubicBezTo>
                    <a:cubicBezTo>
                      <a:pt x="1096" y="563"/>
                      <a:pt x="1101" y="561"/>
                      <a:pt x="1102" y="561"/>
                    </a:cubicBezTo>
                    <a:cubicBezTo>
                      <a:pt x="1104" y="560"/>
                      <a:pt x="1103" y="561"/>
                      <a:pt x="1106" y="563"/>
                    </a:cubicBezTo>
                    <a:cubicBezTo>
                      <a:pt x="1107" y="563"/>
                      <a:pt x="1107" y="565"/>
                      <a:pt x="1107" y="565"/>
                    </a:cubicBezTo>
                    <a:cubicBezTo>
                      <a:pt x="1108" y="564"/>
                      <a:pt x="1109" y="560"/>
                      <a:pt x="1110" y="560"/>
                    </a:cubicBezTo>
                    <a:cubicBezTo>
                      <a:pt x="1111" y="559"/>
                      <a:pt x="1112" y="562"/>
                      <a:pt x="1114" y="563"/>
                    </a:cubicBezTo>
                    <a:cubicBezTo>
                      <a:pt x="1116" y="564"/>
                      <a:pt x="1120" y="566"/>
                      <a:pt x="1121" y="565"/>
                    </a:cubicBezTo>
                    <a:cubicBezTo>
                      <a:pt x="1123" y="565"/>
                      <a:pt x="1122" y="567"/>
                      <a:pt x="1123" y="562"/>
                    </a:cubicBezTo>
                    <a:cubicBezTo>
                      <a:pt x="1131" y="551"/>
                      <a:pt x="1127" y="546"/>
                      <a:pt x="1132" y="535"/>
                    </a:cubicBezTo>
                    <a:cubicBezTo>
                      <a:pt x="1134" y="532"/>
                      <a:pt x="1135" y="529"/>
                      <a:pt x="1136" y="526"/>
                    </a:cubicBezTo>
                    <a:cubicBezTo>
                      <a:pt x="1137" y="523"/>
                      <a:pt x="1136" y="521"/>
                      <a:pt x="1138" y="518"/>
                    </a:cubicBezTo>
                    <a:cubicBezTo>
                      <a:pt x="1139" y="515"/>
                      <a:pt x="1143" y="510"/>
                      <a:pt x="1144" y="508"/>
                    </a:cubicBezTo>
                    <a:cubicBezTo>
                      <a:pt x="1144" y="506"/>
                      <a:pt x="1142" y="504"/>
                      <a:pt x="1140" y="502"/>
                    </a:cubicBezTo>
                    <a:cubicBezTo>
                      <a:pt x="1138" y="501"/>
                      <a:pt x="1135" y="501"/>
                      <a:pt x="1135" y="500"/>
                    </a:cubicBezTo>
                    <a:cubicBezTo>
                      <a:pt x="1134" y="499"/>
                      <a:pt x="1136" y="498"/>
                      <a:pt x="1137" y="496"/>
                    </a:cubicBezTo>
                    <a:cubicBezTo>
                      <a:pt x="1137" y="494"/>
                      <a:pt x="1137" y="492"/>
                      <a:pt x="1138" y="490"/>
                    </a:cubicBezTo>
                    <a:cubicBezTo>
                      <a:pt x="1139" y="489"/>
                      <a:pt x="1141" y="488"/>
                      <a:pt x="1143" y="487"/>
                    </a:cubicBezTo>
                    <a:cubicBezTo>
                      <a:pt x="1145" y="486"/>
                      <a:pt x="1148" y="482"/>
                      <a:pt x="1149" y="480"/>
                    </a:cubicBezTo>
                    <a:cubicBezTo>
                      <a:pt x="1149" y="479"/>
                      <a:pt x="1146" y="478"/>
                      <a:pt x="1146" y="477"/>
                    </a:cubicBezTo>
                    <a:cubicBezTo>
                      <a:pt x="1146" y="476"/>
                      <a:pt x="1147" y="476"/>
                      <a:pt x="1147" y="474"/>
                    </a:cubicBezTo>
                    <a:cubicBezTo>
                      <a:pt x="1148" y="472"/>
                      <a:pt x="1152" y="468"/>
                      <a:pt x="1153" y="466"/>
                    </a:cubicBezTo>
                    <a:cubicBezTo>
                      <a:pt x="1154" y="464"/>
                      <a:pt x="1153" y="462"/>
                      <a:pt x="1154" y="460"/>
                    </a:cubicBezTo>
                    <a:cubicBezTo>
                      <a:pt x="1154" y="458"/>
                      <a:pt x="1154" y="455"/>
                      <a:pt x="1155" y="451"/>
                    </a:cubicBezTo>
                    <a:cubicBezTo>
                      <a:pt x="1154" y="448"/>
                      <a:pt x="1151" y="446"/>
                      <a:pt x="1150" y="443"/>
                    </a:cubicBezTo>
                    <a:cubicBezTo>
                      <a:pt x="1150" y="441"/>
                      <a:pt x="1151" y="438"/>
                      <a:pt x="1152" y="436"/>
                    </a:cubicBezTo>
                    <a:cubicBezTo>
                      <a:pt x="1153" y="434"/>
                      <a:pt x="1155" y="433"/>
                      <a:pt x="1157" y="432"/>
                    </a:cubicBezTo>
                    <a:cubicBezTo>
                      <a:pt x="1158" y="430"/>
                      <a:pt x="1159" y="435"/>
                      <a:pt x="1162" y="432"/>
                    </a:cubicBezTo>
                    <a:cubicBezTo>
                      <a:pt x="1163" y="432"/>
                      <a:pt x="1164" y="429"/>
                      <a:pt x="1166" y="428"/>
                    </a:cubicBezTo>
                    <a:cubicBezTo>
                      <a:pt x="1168" y="426"/>
                      <a:pt x="1171" y="424"/>
                      <a:pt x="1172" y="421"/>
                    </a:cubicBezTo>
                    <a:cubicBezTo>
                      <a:pt x="1174" y="419"/>
                      <a:pt x="1176" y="417"/>
                      <a:pt x="1178" y="415"/>
                    </a:cubicBezTo>
                    <a:cubicBezTo>
                      <a:pt x="1180" y="413"/>
                      <a:pt x="1179" y="412"/>
                      <a:pt x="1184" y="410"/>
                    </a:cubicBezTo>
                    <a:cubicBezTo>
                      <a:pt x="1185" y="408"/>
                      <a:pt x="1185" y="406"/>
                      <a:pt x="1187" y="405"/>
                    </a:cubicBezTo>
                    <a:cubicBezTo>
                      <a:pt x="1188" y="404"/>
                      <a:pt x="1190" y="404"/>
                      <a:pt x="1192" y="403"/>
                    </a:cubicBezTo>
                    <a:cubicBezTo>
                      <a:pt x="1194" y="402"/>
                      <a:pt x="1195" y="402"/>
                      <a:pt x="1196" y="401"/>
                    </a:cubicBezTo>
                    <a:cubicBezTo>
                      <a:pt x="1198" y="400"/>
                      <a:pt x="1199" y="398"/>
                      <a:pt x="1200" y="398"/>
                    </a:cubicBezTo>
                    <a:cubicBezTo>
                      <a:pt x="1202" y="398"/>
                      <a:pt x="1203" y="399"/>
                      <a:pt x="1205" y="399"/>
                    </a:cubicBezTo>
                    <a:cubicBezTo>
                      <a:pt x="1207" y="398"/>
                      <a:pt x="1210" y="394"/>
                      <a:pt x="1212" y="395"/>
                    </a:cubicBezTo>
                    <a:cubicBezTo>
                      <a:pt x="1215" y="395"/>
                      <a:pt x="1217" y="401"/>
                      <a:pt x="1220" y="402"/>
                    </a:cubicBezTo>
                    <a:cubicBezTo>
                      <a:pt x="1223" y="403"/>
                      <a:pt x="1228" y="405"/>
                      <a:pt x="1230" y="405"/>
                    </a:cubicBezTo>
                    <a:cubicBezTo>
                      <a:pt x="1231" y="405"/>
                      <a:pt x="1233" y="402"/>
                      <a:pt x="1233" y="401"/>
                    </a:cubicBezTo>
                    <a:cubicBezTo>
                      <a:pt x="1232" y="400"/>
                      <a:pt x="1231" y="401"/>
                      <a:pt x="1230" y="398"/>
                    </a:cubicBezTo>
                    <a:cubicBezTo>
                      <a:pt x="1229" y="398"/>
                      <a:pt x="1228" y="398"/>
                      <a:pt x="1227" y="397"/>
                    </a:cubicBezTo>
                    <a:cubicBezTo>
                      <a:pt x="1226" y="396"/>
                      <a:pt x="1224" y="395"/>
                      <a:pt x="1223" y="393"/>
                    </a:cubicBezTo>
                    <a:cubicBezTo>
                      <a:pt x="1222" y="391"/>
                      <a:pt x="1222" y="387"/>
                      <a:pt x="1222" y="385"/>
                    </a:cubicBezTo>
                    <a:cubicBezTo>
                      <a:pt x="1222" y="383"/>
                      <a:pt x="1220" y="382"/>
                      <a:pt x="1221" y="379"/>
                    </a:cubicBezTo>
                    <a:cubicBezTo>
                      <a:pt x="1222" y="378"/>
                      <a:pt x="1224" y="374"/>
                      <a:pt x="1226" y="372"/>
                    </a:cubicBezTo>
                    <a:cubicBezTo>
                      <a:pt x="1228" y="369"/>
                      <a:pt x="1237" y="370"/>
                      <a:pt x="1235" y="367"/>
                    </a:cubicBezTo>
                    <a:cubicBezTo>
                      <a:pt x="1236" y="365"/>
                      <a:pt x="1231" y="361"/>
                      <a:pt x="1231" y="359"/>
                    </a:cubicBezTo>
                    <a:cubicBezTo>
                      <a:pt x="1231" y="356"/>
                      <a:pt x="1234" y="354"/>
                      <a:pt x="1235" y="353"/>
                    </a:cubicBezTo>
                    <a:cubicBezTo>
                      <a:pt x="1236" y="351"/>
                      <a:pt x="1238" y="348"/>
                      <a:pt x="1238" y="347"/>
                    </a:cubicBezTo>
                    <a:cubicBezTo>
                      <a:pt x="1238" y="346"/>
                      <a:pt x="1235" y="346"/>
                      <a:pt x="1234" y="347"/>
                    </a:cubicBezTo>
                    <a:cubicBezTo>
                      <a:pt x="1232" y="348"/>
                      <a:pt x="1232" y="349"/>
                      <a:pt x="1231" y="350"/>
                    </a:cubicBezTo>
                    <a:cubicBezTo>
                      <a:pt x="1230" y="351"/>
                      <a:pt x="1228" y="351"/>
                      <a:pt x="1226" y="351"/>
                    </a:cubicBezTo>
                    <a:cubicBezTo>
                      <a:pt x="1224" y="350"/>
                      <a:pt x="1223" y="347"/>
                      <a:pt x="1222" y="347"/>
                    </a:cubicBezTo>
                    <a:cubicBezTo>
                      <a:pt x="1221" y="346"/>
                      <a:pt x="1221" y="349"/>
                      <a:pt x="1217" y="349"/>
                    </a:cubicBezTo>
                    <a:cubicBezTo>
                      <a:pt x="1215" y="349"/>
                      <a:pt x="1212" y="349"/>
                      <a:pt x="1210" y="349"/>
                    </a:cubicBezTo>
                    <a:cubicBezTo>
                      <a:pt x="1209" y="349"/>
                      <a:pt x="1208" y="350"/>
                      <a:pt x="1208" y="350"/>
                    </a:cubicBezTo>
                    <a:cubicBezTo>
                      <a:pt x="1207" y="350"/>
                      <a:pt x="1207" y="348"/>
                      <a:pt x="1206" y="348"/>
                    </a:cubicBezTo>
                    <a:cubicBezTo>
                      <a:pt x="1205" y="348"/>
                      <a:pt x="1202" y="347"/>
                      <a:pt x="1199" y="348"/>
                    </a:cubicBezTo>
                    <a:cubicBezTo>
                      <a:pt x="1196" y="347"/>
                      <a:pt x="1190" y="353"/>
                      <a:pt x="1190" y="353"/>
                    </a:cubicBezTo>
                    <a:cubicBezTo>
                      <a:pt x="1189" y="352"/>
                      <a:pt x="1187" y="348"/>
                      <a:pt x="1189" y="346"/>
                    </a:cubicBezTo>
                    <a:cubicBezTo>
                      <a:pt x="1189" y="344"/>
                      <a:pt x="1192" y="342"/>
                      <a:pt x="1194" y="341"/>
                    </a:cubicBezTo>
                    <a:cubicBezTo>
                      <a:pt x="1195" y="339"/>
                      <a:pt x="1198" y="338"/>
                      <a:pt x="1198" y="337"/>
                    </a:cubicBezTo>
                    <a:cubicBezTo>
                      <a:pt x="1199" y="335"/>
                      <a:pt x="1198" y="334"/>
                      <a:pt x="1197" y="332"/>
                    </a:cubicBezTo>
                    <a:cubicBezTo>
                      <a:pt x="1197" y="330"/>
                      <a:pt x="1199" y="330"/>
                      <a:pt x="1195" y="326"/>
                    </a:cubicBezTo>
                    <a:cubicBezTo>
                      <a:pt x="1195" y="323"/>
                      <a:pt x="1193" y="320"/>
                      <a:pt x="1192" y="319"/>
                    </a:cubicBezTo>
                    <a:cubicBezTo>
                      <a:pt x="1190" y="318"/>
                      <a:pt x="1188" y="320"/>
                      <a:pt x="1187" y="321"/>
                    </a:cubicBezTo>
                    <a:cubicBezTo>
                      <a:pt x="1185" y="322"/>
                      <a:pt x="1183" y="325"/>
                      <a:pt x="1182" y="325"/>
                    </a:cubicBezTo>
                    <a:cubicBezTo>
                      <a:pt x="1181" y="325"/>
                      <a:pt x="1179" y="325"/>
                      <a:pt x="1178" y="324"/>
                    </a:cubicBezTo>
                    <a:cubicBezTo>
                      <a:pt x="1177" y="323"/>
                      <a:pt x="1176" y="322"/>
                      <a:pt x="1177" y="321"/>
                    </a:cubicBezTo>
                    <a:cubicBezTo>
                      <a:pt x="1178" y="320"/>
                      <a:pt x="1181" y="318"/>
                      <a:pt x="1183" y="318"/>
                    </a:cubicBezTo>
                    <a:cubicBezTo>
                      <a:pt x="1184" y="317"/>
                      <a:pt x="1187" y="316"/>
                      <a:pt x="1188" y="315"/>
                    </a:cubicBezTo>
                    <a:cubicBezTo>
                      <a:pt x="1188" y="313"/>
                      <a:pt x="1186" y="311"/>
                      <a:pt x="1186" y="311"/>
                    </a:cubicBezTo>
                    <a:cubicBezTo>
                      <a:pt x="1185" y="310"/>
                      <a:pt x="1185" y="315"/>
                      <a:pt x="1184" y="314"/>
                    </a:cubicBezTo>
                    <a:cubicBezTo>
                      <a:pt x="1182" y="313"/>
                      <a:pt x="1178" y="307"/>
                      <a:pt x="1176" y="306"/>
                    </a:cubicBezTo>
                    <a:cubicBezTo>
                      <a:pt x="1174" y="305"/>
                      <a:pt x="1174" y="300"/>
                      <a:pt x="1171" y="302"/>
                    </a:cubicBezTo>
                    <a:cubicBezTo>
                      <a:pt x="1171" y="302"/>
                      <a:pt x="1170" y="305"/>
                      <a:pt x="1168" y="306"/>
                    </a:cubicBezTo>
                    <a:cubicBezTo>
                      <a:pt x="1165" y="308"/>
                      <a:pt x="1159" y="310"/>
                      <a:pt x="1158" y="312"/>
                    </a:cubicBezTo>
                    <a:cubicBezTo>
                      <a:pt x="1156" y="314"/>
                      <a:pt x="1159" y="314"/>
                      <a:pt x="1158" y="316"/>
                    </a:cubicBezTo>
                    <a:cubicBezTo>
                      <a:pt x="1157" y="318"/>
                      <a:pt x="1153" y="319"/>
                      <a:pt x="1153" y="320"/>
                    </a:cubicBezTo>
                    <a:cubicBezTo>
                      <a:pt x="1152" y="321"/>
                      <a:pt x="1154" y="323"/>
                      <a:pt x="1153" y="325"/>
                    </a:cubicBezTo>
                    <a:cubicBezTo>
                      <a:pt x="1153" y="327"/>
                      <a:pt x="1152" y="330"/>
                      <a:pt x="1150" y="330"/>
                    </a:cubicBezTo>
                    <a:cubicBezTo>
                      <a:pt x="1149" y="330"/>
                      <a:pt x="1147" y="329"/>
                      <a:pt x="1145" y="328"/>
                    </a:cubicBezTo>
                    <a:cubicBezTo>
                      <a:pt x="1142" y="326"/>
                      <a:pt x="1138" y="323"/>
                      <a:pt x="1134" y="321"/>
                    </a:cubicBezTo>
                    <a:cubicBezTo>
                      <a:pt x="1131" y="320"/>
                      <a:pt x="1130" y="323"/>
                      <a:pt x="1128" y="323"/>
                    </a:cubicBezTo>
                    <a:cubicBezTo>
                      <a:pt x="1127" y="323"/>
                      <a:pt x="1124" y="325"/>
                      <a:pt x="1123" y="324"/>
                    </a:cubicBezTo>
                    <a:cubicBezTo>
                      <a:pt x="1123" y="323"/>
                      <a:pt x="1123" y="320"/>
                      <a:pt x="1123" y="319"/>
                    </a:cubicBezTo>
                    <a:cubicBezTo>
                      <a:pt x="1122" y="319"/>
                      <a:pt x="1120" y="322"/>
                      <a:pt x="1119" y="322"/>
                    </a:cubicBezTo>
                    <a:cubicBezTo>
                      <a:pt x="1119" y="321"/>
                      <a:pt x="1120" y="319"/>
                      <a:pt x="1120" y="318"/>
                    </a:cubicBezTo>
                    <a:cubicBezTo>
                      <a:pt x="1119" y="318"/>
                      <a:pt x="1121" y="312"/>
                      <a:pt x="1117" y="315"/>
                    </a:cubicBezTo>
                    <a:cubicBezTo>
                      <a:pt x="1116" y="315"/>
                      <a:pt x="1114" y="316"/>
                      <a:pt x="1113" y="317"/>
                    </a:cubicBezTo>
                    <a:cubicBezTo>
                      <a:pt x="1112" y="318"/>
                      <a:pt x="1111" y="321"/>
                      <a:pt x="1111" y="322"/>
                    </a:cubicBezTo>
                    <a:cubicBezTo>
                      <a:pt x="1110" y="323"/>
                      <a:pt x="1108" y="321"/>
                      <a:pt x="1107" y="322"/>
                    </a:cubicBezTo>
                    <a:cubicBezTo>
                      <a:pt x="1105" y="323"/>
                      <a:pt x="1104" y="326"/>
                      <a:pt x="1103" y="328"/>
                    </a:cubicBezTo>
                    <a:cubicBezTo>
                      <a:pt x="1101" y="329"/>
                      <a:pt x="1100" y="329"/>
                      <a:pt x="1099" y="329"/>
                    </a:cubicBezTo>
                    <a:cubicBezTo>
                      <a:pt x="1098" y="330"/>
                      <a:pt x="1095" y="332"/>
                      <a:pt x="1094" y="333"/>
                    </a:cubicBezTo>
                    <a:cubicBezTo>
                      <a:pt x="1093" y="334"/>
                      <a:pt x="1099" y="333"/>
                      <a:pt x="1095" y="336"/>
                    </a:cubicBezTo>
                    <a:cubicBezTo>
                      <a:pt x="1095" y="338"/>
                      <a:pt x="1094" y="340"/>
                      <a:pt x="1093" y="342"/>
                    </a:cubicBezTo>
                    <a:cubicBezTo>
                      <a:pt x="1092" y="343"/>
                      <a:pt x="1092" y="344"/>
                      <a:pt x="1091" y="345"/>
                    </a:cubicBezTo>
                    <a:cubicBezTo>
                      <a:pt x="1090" y="346"/>
                      <a:pt x="1090" y="349"/>
                      <a:pt x="1089" y="350"/>
                    </a:cubicBezTo>
                    <a:cubicBezTo>
                      <a:pt x="1088" y="351"/>
                      <a:pt x="1088" y="350"/>
                      <a:pt x="1086" y="350"/>
                    </a:cubicBezTo>
                    <a:cubicBezTo>
                      <a:pt x="1083" y="350"/>
                      <a:pt x="1077" y="352"/>
                      <a:pt x="1075" y="352"/>
                    </a:cubicBezTo>
                    <a:cubicBezTo>
                      <a:pt x="1072" y="353"/>
                      <a:pt x="1072" y="350"/>
                      <a:pt x="1070" y="351"/>
                    </a:cubicBezTo>
                    <a:cubicBezTo>
                      <a:pt x="1067" y="352"/>
                      <a:pt x="1063" y="358"/>
                      <a:pt x="1061" y="360"/>
                    </a:cubicBezTo>
                    <a:cubicBezTo>
                      <a:pt x="1060" y="362"/>
                      <a:pt x="1059" y="362"/>
                      <a:pt x="1059" y="364"/>
                    </a:cubicBezTo>
                    <a:cubicBezTo>
                      <a:pt x="1060" y="365"/>
                      <a:pt x="1064" y="366"/>
                      <a:pt x="1064" y="366"/>
                    </a:cubicBezTo>
                    <a:cubicBezTo>
                      <a:pt x="1064" y="367"/>
                      <a:pt x="1061" y="369"/>
                      <a:pt x="1059" y="370"/>
                    </a:cubicBezTo>
                    <a:cubicBezTo>
                      <a:pt x="1056" y="372"/>
                      <a:pt x="1052" y="372"/>
                      <a:pt x="1049" y="372"/>
                    </a:cubicBezTo>
                    <a:cubicBezTo>
                      <a:pt x="1046" y="374"/>
                      <a:pt x="1043" y="375"/>
                      <a:pt x="1041" y="378"/>
                    </a:cubicBezTo>
                    <a:cubicBezTo>
                      <a:pt x="1040" y="378"/>
                      <a:pt x="1039" y="379"/>
                      <a:pt x="1039" y="380"/>
                    </a:cubicBezTo>
                    <a:cubicBezTo>
                      <a:pt x="1039" y="381"/>
                      <a:pt x="1044" y="382"/>
                      <a:pt x="1044" y="384"/>
                    </a:cubicBezTo>
                    <a:cubicBezTo>
                      <a:pt x="1044" y="385"/>
                      <a:pt x="1039" y="389"/>
                      <a:pt x="1039" y="390"/>
                    </a:cubicBezTo>
                    <a:cubicBezTo>
                      <a:pt x="1037" y="391"/>
                      <a:pt x="1038" y="390"/>
                      <a:pt x="1035" y="391"/>
                    </a:cubicBezTo>
                    <a:cubicBezTo>
                      <a:pt x="1035" y="392"/>
                      <a:pt x="1035" y="394"/>
                      <a:pt x="1034" y="394"/>
                    </a:cubicBezTo>
                    <a:cubicBezTo>
                      <a:pt x="1034" y="394"/>
                      <a:pt x="1031" y="391"/>
                      <a:pt x="1030" y="391"/>
                    </a:cubicBezTo>
                    <a:cubicBezTo>
                      <a:pt x="1029" y="391"/>
                      <a:pt x="1029" y="393"/>
                      <a:pt x="1028" y="394"/>
                    </a:cubicBezTo>
                    <a:cubicBezTo>
                      <a:pt x="1027" y="395"/>
                      <a:pt x="1026" y="395"/>
                      <a:pt x="1025" y="395"/>
                    </a:cubicBezTo>
                    <a:cubicBezTo>
                      <a:pt x="1024" y="395"/>
                      <a:pt x="1023" y="392"/>
                      <a:pt x="1021" y="392"/>
                    </a:cubicBezTo>
                    <a:cubicBezTo>
                      <a:pt x="1020" y="392"/>
                      <a:pt x="1018" y="394"/>
                      <a:pt x="1017" y="395"/>
                    </a:cubicBezTo>
                    <a:cubicBezTo>
                      <a:pt x="1015" y="396"/>
                      <a:pt x="1018" y="395"/>
                      <a:pt x="1015" y="397"/>
                    </a:cubicBezTo>
                    <a:cubicBezTo>
                      <a:pt x="1014" y="398"/>
                      <a:pt x="1013" y="398"/>
                      <a:pt x="1012" y="399"/>
                    </a:cubicBezTo>
                    <a:cubicBezTo>
                      <a:pt x="1011" y="400"/>
                      <a:pt x="1010" y="400"/>
                      <a:pt x="1009" y="400"/>
                    </a:cubicBezTo>
                    <a:cubicBezTo>
                      <a:pt x="1008" y="400"/>
                      <a:pt x="1006" y="398"/>
                      <a:pt x="1004" y="397"/>
                    </a:cubicBezTo>
                    <a:cubicBezTo>
                      <a:pt x="1003" y="395"/>
                      <a:pt x="1000" y="390"/>
                      <a:pt x="1000" y="390"/>
                    </a:cubicBezTo>
                    <a:cubicBezTo>
                      <a:pt x="999" y="390"/>
                      <a:pt x="1000" y="394"/>
                      <a:pt x="1000" y="395"/>
                    </a:cubicBezTo>
                    <a:cubicBezTo>
                      <a:pt x="999" y="397"/>
                      <a:pt x="996" y="397"/>
                      <a:pt x="997" y="398"/>
                    </a:cubicBezTo>
                    <a:cubicBezTo>
                      <a:pt x="997" y="399"/>
                      <a:pt x="1001" y="400"/>
                      <a:pt x="1001" y="401"/>
                    </a:cubicBezTo>
                    <a:cubicBezTo>
                      <a:pt x="1001" y="402"/>
                      <a:pt x="1000" y="404"/>
                      <a:pt x="999" y="405"/>
                    </a:cubicBezTo>
                    <a:cubicBezTo>
                      <a:pt x="998" y="406"/>
                      <a:pt x="996" y="407"/>
                      <a:pt x="997" y="408"/>
                    </a:cubicBezTo>
                    <a:cubicBezTo>
                      <a:pt x="997" y="409"/>
                      <a:pt x="999" y="407"/>
                      <a:pt x="1002" y="410"/>
                    </a:cubicBezTo>
                    <a:cubicBezTo>
                      <a:pt x="1003" y="411"/>
                      <a:pt x="1004" y="411"/>
                      <a:pt x="1006" y="411"/>
                    </a:cubicBezTo>
                    <a:cubicBezTo>
                      <a:pt x="1008" y="411"/>
                      <a:pt x="1012" y="411"/>
                      <a:pt x="1013" y="412"/>
                    </a:cubicBezTo>
                    <a:cubicBezTo>
                      <a:pt x="1015" y="413"/>
                      <a:pt x="1015" y="415"/>
                      <a:pt x="1015" y="417"/>
                    </a:cubicBezTo>
                    <a:cubicBezTo>
                      <a:pt x="1015" y="420"/>
                      <a:pt x="1014" y="422"/>
                      <a:pt x="1015" y="424"/>
                    </a:cubicBezTo>
                    <a:cubicBezTo>
                      <a:pt x="1015" y="426"/>
                      <a:pt x="1021" y="429"/>
                      <a:pt x="1022" y="431"/>
                    </a:cubicBezTo>
                    <a:cubicBezTo>
                      <a:pt x="1023" y="433"/>
                      <a:pt x="1025" y="433"/>
                      <a:pt x="1025" y="434"/>
                    </a:cubicBezTo>
                    <a:cubicBezTo>
                      <a:pt x="1025" y="435"/>
                      <a:pt x="1024" y="439"/>
                      <a:pt x="1022" y="439"/>
                    </a:cubicBezTo>
                    <a:cubicBezTo>
                      <a:pt x="1021" y="440"/>
                      <a:pt x="1019" y="437"/>
                      <a:pt x="1018" y="437"/>
                    </a:cubicBezTo>
                    <a:cubicBezTo>
                      <a:pt x="1016" y="437"/>
                      <a:pt x="1018" y="435"/>
                      <a:pt x="1013" y="437"/>
                    </a:cubicBezTo>
                    <a:cubicBezTo>
                      <a:pt x="1012" y="437"/>
                      <a:pt x="1012" y="440"/>
                      <a:pt x="1010" y="441"/>
                    </a:cubicBezTo>
                    <a:cubicBezTo>
                      <a:pt x="1009" y="441"/>
                      <a:pt x="1006" y="443"/>
                      <a:pt x="1004" y="443"/>
                    </a:cubicBezTo>
                    <a:cubicBezTo>
                      <a:pt x="1003" y="443"/>
                      <a:pt x="1001" y="442"/>
                      <a:pt x="999" y="441"/>
                    </a:cubicBezTo>
                    <a:cubicBezTo>
                      <a:pt x="997" y="441"/>
                      <a:pt x="995" y="440"/>
                      <a:pt x="994" y="441"/>
                    </a:cubicBezTo>
                    <a:cubicBezTo>
                      <a:pt x="992" y="441"/>
                      <a:pt x="991" y="445"/>
                      <a:pt x="989" y="445"/>
                    </a:cubicBezTo>
                    <a:cubicBezTo>
                      <a:pt x="987" y="446"/>
                      <a:pt x="992" y="443"/>
                      <a:pt x="984" y="443"/>
                    </a:cubicBezTo>
                    <a:cubicBezTo>
                      <a:pt x="982" y="443"/>
                      <a:pt x="979" y="445"/>
                      <a:pt x="978" y="445"/>
                    </a:cubicBezTo>
                    <a:cubicBezTo>
                      <a:pt x="976" y="446"/>
                      <a:pt x="975" y="445"/>
                      <a:pt x="974" y="445"/>
                    </a:cubicBezTo>
                    <a:cubicBezTo>
                      <a:pt x="973" y="445"/>
                      <a:pt x="971" y="446"/>
                      <a:pt x="969" y="446"/>
                    </a:cubicBezTo>
                    <a:cubicBezTo>
                      <a:pt x="967" y="446"/>
                      <a:pt x="967" y="446"/>
                      <a:pt x="965" y="446"/>
                    </a:cubicBezTo>
                    <a:cubicBezTo>
                      <a:pt x="964" y="446"/>
                      <a:pt x="962" y="446"/>
                      <a:pt x="960" y="446"/>
                    </a:cubicBezTo>
                    <a:cubicBezTo>
                      <a:pt x="959" y="446"/>
                      <a:pt x="957" y="448"/>
                      <a:pt x="956" y="447"/>
                    </a:cubicBezTo>
                    <a:cubicBezTo>
                      <a:pt x="955" y="446"/>
                      <a:pt x="955" y="441"/>
                      <a:pt x="954" y="440"/>
                    </a:cubicBezTo>
                    <a:cubicBezTo>
                      <a:pt x="953" y="440"/>
                      <a:pt x="951" y="441"/>
                      <a:pt x="950" y="442"/>
                    </a:cubicBezTo>
                    <a:cubicBezTo>
                      <a:pt x="948" y="443"/>
                      <a:pt x="944" y="445"/>
                      <a:pt x="943" y="446"/>
                    </a:cubicBezTo>
                    <a:cubicBezTo>
                      <a:pt x="942" y="447"/>
                      <a:pt x="950" y="450"/>
                      <a:pt x="945" y="450"/>
                    </a:cubicBezTo>
                    <a:cubicBezTo>
                      <a:pt x="944" y="451"/>
                      <a:pt x="941" y="452"/>
                      <a:pt x="939" y="452"/>
                    </a:cubicBezTo>
                    <a:cubicBezTo>
                      <a:pt x="938" y="453"/>
                      <a:pt x="937" y="451"/>
                      <a:pt x="935" y="451"/>
                    </a:cubicBezTo>
                    <a:cubicBezTo>
                      <a:pt x="933" y="451"/>
                      <a:pt x="930" y="452"/>
                      <a:pt x="928" y="453"/>
                    </a:cubicBezTo>
                    <a:cubicBezTo>
                      <a:pt x="926" y="453"/>
                      <a:pt x="924" y="454"/>
                      <a:pt x="922" y="454"/>
                    </a:cubicBezTo>
                    <a:cubicBezTo>
                      <a:pt x="921" y="453"/>
                      <a:pt x="922" y="450"/>
                      <a:pt x="920" y="450"/>
                    </a:cubicBezTo>
                    <a:cubicBezTo>
                      <a:pt x="919" y="450"/>
                      <a:pt x="915" y="450"/>
                      <a:pt x="913" y="449"/>
                    </a:cubicBezTo>
                    <a:cubicBezTo>
                      <a:pt x="912" y="447"/>
                      <a:pt x="911" y="451"/>
                      <a:pt x="910" y="449"/>
                    </a:cubicBezTo>
                    <a:cubicBezTo>
                      <a:pt x="909" y="446"/>
                      <a:pt x="898" y="452"/>
                      <a:pt x="896" y="450"/>
                    </a:cubicBezTo>
                    <a:cubicBezTo>
                      <a:pt x="894" y="450"/>
                      <a:pt x="895" y="448"/>
                      <a:pt x="894" y="447"/>
                    </a:cubicBezTo>
                    <a:cubicBezTo>
                      <a:pt x="893" y="446"/>
                      <a:pt x="889" y="445"/>
                      <a:pt x="888" y="443"/>
                    </a:cubicBezTo>
                    <a:cubicBezTo>
                      <a:pt x="887" y="442"/>
                      <a:pt x="888" y="438"/>
                      <a:pt x="888" y="437"/>
                    </a:cubicBezTo>
                    <a:cubicBezTo>
                      <a:pt x="887" y="436"/>
                      <a:pt x="885" y="437"/>
                      <a:pt x="884" y="436"/>
                    </a:cubicBezTo>
                    <a:cubicBezTo>
                      <a:pt x="883" y="435"/>
                      <a:pt x="884" y="432"/>
                      <a:pt x="884" y="429"/>
                    </a:cubicBezTo>
                    <a:cubicBezTo>
                      <a:pt x="883" y="426"/>
                      <a:pt x="882" y="425"/>
                      <a:pt x="882" y="422"/>
                    </a:cubicBezTo>
                    <a:cubicBezTo>
                      <a:pt x="882" y="419"/>
                      <a:pt x="884" y="416"/>
                      <a:pt x="885" y="413"/>
                    </a:cubicBezTo>
                    <a:cubicBezTo>
                      <a:pt x="886" y="409"/>
                      <a:pt x="886" y="403"/>
                      <a:pt x="886" y="401"/>
                    </a:cubicBezTo>
                    <a:cubicBezTo>
                      <a:pt x="886" y="398"/>
                      <a:pt x="885" y="398"/>
                      <a:pt x="884" y="397"/>
                    </a:cubicBezTo>
                    <a:cubicBezTo>
                      <a:pt x="883" y="396"/>
                      <a:pt x="882" y="394"/>
                      <a:pt x="880" y="393"/>
                    </a:cubicBezTo>
                    <a:cubicBezTo>
                      <a:pt x="879" y="393"/>
                      <a:pt x="878" y="392"/>
                      <a:pt x="874" y="394"/>
                    </a:cubicBezTo>
                    <a:cubicBezTo>
                      <a:pt x="873" y="395"/>
                      <a:pt x="872" y="396"/>
                      <a:pt x="871" y="397"/>
                    </a:cubicBezTo>
                    <a:cubicBezTo>
                      <a:pt x="870" y="398"/>
                      <a:pt x="869" y="399"/>
                      <a:pt x="867" y="400"/>
                    </a:cubicBezTo>
                    <a:cubicBezTo>
                      <a:pt x="865" y="401"/>
                      <a:pt x="863" y="400"/>
                      <a:pt x="861" y="401"/>
                    </a:cubicBezTo>
                    <a:cubicBezTo>
                      <a:pt x="859" y="401"/>
                      <a:pt x="856" y="403"/>
                      <a:pt x="855" y="403"/>
                    </a:cubicBezTo>
                    <a:cubicBezTo>
                      <a:pt x="853" y="404"/>
                      <a:pt x="853" y="404"/>
                      <a:pt x="852" y="404"/>
                    </a:cubicBezTo>
                    <a:cubicBezTo>
                      <a:pt x="852" y="405"/>
                      <a:pt x="849" y="406"/>
                      <a:pt x="850" y="407"/>
                    </a:cubicBezTo>
                    <a:cubicBezTo>
                      <a:pt x="850" y="408"/>
                      <a:pt x="855" y="409"/>
                      <a:pt x="856" y="411"/>
                    </a:cubicBezTo>
                    <a:cubicBezTo>
                      <a:pt x="857" y="413"/>
                      <a:pt x="856" y="416"/>
                      <a:pt x="855" y="418"/>
                    </a:cubicBezTo>
                    <a:cubicBezTo>
                      <a:pt x="854" y="420"/>
                      <a:pt x="851" y="421"/>
                      <a:pt x="850" y="423"/>
                    </a:cubicBezTo>
                    <a:cubicBezTo>
                      <a:pt x="850" y="426"/>
                      <a:pt x="850" y="430"/>
                      <a:pt x="850" y="433"/>
                    </a:cubicBezTo>
                    <a:cubicBezTo>
                      <a:pt x="850" y="436"/>
                      <a:pt x="850" y="438"/>
                      <a:pt x="850" y="440"/>
                    </a:cubicBezTo>
                    <a:cubicBezTo>
                      <a:pt x="851" y="442"/>
                      <a:pt x="854" y="444"/>
                      <a:pt x="855" y="446"/>
                    </a:cubicBezTo>
                    <a:cubicBezTo>
                      <a:pt x="857" y="448"/>
                      <a:pt x="859" y="448"/>
                      <a:pt x="859" y="450"/>
                    </a:cubicBezTo>
                    <a:cubicBezTo>
                      <a:pt x="860" y="452"/>
                      <a:pt x="861" y="455"/>
                      <a:pt x="861" y="457"/>
                    </a:cubicBezTo>
                    <a:cubicBezTo>
                      <a:pt x="862" y="460"/>
                      <a:pt x="861" y="461"/>
                      <a:pt x="861" y="463"/>
                    </a:cubicBezTo>
                    <a:cubicBezTo>
                      <a:pt x="861" y="465"/>
                      <a:pt x="863" y="468"/>
                      <a:pt x="862" y="468"/>
                    </a:cubicBezTo>
                    <a:cubicBezTo>
                      <a:pt x="861" y="469"/>
                      <a:pt x="858" y="466"/>
                      <a:pt x="857" y="466"/>
                    </a:cubicBezTo>
                    <a:cubicBezTo>
                      <a:pt x="855" y="467"/>
                      <a:pt x="855" y="473"/>
                      <a:pt x="855" y="473"/>
                    </a:cubicBezTo>
                    <a:cubicBezTo>
                      <a:pt x="852" y="467"/>
                      <a:pt x="852" y="467"/>
                      <a:pt x="852" y="467"/>
                    </a:cubicBezTo>
                    <a:cubicBezTo>
                      <a:pt x="851" y="467"/>
                      <a:pt x="850" y="472"/>
                      <a:pt x="849" y="472"/>
                    </a:cubicBezTo>
                    <a:cubicBezTo>
                      <a:pt x="849" y="472"/>
                      <a:pt x="848" y="468"/>
                      <a:pt x="847" y="468"/>
                    </a:cubicBezTo>
                    <a:cubicBezTo>
                      <a:pt x="846" y="468"/>
                      <a:pt x="846" y="472"/>
                      <a:pt x="844" y="473"/>
                    </a:cubicBezTo>
                    <a:cubicBezTo>
                      <a:pt x="842" y="474"/>
                      <a:pt x="839" y="475"/>
                      <a:pt x="837" y="474"/>
                    </a:cubicBezTo>
                    <a:cubicBezTo>
                      <a:pt x="836" y="474"/>
                      <a:pt x="835" y="473"/>
                      <a:pt x="834" y="472"/>
                    </a:cubicBezTo>
                    <a:cubicBezTo>
                      <a:pt x="833" y="471"/>
                      <a:pt x="830" y="470"/>
                      <a:pt x="829" y="470"/>
                    </a:cubicBezTo>
                    <a:cubicBezTo>
                      <a:pt x="826" y="469"/>
                      <a:pt x="830" y="473"/>
                      <a:pt x="826" y="474"/>
                    </a:cubicBezTo>
                    <a:cubicBezTo>
                      <a:pt x="824" y="475"/>
                      <a:pt x="832" y="478"/>
                      <a:pt x="821" y="475"/>
                    </a:cubicBezTo>
                    <a:cubicBezTo>
                      <a:pt x="819" y="474"/>
                      <a:pt x="817" y="474"/>
                      <a:pt x="816" y="473"/>
                    </a:cubicBezTo>
                    <a:cubicBezTo>
                      <a:pt x="815" y="472"/>
                      <a:pt x="815" y="469"/>
                      <a:pt x="814" y="467"/>
                    </a:cubicBezTo>
                    <a:cubicBezTo>
                      <a:pt x="813" y="466"/>
                      <a:pt x="811" y="464"/>
                      <a:pt x="811" y="465"/>
                    </a:cubicBezTo>
                    <a:cubicBezTo>
                      <a:pt x="810" y="466"/>
                      <a:pt x="809" y="473"/>
                      <a:pt x="808" y="474"/>
                    </a:cubicBezTo>
                    <a:cubicBezTo>
                      <a:pt x="807" y="474"/>
                      <a:pt x="803" y="469"/>
                      <a:pt x="802" y="469"/>
                    </a:cubicBezTo>
                    <a:cubicBezTo>
                      <a:pt x="801" y="469"/>
                      <a:pt x="803" y="474"/>
                      <a:pt x="802" y="474"/>
                    </a:cubicBezTo>
                    <a:cubicBezTo>
                      <a:pt x="800" y="474"/>
                      <a:pt x="795" y="471"/>
                      <a:pt x="792" y="469"/>
                    </a:cubicBezTo>
                    <a:cubicBezTo>
                      <a:pt x="790" y="468"/>
                      <a:pt x="788" y="467"/>
                      <a:pt x="786" y="466"/>
                    </a:cubicBezTo>
                    <a:cubicBezTo>
                      <a:pt x="784" y="466"/>
                      <a:pt x="781" y="466"/>
                      <a:pt x="779" y="465"/>
                    </a:cubicBezTo>
                    <a:cubicBezTo>
                      <a:pt x="777" y="465"/>
                      <a:pt x="774" y="465"/>
                      <a:pt x="772" y="465"/>
                    </a:cubicBezTo>
                    <a:cubicBezTo>
                      <a:pt x="770" y="464"/>
                      <a:pt x="769" y="463"/>
                      <a:pt x="768" y="463"/>
                    </a:cubicBezTo>
                    <a:cubicBezTo>
                      <a:pt x="767" y="464"/>
                      <a:pt x="767" y="466"/>
                      <a:pt x="766" y="467"/>
                    </a:cubicBezTo>
                    <a:cubicBezTo>
                      <a:pt x="764" y="467"/>
                      <a:pt x="762" y="471"/>
                      <a:pt x="761" y="470"/>
                    </a:cubicBezTo>
                    <a:cubicBezTo>
                      <a:pt x="759" y="469"/>
                      <a:pt x="757" y="465"/>
                      <a:pt x="756" y="463"/>
                    </a:cubicBezTo>
                    <a:cubicBezTo>
                      <a:pt x="755" y="461"/>
                      <a:pt x="755" y="457"/>
                      <a:pt x="753" y="456"/>
                    </a:cubicBezTo>
                    <a:cubicBezTo>
                      <a:pt x="752" y="456"/>
                      <a:pt x="750" y="460"/>
                      <a:pt x="747" y="461"/>
                    </a:cubicBezTo>
                    <a:cubicBezTo>
                      <a:pt x="745" y="462"/>
                      <a:pt x="741" y="462"/>
                      <a:pt x="739" y="461"/>
                    </a:cubicBezTo>
                    <a:cubicBezTo>
                      <a:pt x="736" y="460"/>
                      <a:pt x="733" y="458"/>
                      <a:pt x="731" y="456"/>
                    </a:cubicBezTo>
                    <a:cubicBezTo>
                      <a:pt x="729" y="455"/>
                      <a:pt x="730" y="454"/>
                      <a:pt x="727" y="453"/>
                    </a:cubicBezTo>
                    <a:cubicBezTo>
                      <a:pt x="725" y="453"/>
                      <a:pt x="718" y="454"/>
                      <a:pt x="716" y="452"/>
                    </a:cubicBezTo>
                    <a:cubicBezTo>
                      <a:pt x="708" y="450"/>
                      <a:pt x="715" y="442"/>
                      <a:pt x="711" y="438"/>
                    </a:cubicBezTo>
                    <a:cubicBezTo>
                      <a:pt x="709" y="436"/>
                      <a:pt x="707" y="437"/>
                      <a:pt x="704" y="437"/>
                    </a:cubicBezTo>
                    <a:cubicBezTo>
                      <a:pt x="702" y="436"/>
                      <a:pt x="699" y="437"/>
                      <a:pt x="697" y="435"/>
                    </a:cubicBezTo>
                    <a:cubicBezTo>
                      <a:pt x="694" y="434"/>
                      <a:pt x="691" y="430"/>
                      <a:pt x="689" y="429"/>
                    </a:cubicBezTo>
                    <a:cubicBezTo>
                      <a:pt x="687" y="428"/>
                      <a:pt x="685" y="431"/>
                      <a:pt x="683" y="431"/>
                    </a:cubicBezTo>
                    <a:cubicBezTo>
                      <a:pt x="681" y="431"/>
                      <a:pt x="678" y="428"/>
                      <a:pt x="677" y="429"/>
                    </a:cubicBezTo>
                    <a:cubicBezTo>
                      <a:pt x="676" y="430"/>
                      <a:pt x="677" y="436"/>
                      <a:pt x="676" y="437"/>
                    </a:cubicBezTo>
                    <a:cubicBezTo>
                      <a:pt x="674" y="438"/>
                      <a:pt x="674" y="437"/>
                      <a:pt x="669" y="435"/>
                    </a:cubicBezTo>
                    <a:cubicBezTo>
                      <a:pt x="667" y="434"/>
                      <a:pt x="664" y="433"/>
                      <a:pt x="663" y="433"/>
                    </a:cubicBezTo>
                    <a:cubicBezTo>
                      <a:pt x="661" y="433"/>
                      <a:pt x="660" y="434"/>
                      <a:pt x="659" y="435"/>
                    </a:cubicBezTo>
                    <a:cubicBezTo>
                      <a:pt x="659" y="436"/>
                      <a:pt x="660" y="438"/>
                      <a:pt x="660" y="440"/>
                    </a:cubicBezTo>
                    <a:cubicBezTo>
                      <a:pt x="659" y="441"/>
                      <a:pt x="658" y="441"/>
                      <a:pt x="657" y="441"/>
                    </a:cubicBezTo>
                    <a:cubicBezTo>
                      <a:pt x="656" y="441"/>
                      <a:pt x="656" y="440"/>
                      <a:pt x="655" y="439"/>
                    </a:cubicBezTo>
                    <a:cubicBezTo>
                      <a:pt x="654" y="438"/>
                      <a:pt x="652" y="436"/>
                      <a:pt x="650" y="435"/>
                    </a:cubicBezTo>
                    <a:cubicBezTo>
                      <a:pt x="648" y="435"/>
                      <a:pt x="646" y="437"/>
                      <a:pt x="644" y="437"/>
                    </a:cubicBezTo>
                    <a:cubicBezTo>
                      <a:pt x="643" y="437"/>
                      <a:pt x="641" y="435"/>
                      <a:pt x="640" y="434"/>
                    </a:cubicBezTo>
                    <a:cubicBezTo>
                      <a:pt x="638" y="434"/>
                      <a:pt x="636" y="433"/>
                      <a:pt x="634" y="432"/>
                    </a:cubicBezTo>
                    <a:cubicBezTo>
                      <a:pt x="633" y="431"/>
                      <a:pt x="631" y="430"/>
                      <a:pt x="631" y="428"/>
                    </a:cubicBezTo>
                    <a:cubicBezTo>
                      <a:pt x="631" y="427"/>
                      <a:pt x="631" y="424"/>
                      <a:pt x="630" y="424"/>
                    </a:cubicBezTo>
                    <a:cubicBezTo>
                      <a:pt x="629" y="423"/>
                      <a:pt x="626" y="425"/>
                      <a:pt x="624" y="425"/>
                    </a:cubicBezTo>
                    <a:cubicBezTo>
                      <a:pt x="622" y="425"/>
                      <a:pt x="620" y="425"/>
                      <a:pt x="618" y="424"/>
                    </a:cubicBezTo>
                    <a:cubicBezTo>
                      <a:pt x="615" y="423"/>
                      <a:pt x="612" y="419"/>
                      <a:pt x="609" y="418"/>
                    </a:cubicBezTo>
                    <a:cubicBezTo>
                      <a:pt x="607" y="417"/>
                      <a:pt x="603" y="415"/>
                      <a:pt x="601" y="415"/>
                    </a:cubicBezTo>
                    <a:cubicBezTo>
                      <a:pt x="599" y="416"/>
                      <a:pt x="598" y="420"/>
                      <a:pt x="596" y="420"/>
                    </a:cubicBezTo>
                    <a:cubicBezTo>
                      <a:pt x="595" y="420"/>
                      <a:pt x="592" y="417"/>
                      <a:pt x="591" y="415"/>
                    </a:cubicBezTo>
                    <a:cubicBezTo>
                      <a:pt x="590" y="414"/>
                      <a:pt x="590" y="412"/>
                      <a:pt x="589" y="411"/>
                    </a:cubicBezTo>
                    <a:cubicBezTo>
                      <a:pt x="587" y="410"/>
                      <a:pt x="584" y="411"/>
                      <a:pt x="583" y="410"/>
                    </a:cubicBezTo>
                    <a:cubicBezTo>
                      <a:pt x="582" y="409"/>
                      <a:pt x="580" y="406"/>
                      <a:pt x="579" y="405"/>
                    </a:cubicBezTo>
                    <a:cubicBezTo>
                      <a:pt x="577" y="404"/>
                      <a:pt x="576" y="405"/>
                      <a:pt x="575" y="404"/>
                    </a:cubicBezTo>
                    <a:cubicBezTo>
                      <a:pt x="573" y="404"/>
                      <a:pt x="571" y="403"/>
                      <a:pt x="570" y="402"/>
                    </a:cubicBezTo>
                    <a:cubicBezTo>
                      <a:pt x="568" y="401"/>
                      <a:pt x="568" y="398"/>
                      <a:pt x="567" y="397"/>
                    </a:cubicBezTo>
                    <a:cubicBezTo>
                      <a:pt x="566" y="396"/>
                      <a:pt x="565" y="397"/>
                      <a:pt x="562" y="395"/>
                    </a:cubicBezTo>
                    <a:cubicBezTo>
                      <a:pt x="559" y="393"/>
                      <a:pt x="555" y="390"/>
                      <a:pt x="552" y="390"/>
                    </a:cubicBezTo>
                    <a:cubicBezTo>
                      <a:pt x="549" y="388"/>
                      <a:pt x="547" y="388"/>
                      <a:pt x="545" y="387"/>
                    </a:cubicBezTo>
                    <a:cubicBezTo>
                      <a:pt x="543" y="386"/>
                      <a:pt x="541" y="383"/>
                      <a:pt x="540" y="383"/>
                    </a:cubicBezTo>
                    <a:cubicBezTo>
                      <a:pt x="539" y="383"/>
                      <a:pt x="539" y="386"/>
                      <a:pt x="538" y="387"/>
                    </a:cubicBezTo>
                    <a:cubicBezTo>
                      <a:pt x="538" y="387"/>
                      <a:pt x="538" y="385"/>
                      <a:pt x="537" y="385"/>
                    </a:cubicBezTo>
                    <a:cubicBezTo>
                      <a:pt x="536" y="385"/>
                      <a:pt x="535" y="385"/>
                      <a:pt x="534" y="385"/>
                    </a:cubicBezTo>
                    <a:cubicBezTo>
                      <a:pt x="532" y="384"/>
                      <a:pt x="530" y="382"/>
                      <a:pt x="528" y="380"/>
                    </a:cubicBezTo>
                    <a:cubicBezTo>
                      <a:pt x="521" y="377"/>
                      <a:pt x="523" y="380"/>
                      <a:pt x="522" y="378"/>
                    </a:cubicBezTo>
                    <a:cubicBezTo>
                      <a:pt x="522" y="377"/>
                      <a:pt x="524" y="375"/>
                      <a:pt x="525" y="373"/>
                    </a:cubicBezTo>
                    <a:cubicBezTo>
                      <a:pt x="525" y="371"/>
                      <a:pt x="525" y="366"/>
                      <a:pt x="526" y="365"/>
                    </a:cubicBezTo>
                    <a:cubicBezTo>
                      <a:pt x="526" y="362"/>
                      <a:pt x="528" y="360"/>
                      <a:pt x="529" y="360"/>
                    </a:cubicBezTo>
                    <a:cubicBezTo>
                      <a:pt x="530" y="357"/>
                      <a:pt x="529" y="364"/>
                      <a:pt x="530" y="365"/>
                    </a:cubicBezTo>
                    <a:cubicBezTo>
                      <a:pt x="531" y="365"/>
                      <a:pt x="532" y="363"/>
                      <a:pt x="533" y="362"/>
                    </a:cubicBezTo>
                    <a:cubicBezTo>
                      <a:pt x="533" y="361"/>
                      <a:pt x="534" y="359"/>
                      <a:pt x="534" y="357"/>
                    </a:cubicBezTo>
                    <a:cubicBezTo>
                      <a:pt x="534" y="355"/>
                      <a:pt x="532" y="354"/>
                      <a:pt x="532" y="352"/>
                    </a:cubicBezTo>
                    <a:cubicBezTo>
                      <a:pt x="532" y="350"/>
                      <a:pt x="534" y="349"/>
                      <a:pt x="535" y="348"/>
                    </a:cubicBezTo>
                    <a:cubicBezTo>
                      <a:pt x="535" y="347"/>
                      <a:pt x="537" y="348"/>
                      <a:pt x="537" y="347"/>
                    </a:cubicBezTo>
                    <a:cubicBezTo>
                      <a:pt x="538" y="346"/>
                      <a:pt x="537" y="344"/>
                      <a:pt x="537" y="342"/>
                    </a:cubicBezTo>
                    <a:cubicBezTo>
                      <a:pt x="537" y="342"/>
                      <a:pt x="540" y="340"/>
                      <a:pt x="540" y="339"/>
                    </a:cubicBezTo>
                    <a:cubicBezTo>
                      <a:pt x="541" y="338"/>
                      <a:pt x="541" y="335"/>
                      <a:pt x="540" y="334"/>
                    </a:cubicBezTo>
                    <a:cubicBezTo>
                      <a:pt x="540" y="333"/>
                      <a:pt x="538" y="331"/>
                      <a:pt x="538" y="330"/>
                    </a:cubicBezTo>
                    <a:cubicBezTo>
                      <a:pt x="541" y="326"/>
                      <a:pt x="541" y="329"/>
                      <a:pt x="542" y="328"/>
                    </a:cubicBezTo>
                    <a:cubicBezTo>
                      <a:pt x="543" y="327"/>
                      <a:pt x="545" y="327"/>
                      <a:pt x="546" y="327"/>
                    </a:cubicBezTo>
                    <a:cubicBezTo>
                      <a:pt x="547" y="326"/>
                      <a:pt x="547" y="326"/>
                      <a:pt x="548" y="325"/>
                    </a:cubicBezTo>
                    <a:cubicBezTo>
                      <a:pt x="549" y="324"/>
                      <a:pt x="550" y="324"/>
                      <a:pt x="551" y="323"/>
                    </a:cubicBezTo>
                    <a:cubicBezTo>
                      <a:pt x="552" y="322"/>
                      <a:pt x="554" y="321"/>
                      <a:pt x="554" y="320"/>
                    </a:cubicBezTo>
                    <a:cubicBezTo>
                      <a:pt x="555" y="319"/>
                      <a:pt x="554" y="316"/>
                      <a:pt x="555" y="315"/>
                    </a:cubicBezTo>
                    <a:cubicBezTo>
                      <a:pt x="555" y="314"/>
                      <a:pt x="556" y="316"/>
                      <a:pt x="557" y="316"/>
                    </a:cubicBezTo>
                    <a:cubicBezTo>
                      <a:pt x="559" y="316"/>
                      <a:pt x="561" y="316"/>
                      <a:pt x="562" y="315"/>
                    </a:cubicBezTo>
                    <a:cubicBezTo>
                      <a:pt x="563" y="314"/>
                      <a:pt x="563" y="312"/>
                      <a:pt x="562" y="311"/>
                    </a:cubicBezTo>
                    <a:cubicBezTo>
                      <a:pt x="565" y="305"/>
                      <a:pt x="562" y="310"/>
                      <a:pt x="559" y="309"/>
                    </a:cubicBezTo>
                    <a:cubicBezTo>
                      <a:pt x="559" y="308"/>
                      <a:pt x="557" y="307"/>
                      <a:pt x="556" y="307"/>
                    </a:cubicBezTo>
                    <a:cubicBezTo>
                      <a:pt x="554" y="306"/>
                      <a:pt x="554" y="305"/>
                      <a:pt x="553" y="305"/>
                    </a:cubicBezTo>
                    <a:cubicBezTo>
                      <a:pt x="551" y="304"/>
                      <a:pt x="549" y="305"/>
                      <a:pt x="548" y="304"/>
                    </a:cubicBezTo>
                    <a:cubicBezTo>
                      <a:pt x="547" y="303"/>
                      <a:pt x="547" y="301"/>
                      <a:pt x="544" y="300"/>
                    </a:cubicBezTo>
                    <a:cubicBezTo>
                      <a:pt x="538" y="298"/>
                      <a:pt x="533" y="296"/>
                      <a:pt x="533" y="296"/>
                    </a:cubicBezTo>
                    <a:cubicBezTo>
                      <a:pt x="530" y="294"/>
                      <a:pt x="523" y="294"/>
                      <a:pt x="522" y="293"/>
                    </a:cubicBezTo>
                    <a:cubicBezTo>
                      <a:pt x="521" y="292"/>
                      <a:pt x="528" y="292"/>
                      <a:pt x="528" y="290"/>
                    </a:cubicBezTo>
                    <a:cubicBezTo>
                      <a:pt x="528" y="289"/>
                      <a:pt x="525" y="287"/>
                      <a:pt x="523" y="286"/>
                    </a:cubicBezTo>
                    <a:cubicBezTo>
                      <a:pt x="522" y="284"/>
                      <a:pt x="520" y="283"/>
                      <a:pt x="518" y="282"/>
                    </a:cubicBezTo>
                    <a:cubicBezTo>
                      <a:pt x="516" y="282"/>
                      <a:pt x="514" y="282"/>
                      <a:pt x="513" y="281"/>
                    </a:cubicBezTo>
                    <a:cubicBezTo>
                      <a:pt x="512" y="280"/>
                      <a:pt x="511" y="277"/>
                      <a:pt x="510" y="277"/>
                    </a:cubicBezTo>
                    <a:cubicBezTo>
                      <a:pt x="507" y="277"/>
                      <a:pt x="502" y="280"/>
                      <a:pt x="500" y="280"/>
                    </a:cubicBezTo>
                    <a:cubicBezTo>
                      <a:pt x="499" y="279"/>
                      <a:pt x="499" y="277"/>
                      <a:pt x="499" y="276"/>
                    </a:cubicBezTo>
                    <a:cubicBezTo>
                      <a:pt x="499" y="275"/>
                      <a:pt x="497" y="274"/>
                      <a:pt x="496" y="274"/>
                    </a:cubicBezTo>
                    <a:cubicBezTo>
                      <a:pt x="489" y="269"/>
                      <a:pt x="492" y="272"/>
                      <a:pt x="490" y="271"/>
                    </a:cubicBezTo>
                    <a:cubicBezTo>
                      <a:pt x="489" y="270"/>
                      <a:pt x="489" y="269"/>
                      <a:pt x="488" y="267"/>
                    </a:cubicBezTo>
                    <a:cubicBezTo>
                      <a:pt x="488" y="265"/>
                      <a:pt x="488" y="262"/>
                      <a:pt x="487" y="260"/>
                    </a:cubicBezTo>
                    <a:cubicBezTo>
                      <a:pt x="485" y="258"/>
                      <a:pt x="483" y="257"/>
                      <a:pt x="481" y="257"/>
                    </a:cubicBezTo>
                    <a:cubicBezTo>
                      <a:pt x="478" y="258"/>
                      <a:pt x="475" y="263"/>
                      <a:pt x="473" y="263"/>
                    </a:cubicBezTo>
                    <a:cubicBezTo>
                      <a:pt x="470" y="262"/>
                      <a:pt x="466" y="256"/>
                      <a:pt x="466" y="255"/>
                    </a:cubicBezTo>
                    <a:cubicBezTo>
                      <a:pt x="465" y="253"/>
                      <a:pt x="470" y="255"/>
                      <a:pt x="470" y="254"/>
                    </a:cubicBezTo>
                    <a:cubicBezTo>
                      <a:pt x="471" y="253"/>
                      <a:pt x="472" y="255"/>
                      <a:pt x="471" y="250"/>
                    </a:cubicBezTo>
                    <a:cubicBezTo>
                      <a:pt x="470" y="249"/>
                      <a:pt x="468" y="248"/>
                      <a:pt x="468" y="247"/>
                    </a:cubicBezTo>
                    <a:cubicBezTo>
                      <a:pt x="467" y="246"/>
                      <a:pt x="469" y="244"/>
                      <a:pt x="469" y="242"/>
                    </a:cubicBezTo>
                    <a:cubicBezTo>
                      <a:pt x="469" y="240"/>
                      <a:pt x="469" y="237"/>
                      <a:pt x="468" y="236"/>
                    </a:cubicBezTo>
                    <a:cubicBezTo>
                      <a:pt x="468" y="234"/>
                      <a:pt x="468" y="234"/>
                      <a:pt x="467" y="233"/>
                    </a:cubicBezTo>
                    <a:cubicBezTo>
                      <a:pt x="467" y="232"/>
                      <a:pt x="467" y="230"/>
                      <a:pt x="466" y="230"/>
                    </a:cubicBezTo>
                    <a:cubicBezTo>
                      <a:pt x="466" y="229"/>
                      <a:pt x="464" y="230"/>
                      <a:pt x="464" y="229"/>
                    </a:cubicBezTo>
                    <a:cubicBezTo>
                      <a:pt x="463" y="228"/>
                      <a:pt x="464" y="226"/>
                      <a:pt x="463" y="224"/>
                    </a:cubicBezTo>
                    <a:cubicBezTo>
                      <a:pt x="462" y="222"/>
                      <a:pt x="457" y="221"/>
                      <a:pt x="456" y="220"/>
                    </a:cubicBezTo>
                    <a:cubicBezTo>
                      <a:pt x="455" y="218"/>
                      <a:pt x="459" y="216"/>
                      <a:pt x="458" y="214"/>
                    </a:cubicBezTo>
                    <a:cubicBezTo>
                      <a:pt x="458" y="212"/>
                      <a:pt x="454" y="210"/>
                      <a:pt x="454" y="209"/>
                    </a:cubicBezTo>
                    <a:cubicBezTo>
                      <a:pt x="454" y="208"/>
                      <a:pt x="457" y="206"/>
                      <a:pt x="458" y="206"/>
                    </a:cubicBezTo>
                    <a:cubicBezTo>
                      <a:pt x="459" y="205"/>
                      <a:pt x="460" y="205"/>
                      <a:pt x="461" y="204"/>
                    </a:cubicBezTo>
                    <a:cubicBezTo>
                      <a:pt x="463" y="204"/>
                      <a:pt x="465" y="202"/>
                      <a:pt x="467" y="202"/>
                    </a:cubicBezTo>
                    <a:cubicBezTo>
                      <a:pt x="468" y="203"/>
                      <a:pt x="468" y="206"/>
                      <a:pt x="468" y="208"/>
                    </a:cubicBezTo>
                    <a:cubicBezTo>
                      <a:pt x="469" y="209"/>
                      <a:pt x="469" y="212"/>
                      <a:pt x="471" y="213"/>
                    </a:cubicBezTo>
                    <a:cubicBezTo>
                      <a:pt x="474" y="212"/>
                      <a:pt x="477" y="215"/>
                      <a:pt x="480" y="215"/>
                    </a:cubicBezTo>
                    <a:cubicBezTo>
                      <a:pt x="482" y="215"/>
                      <a:pt x="484" y="213"/>
                      <a:pt x="486" y="212"/>
                    </a:cubicBezTo>
                    <a:cubicBezTo>
                      <a:pt x="489" y="211"/>
                      <a:pt x="486" y="209"/>
                      <a:pt x="487" y="208"/>
                    </a:cubicBezTo>
                    <a:cubicBezTo>
                      <a:pt x="487" y="208"/>
                      <a:pt x="489" y="206"/>
                      <a:pt x="490" y="206"/>
                    </a:cubicBezTo>
                    <a:cubicBezTo>
                      <a:pt x="492" y="205"/>
                      <a:pt x="494" y="206"/>
                      <a:pt x="496" y="205"/>
                    </a:cubicBezTo>
                    <a:cubicBezTo>
                      <a:pt x="498" y="202"/>
                      <a:pt x="499" y="199"/>
                      <a:pt x="500" y="198"/>
                    </a:cubicBezTo>
                    <a:cubicBezTo>
                      <a:pt x="501" y="196"/>
                      <a:pt x="500" y="195"/>
                      <a:pt x="499" y="194"/>
                    </a:cubicBezTo>
                    <a:cubicBezTo>
                      <a:pt x="498" y="192"/>
                      <a:pt x="496" y="192"/>
                      <a:pt x="495" y="191"/>
                    </a:cubicBezTo>
                    <a:cubicBezTo>
                      <a:pt x="494" y="188"/>
                      <a:pt x="491" y="188"/>
                      <a:pt x="491" y="187"/>
                    </a:cubicBezTo>
                    <a:cubicBezTo>
                      <a:pt x="490" y="187"/>
                      <a:pt x="492" y="187"/>
                      <a:pt x="492" y="186"/>
                    </a:cubicBezTo>
                    <a:cubicBezTo>
                      <a:pt x="492" y="185"/>
                      <a:pt x="491" y="183"/>
                      <a:pt x="491" y="182"/>
                    </a:cubicBezTo>
                    <a:cubicBezTo>
                      <a:pt x="492" y="181"/>
                      <a:pt x="495" y="180"/>
                      <a:pt x="495" y="178"/>
                    </a:cubicBezTo>
                    <a:cubicBezTo>
                      <a:pt x="496" y="177"/>
                      <a:pt x="495" y="175"/>
                      <a:pt x="494" y="174"/>
                    </a:cubicBezTo>
                    <a:cubicBezTo>
                      <a:pt x="493" y="174"/>
                      <a:pt x="490" y="173"/>
                      <a:pt x="489" y="172"/>
                    </a:cubicBezTo>
                    <a:cubicBezTo>
                      <a:pt x="487" y="171"/>
                      <a:pt x="486" y="171"/>
                      <a:pt x="484" y="171"/>
                    </a:cubicBezTo>
                    <a:cubicBezTo>
                      <a:pt x="481" y="168"/>
                      <a:pt x="479" y="171"/>
                      <a:pt x="477" y="171"/>
                    </a:cubicBezTo>
                    <a:cubicBezTo>
                      <a:pt x="475" y="171"/>
                      <a:pt x="474" y="169"/>
                      <a:pt x="473" y="169"/>
                    </a:cubicBezTo>
                    <a:cubicBezTo>
                      <a:pt x="473" y="168"/>
                      <a:pt x="475" y="166"/>
                      <a:pt x="475" y="164"/>
                    </a:cubicBezTo>
                    <a:cubicBezTo>
                      <a:pt x="475" y="163"/>
                      <a:pt x="474" y="162"/>
                      <a:pt x="474" y="161"/>
                    </a:cubicBezTo>
                    <a:cubicBezTo>
                      <a:pt x="473" y="160"/>
                      <a:pt x="472" y="158"/>
                      <a:pt x="473" y="157"/>
                    </a:cubicBezTo>
                    <a:cubicBezTo>
                      <a:pt x="475" y="156"/>
                      <a:pt x="481" y="157"/>
                      <a:pt x="482" y="156"/>
                    </a:cubicBezTo>
                    <a:cubicBezTo>
                      <a:pt x="483" y="156"/>
                      <a:pt x="478" y="154"/>
                      <a:pt x="478" y="153"/>
                    </a:cubicBezTo>
                    <a:cubicBezTo>
                      <a:pt x="477" y="152"/>
                      <a:pt x="479" y="152"/>
                      <a:pt x="478" y="150"/>
                    </a:cubicBezTo>
                    <a:cubicBezTo>
                      <a:pt x="477" y="150"/>
                      <a:pt x="475" y="147"/>
                      <a:pt x="474" y="146"/>
                    </a:cubicBezTo>
                    <a:cubicBezTo>
                      <a:pt x="474" y="145"/>
                      <a:pt x="475" y="145"/>
                      <a:pt x="475" y="144"/>
                    </a:cubicBezTo>
                    <a:cubicBezTo>
                      <a:pt x="475" y="143"/>
                      <a:pt x="473" y="142"/>
                      <a:pt x="473" y="141"/>
                    </a:cubicBezTo>
                    <a:cubicBezTo>
                      <a:pt x="473" y="140"/>
                      <a:pt x="475" y="138"/>
                      <a:pt x="476" y="138"/>
                    </a:cubicBezTo>
                    <a:cubicBezTo>
                      <a:pt x="475" y="136"/>
                      <a:pt x="479" y="143"/>
                      <a:pt x="480" y="140"/>
                    </a:cubicBezTo>
                    <a:cubicBezTo>
                      <a:pt x="482" y="138"/>
                      <a:pt x="485" y="141"/>
                      <a:pt x="487" y="140"/>
                    </a:cubicBezTo>
                    <a:cubicBezTo>
                      <a:pt x="488" y="139"/>
                      <a:pt x="490" y="143"/>
                      <a:pt x="491" y="143"/>
                    </a:cubicBezTo>
                    <a:cubicBezTo>
                      <a:pt x="492" y="143"/>
                      <a:pt x="492" y="142"/>
                      <a:pt x="493" y="140"/>
                    </a:cubicBezTo>
                    <a:cubicBezTo>
                      <a:pt x="495" y="138"/>
                      <a:pt x="499" y="135"/>
                      <a:pt x="499" y="132"/>
                    </a:cubicBezTo>
                    <a:cubicBezTo>
                      <a:pt x="500" y="130"/>
                      <a:pt x="499" y="128"/>
                      <a:pt x="498" y="126"/>
                    </a:cubicBezTo>
                    <a:cubicBezTo>
                      <a:pt x="498" y="123"/>
                      <a:pt x="497" y="119"/>
                      <a:pt x="498" y="118"/>
                    </a:cubicBezTo>
                    <a:cubicBezTo>
                      <a:pt x="498" y="117"/>
                      <a:pt x="500" y="120"/>
                      <a:pt x="502" y="120"/>
                    </a:cubicBezTo>
                    <a:cubicBezTo>
                      <a:pt x="504" y="120"/>
                      <a:pt x="508" y="119"/>
                      <a:pt x="509" y="118"/>
                    </a:cubicBezTo>
                    <a:cubicBezTo>
                      <a:pt x="512" y="114"/>
                      <a:pt x="507" y="114"/>
                      <a:pt x="509" y="113"/>
                    </a:cubicBezTo>
                    <a:cubicBezTo>
                      <a:pt x="510" y="112"/>
                      <a:pt x="513" y="113"/>
                      <a:pt x="514" y="112"/>
                    </a:cubicBezTo>
                    <a:cubicBezTo>
                      <a:pt x="516" y="111"/>
                      <a:pt x="517" y="111"/>
                      <a:pt x="518" y="109"/>
                    </a:cubicBezTo>
                    <a:cubicBezTo>
                      <a:pt x="519" y="107"/>
                      <a:pt x="520" y="102"/>
                      <a:pt x="521" y="100"/>
                    </a:cubicBezTo>
                    <a:cubicBezTo>
                      <a:pt x="522" y="97"/>
                      <a:pt x="522" y="94"/>
                      <a:pt x="523" y="91"/>
                    </a:cubicBezTo>
                    <a:cubicBezTo>
                      <a:pt x="523" y="89"/>
                      <a:pt x="524" y="86"/>
                      <a:pt x="525" y="82"/>
                    </a:cubicBezTo>
                    <a:cubicBezTo>
                      <a:pt x="528" y="74"/>
                      <a:pt x="527" y="71"/>
                      <a:pt x="527" y="68"/>
                    </a:cubicBezTo>
                    <a:cubicBezTo>
                      <a:pt x="526" y="66"/>
                      <a:pt x="523" y="68"/>
                      <a:pt x="521" y="66"/>
                    </a:cubicBezTo>
                    <a:cubicBezTo>
                      <a:pt x="519" y="63"/>
                      <a:pt x="517" y="57"/>
                      <a:pt x="514" y="56"/>
                    </a:cubicBezTo>
                    <a:cubicBezTo>
                      <a:pt x="512" y="55"/>
                      <a:pt x="511" y="58"/>
                      <a:pt x="511" y="58"/>
                    </a:cubicBezTo>
                    <a:cubicBezTo>
                      <a:pt x="509" y="59"/>
                      <a:pt x="508" y="58"/>
                      <a:pt x="506" y="58"/>
                    </a:cubicBezTo>
                    <a:cubicBezTo>
                      <a:pt x="502" y="57"/>
                      <a:pt x="502" y="59"/>
                      <a:pt x="500" y="58"/>
                    </a:cubicBezTo>
                    <a:cubicBezTo>
                      <a:pt x="499" y="57"/>
                      <a:pt x="497" y="55"/>
                      <a:pt x="496" y="54"/>
                    </a:cubicBezTo>
                    <a:cubicBezTo>
                      <a:pt x="494" y="54"/>
                      <a:pt x="492" y="52"/>
                      <a:pt x="491" y="52"/>
                    </a:cubicBezTo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sz="1662" dirty="0"/>
                  <a:t> </a:t>
                </a:r>
              </a:p>
            </p:txBody>
          </p:sp>
          <p:pic>
            <p:nvPicPr>
              <p:cNvPr id="168" name="Picture 2" descr="Image result for pfc logo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254" t="4663" r="5699" b="3109"/>
              <a:stretch>
                <a:fillRect/>
              </a:stretch>
            </p:blipFill>
            <p:spPr bwMode="auto">
              <a:xfrm>
                <a:off x="4103266" y="3977760"/>
                <a:ext cx="956410" cy="10133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Freeform 25"/>
          <p:cNvSpPr/>
          <p:nvPr/>
        </p:nvSpPr>
        <p:spPr bwMode="auto">
          <a:xfrm>
            <a:off x="422034" y="4035008"/>
            <a:ext cx="3150133" cy="1068994"/>
          </a:xfrm>
          <a:custGeom>
            <a:avLst/>
            <a:gdLst>
              <a:gd name="connsiteX0" fmla="*/ 4630057 w 4630057"/>
              <a:gd name="connsiteY0" fmla="*/ 0 h 1349829"/>
              <a:gd name="connsiteX1" fmla="*/ 0 w 4630057"/>
              <a:gd name="connsiteY1" fmla="*/ 1349829 h 1349829"/>
              <a:gd name="connsiteX0" fmla="*/ 4630057 w 4630057"/>
              <a:gd name="connsiteY0" fmla="*/ 0 h 1306286"/>
              <a:gd name="connsiteX1" fmla="*/ 0 w 4630057"/>
              <a:gd name="connsiteY1" fmla="*/ 1306286 h 1306286"/>
              <a:gd name="connsiteX0" fmla="*/ 4630057 w 4630057"/>
              <a:gd name="connsiteY0" fmla="*/ 0 h 1530221"/>
              <a:gd name="connsiteX1" fmla="*/ 0 w 4630057"/>
              <a:gd name="connsiteY1" fmla="*/ 1530221 h 153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30057" h="1530221">
                <a:moveTo>
                  <a:pt x="4630057" y="0"/>
                </a:moveTo>
                <a:lnTo>
                  <a:pt x="0" y="1530221"/>
                </a:lnTo>
              </a:path>
            </a:pathLst>
          </a:custGeom>
          <a:noFill/>
          <a:ln w="9525" cap="flat" cmpd="sng" algn="ctr">
            <a:solidFill>
              <a:srgbClr val="5859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5870" bIns="15870" numCol="1" rtlCol="0" anchor="ctr" anchorCtr="0" compatLnSpc="1">
            <a:prstTxWarp prst="textNoShape">
              <a:avLst/>
            </a:prstTxWarp>
          </a:bodyPr>
          <a:lstStyle/>
          <a:p>
            <a:pPr defTabSz="793522">
              <a:defRPr/>
            </a:pPr>
            <a:endParaRPr lang="en-US" sz="1200" kern="0" dirty="0"/>
          </a:p>
        </p:txBody>
      </p:sp>
      <p:cxnSp>
        <p:nvCxnSpPr>
          <p:cNvPr id="35" name="Straight Connector 34"/>
          <p:cNvCxnSpPr>
            <a:stCxn id="25" idx="0"/>
            <a:endCxn id="30" idx="0"/>
          </p:cNvCxnSpPr>
          <p:nvPr/>
        </p:nvCxnSpPr>
        <p:spPr bwMode="auto">
          <a:xfrm>
            <a:off x="4572000" y="1389185"/>
            <a:ext cx="0" cy="1630197"/>
          </a:xfrm>
          <a:prstGeom prst="line">
            <a:avLst/>
          </a:prstGeom>
          <a:noFill/>
          <a:ln w="9525" cap="flat" cmpd="sng" algn="ctr">
            <a:solidFill>
              <a:srgbClr val="58595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26"/>
          <p:cNvGrpSpPr/>
          <p:nvPr/>
        </p:nvGrpSpPr>
        <p:grpSpPr>
          <a:xfrm>
            <a:off x="616237" y="1402891"/>
            <a:ext cx="3674410" cy="267650"/>
            <a:chOff x="220393" y="481009"/>
            <a:chExt cx="5031886" cy="328613"/>
          </a:xfrm>
        </p:grpSpPr>
        <p:sp>
          <p:nvSpPr>
            <p:cNvPr id="38" name="SPO_PHTITLE_5"/>
            <p:cNvSpPr txBox="1"/>
            <p:nvPr>
              <p:custDataLst>
                <p:tags r:id="rId10"/>
              </p:custDataLst>
            </p:nvPr>
          </p:nvSpPr>
          <p:spPr>
            <a:xfrm>
              <a:off x="220393" y="481009"/>
              <a:ext cx="5031886" cy="328613"/>
            </a:xfrm>
            <a:prstGeom prst="rect">
              <a:avLst/>
            </a:prstGeom>
            <a:noFill/>
          </p:spPr>
          <p:txBody>
            <a:bodyPr vert="horz" wrap="square" lIns="16881" tIns="16881" rIns="16881" bIns="42203" rtlCol="0" anchor="b" anchorCtr="0">
              <a:no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92" b="1" dirty="0">
                  <a:solidFill>
                    <a:schemeClr val="accent1"/>
                  </a:solidFill>
                  <a:latin typeface="+mj-lt"/>
                </a:rPr>
                <a:t>Facilitate the Development of Power Sector</a:t>
              </a:r>
            </a:p>
          </p:txBody>
        </p:sp>
        <p:cxnSp>
          <p:nvCxnSpPr>
            <p:cNvPr id="39" name="Straight Connector Straight Connector 5"/>
            <p:cNvCxnSpPr/>
            <p:nvPr>
              <p:custDataLst>
                <p:tags r:id="rId11"/>
              </p:custDataLst>
            </p:nvPr>
          </p:nvCxnSpPr>
          <p:spPr>
            <a:xfrm>
              <a:off x="220393" y="809620"/>
              <a:ext cx="464658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444840" y="1740882"/>
            <a:ext cx="3206793" cy="17750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39675" tIns="39675" rIns="39675" bIns="39675" anchor="t"/>
          <a:lstStyle/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Thermal &amp; Hydro power projects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Independent Transmission Projects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Power Transmission and Distribution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R&amp;M of thermal &amp; hydro power projects , 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Promotion of renewables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Finance and provide assistance to projects having a forward and/or backward linkage with power projects</a:t>
            </a:r>
          </a:p>
        </p:txBody>
      </p:sp>
      <p:grpSp>
        <p:nvGrpSpPr>
          <p:cNvPr id="41" name="Group 26"/>
          <p:cNvGrpSpPr/>
          <p:nvPr/>
        </p:nvGrpSpPr>
        <p:grpSpPr>
          <a:xfrm>
            <a:off x="5444438" y="1389313"/>
            <a:ext cx="3066516" cy="281355"/>
            <a:chOff x="219846" y="801052"/>
            <a:chExt cx="4199409" cy="345441"/>
          </a:xfrm>
        </p:grpSpPr>
        <p:sp>
          <p:nvSpPr>
            <p:cNvPr id="42" name="SPO_PHTITLE_5"/>
            <p:cNvSpPr txBox="1"/>
            <p:nvPr>
              <p:custDataLst>
                <p:tags r:id="rId8"/>
              </p:custDataLst>
            </p:nvPr>
          </p:nvSpPr>
          <p:spPr>
            <a:xfrm>
              <a:off x="219846" y="801052"/>
              <a:ext cx="4199409" cy="328612"/>
            </a:xfrm>
            <a:prstGeom prst="rect">
              <a:avLst/>
            </a:prstGeom>
            <a:noFill/>
          </p:spPr>
          <p:txBody>
            <a:bodyPr vert="horz" wrap="square" lIns="16881" tIns="16881" rIns="16881" bIns="42203" rtlCol="0" anchor="b" anchorCtr="0">
              <a:no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92" b="1" dirty="0">
                  <a:solidFill>
                    <a:schemeClr val="accent2"/>
                  </a:solidFill>
                  <a:latin typeface="+mj-lt"/>
                </a:rPr>
                <a:t>Financial Partner to Power Projects</a:t>
              </a:r>
            </a:p>
          </p:txBody>
        </p:sp>
        <p:cxnSp>
          <p:nvCxnSpPr>
            <p:cNvPr id="44" name="Straight Connector Straight Connector 5"/>
            <p:cNvCxnSpPr/>
            <p:nvPr>
              <p:custDataLst>
                <p:tags r:id="rId9"/>
              </p:custDataLst>
            </p:nvPr>
          </p:nvCxnSpPr>
          <p:spPr>
            <a:xfrm flipV="1">
              <a:off x="277311" y="1146492"/>
              <a:ext cx="3756648" cy="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1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195759" y="5095143"/>
            <a:ext cx="7174523" cy="12177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39675" tIns="39675" rIns="39675" bIns="39675" anchor="t"/>
          <a:lstStyle/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Assist  State Power Utilities, Power Distribution Licensees, Independent Power Producers, Public Sector Undertakings and Ministry of Power through PFCCL by providing</a:t>
            </a:r>
          </a:p>
          <a:p>
            <a:pPr marL="570827" lvl="1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Technical guidance and Consultancy services</a:t>
            </a:r>
          </a:p>
          <a:p>
            <a:pPr marL="570827" lvl="1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Advisory on policy reforms </a:t>
            </a:r>
          </a:p>
          <a:p>
            <a:pPr marL="570827" lvl="1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Execution of consultancy assignments</a:t>
            </a:r>
          </a:p>
        </p:txBody>
      </p:sp>
      <p:grpSp>
        <p:nvGrpSpPr>
          <p:cNvPr id="46" name="Group 26"/>
          <p:cNvGrpSpPr/>
          <p:nvPr/>
        </p:nvGrpSpPr>
        <p:grpSpPr>
          <a:xfrm>
            <a:off x="2049190" y="4779264"/>
            <a:ext cx="5302384" cy="267649"/>
            <a:chOff x="220393" y="887412"/>
            <a:chExt cx="4212000" cy="328613"/>
          </a:xfrm>
        </p:grpSpPr>
        <p:sp>
          <p:nvSpPr>
            <p:cNvPr id="47" name="SPO_PHTITLE_5"/>
            <p:cNvSpPr txBox="1"/>
            <p:nvPr>
              <p:custDataLst>
                <p:tags r:id="rId6"/>
              </p:custDataLst>
            </p:nvPr>
          </p:nvSpPr>
          <p:spPr>
            <a:xfrm>
              <a:off x="220393" y="887412"/>
              <a:ext cx="4199408" cy="328612"/>
            </a:xfrm>
            <a:prstGeom prst="rect">
              <a:avLst/>
            </a:prstGeom>
            <a:noFill/>
          </p:spPr>
          <p:txBody>
            <a:bodyPr vert="horz" wrap="square" lIns="16881" tIns="16881" rIns="16881" bIns="42203" rtlCol="0" anchor="b" anchorCtr="0">
              <a:no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92" b="1" dirty="0">
                  <a:solidFill>
                    <a:schemeClr val="accent2"/>
                  </a:solidFill>
                  <a:latin typeface="+mj-lt"/>
                </a:rPr>
                <a:t>Consultancy (Through 100% Owned Subsidiary) - PFCCL </a:t>
              </a:r>
            </a:p>
          </p:txBody>
        </p:sp>
        <p:cxnSp>
          <p:nvCxnSpPr>
            <p:cNvPr id="48" name="Straight Connector Straight Connector 5"/>
            <p:cNvCxnSpPr/>
            <p:nvPr>
              <p:custDataLst>
                <p:tags r:id="rId7"/>
              </p:custDataLst>
            </p:nvPr>
          </p:nvCxnSpPr>
          <p:spPr>
            <a:xfrm>
              <a:off x="220393" y="1216025"/>
              <a:ext cx="4212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5" y="597156"/>
            <a:ext cx="8141677" cy="255235"/>
          </a:xfrm>
        </p:spPr>
        <p:txBody>
          <a:bodyPr/>
          <a:lstStyle/>
          <a:p>
            <a:r>
              <a:rPr lang="en-US" sz="1292" b="1" dirty="0">
                <a:solidFill>
                  <a:schemeClr val="bg1"/>
                </a:solidFill>
              </a:rPr>
              <a:t>PFC is of Critical Importance to </a:t>
            </a:r>
            <a:r>
              <a:rPr lang="en-US" sz="1292" b="1" dirty="0" smtClean="0">
                <a:solidFill>
                  <a:schemeClr val="bg1"/>
                </a:solidFill>
              </a:rPr>
              <a:t>Power </a:t>
            </a:r>
            <a:r>
              <a:rPr lang="en-US" sz="1292" b="1" dirty="0">
                <a:solidFill>
                  <a:schemeClr val="bg1"/>
                </a:solidFill>
              </a:rPr>
              <a:t>Sector by virtue of its Financing &amp; Consulting Capabilities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chemeClr val="bg1"/>
                </a:solidFill>
                <a:cs typeface="Arial" pitchFamily="34" charset="0"/>
              </a:rPr>
              <a:t>Funding for brighter tomorrow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277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8CA0AB-5A7C-76EE-A0F9-482401D3A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595963"/>
              </p:ext>
            </p:extLst>
          </p:nvPr>
        </p:nvGraphicFramePr>
        <p:xfrm>
          <a:off x="225421" y="1828800"/>
          <a:ext cx="8613779" cy="385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513" y="152400"/>
            <a:ext cx="8082716" cy="528638"/>
          </a:xfrm>
        </p:spPr>
        <p:txBody>
          <a:bodyPr/>
          <a:lstStyle/>
          <a:p>
            <a:pPr defTabSz="685800">
              <a:defRPr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</a:rPr>
              <a:t>PFC Consulting Ltd </a:t>
            </a:r>
            <a:r>
              <a:rPr lang="en-US" sz="1800" dirty="0">
                <a:latin typeface="Arial" pitchFamily="34" charset="0"/>
                <a:ea typeface="+mn-ea"/>
                <a:cs typeface="Arial" pitchFamily="34" charset="0"/>
              </a:rPr>
              <a:t>(100% owned subsidiary of PFC)  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3" y="5810313"/>
            <a:ext cx="365760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b="1" i="1" spc="2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Funding for brighter tomorrow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C9C7ED5-257D-4B50-89C4-6AEA759269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86513" y="1169162"/>
            <a:ext cx="8082716" cy="528638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200000"/>
              </a:lnSpc>
              <a:spcBef>
                <a:spcPts val="450"/>
              </a:spcBef>
              <a:buNone/>
            </a:pPr>
            <a:r>
              <a:rPr lang="en-US" sz="1350" b="1" dirty="0">
                <a:cs typeface="Calibri" pitchFamily="34" charset="0"/>
              </a:rPr>
              <a:t>PFCCL is associated with the following initiatives of Ministry of Power</a:t>
            </a:r>
          </a:p>
        </p:txBody>
      </p:sp>
    </p:spTree>
    <p:extLst>
      <p:ext uri="{BB962C8B-B14F-4D97-AF65-F5344CB8AC3E}">
        <p14:creationId xmlns:p14="http://schemas.microsoft.com/office/powerpoint/2010/main" val="4073238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TDCONTEN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OCKED" val="1"/>
  <p:tag name="PH_INDEX" val="1"/>
  <p:tag name="LEFT" val="213.5"/>
  <p:tag name="TOP" val="96.12496"/>
  <p:tag name="WIDTH" val="543"/>
  <p:tag name="HEIGHT" val="25.874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3.5"/>
  <p:tag name="TOP" val="122"/>
  <p:tag name="WIDTH" val="543"/>
  <p:tag name="HEIGHT" val="1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FILLVISIBLE" val="0"/>
  <p:tag name="FILLCOLOR" val="3687680"/>
  <p:tag name="FILLCOLORING" val="No Fill"/>
  <p:tag name="FILL_COLOR_TYPE" val="1"/>
  <p:tag name="FILL_COLOR_SCHEME_INDEX" val="0"/>
  <p:tag name="LINEVISIBLE" val="-1"/>
  <p:tag name="LINECOLOR" val="12369084"/>
  <p:tag name="LINE_COLOR_TYPE" val="1"/>
  <p:tag name="LINE_COLOR_SCHEME_INDEX" val="0"/>
  <p:tag name="IGNOREPOSITIONNONCOMPLIANCE" val="0"/>
  <p:tag name="POSITIONTOP" val="362.125"/>
  <p:tag name="POSITIONLEFT" val="54"/>
  <p:tag name="IGNORESIZENONCOMPLIANCE" val="0"/>
  <p:tag name="SIZEWIDTH" val="155.25"/>
  <p:tag name="SIZEHEIGHT" val="152.3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FILLVISIBLE" val="0"/>
  <p:tag name="FILLCOLOR" val="3687680"/>
  <p:tag name="FILLCOLORING" val="No Fill"/>
  <p:tag name="FILL_COLOR_TYPE" val="1"/>
  <p:tag name="FILL_COLOR_SCHEME_INDEX" val="0"/>
  <p:tag name="LINEVISIBLE" val="-1"/>
  <p:tag name="LINECOLOR" val="12369084"/>
  <p:tag name="LINE_COLOR_TYPE" val="1"/>
  <p:tag name="LINE_COLOR_SCHEME_INDEX" val="0"/>
  <p:tag name="IGNOREPOSITIONNONCOMPLIANCE" val="0"/>
  <p:tag name="POSITIONTOP" val="362.125"/>
  <p:tag name="POSITIONLEFT" val="54"/>
  <p:tag name="IGNORESIZENONCOMPLIANCE" val="0"/>
  <p:tag name="SIZEWIDTH" val="155.25"/>
  <p:tag name="SIZEHEIGHT" val="152.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FILLVISIBLE" val="0"/>
  <p:tag name="FILLCOLOR" val="3687680"/>
  <p:tag name="FILLCOLORING" val="No Fill"/>
  <p:tag name="FILL_COLOR_TYPE" val="1"/>
  <p:tag name="FILL_COLOR_SCHEME_INDEX" val="0"/>
  <p:tag name="LINEVISIBLE" val="-1"/>
  <p:tag name="LINECOLOR" val="12369084"/>
  <p:tag name="LINE_COLOR_TYPE" val="1"/>
  <p:tag name="LINE_COLOR_SCHEME_INDEX" val="0"/>
  <p:tag name="IGNOREPOSITIONNONCOMPLIANCE" val="0"/>
  <p:tag name="POSITIONTOP" val="362.125"/>
  <p:tag name="POSITIONLEFT" val="54"/>
  <p:tag name="IGNORESIZENONCOMPLIANCE" val="0"/>
  <p:tag name="SIZEWIDTH" val="155.25"/>
  <p:tag name="SIZEHEIGHT" val="152.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OCKED" val="1"/>
  <p:tag name="PH_INDEX" val="1"/>
  <p:tag name="LEFT" val="213.5"/>
  <p:tag name="TOP" val="96.12496"/>
  <p:tag name="WIDTH" val="543"/>
  <p:tag name="HEIGHT" val="25.874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3.5"/>
  <p:tag name="TOP" val="122"/>
  <p:tag name="WIDTH" val="543"/>
  <p:tag name="HEIGHT" val="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OCKED" val="1"/>
  <p:tag name="PH_INDEX" val="1"/>
  <p:tag name="LEFT" val="213.5"/>
  <p:tag name="TOP" val="96.12496"/>
  <p:tag name="WIDTH" val="543"/>
  <p:tag name="HEIGHT" val="25.874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3.5"/>
  <p:tag name="TOP" val="122"/>
  <p:tag name="WIDTH" val="543"/>
  <p:tag name="HEIGHT" val="12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6043</TotalTime>
  <Words>1410</Words>
  <Application>Microsoft Office PowerPoint</Application>
  <PresentationFormat>On-screen Show (4:3)</PresentationFormat>
  <Paragraphs>302</Paragraphs>
  <Slides>23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Chiller</vt:lpstr>
      <vt:lpstr>Copperplate Gothic Bold</vt:lpstr>
      <vt:lpstr>Franklin Gothic Book</vt:lpstr>
      <vt:lpstr>Franklin Gothic Medium</vt:lpstr>
      <vt:lpstr>Google Sans</vt:lpstr>
      <vt:lpstr>Open Sans</vt:lpstr>
      <vt:lpstr>Rupee</vt:lpstr>
      <vt:lpstr>Tahoma</vt:lpstr>
      <vt:lpstr>Times New Roman</vt:lpstr>
      <vt:lpstr>Wingdings</vt:lpstr>
      <vt:lpstr>Wingdings 2</vt:lpstr>
      <vt:lpstr>Trek</vt:lpstr>
      <vt:lpstr>Custom Design</vt:lpstr>
      <vt:lpstr>4_Custom Design</vt:lpstr>
      <vt:lpstr>1_Custom Design</vt:lpstr>
      <vt:lpstr>1_Trek</vt:lpstr>
      <vt:lpstr>1_template for PPT presentations</vt:lpstr>
      <vt:lpstr>2_template for PPT presentations</vt:lpstr>
      <vt:lpstr>template for PPT presentations</vt:lpstr>
      <vt:lpstr>3_template for PPT presentations</vt:lpstr>
      <vt:lpstr>Bitmap Image</vt:lpstr>
      <vt:lpstr>PowerPoint Presentation</vt:lpstr>
      <vt:lpstr>Vision And Mission</vt:lpstr>
      <vt:lpstr>Presentation Plan</vt:lpstr>
      <vt:lpstr>Recent Achievements</vt:lpstr>
      <vt:lpstr>Financial Performance</vt:lpstr>
      <vt:lpstr>Asset Quality Snapshot</vt:lpstr>
      <vt:lpstr>Operational Performance YoY</vt:lpstr>
      <vt:lpstr>Key Goals and Objectives</vt:lpstr>
      <vt:lpstr>PFC Consulting Ltd (100% owned subsidiary of PFC)  </vt:lpstr>
      <vt:lpstr>Employee Ratio</vt:lpstr>
      <vt:lpstr>Presentation Plan</vt:lpstr>
      <vt:lpstr>Job Profiles on Offer</vt:lpstr>
      <vt:lpstr>Presentation Plan</vt:lpstr>
      <vt:lpstr>Why PFC</vt:lpstr>
      <vt:lpstr>Presentation Plan</vt:lpstr>
      <vt:lpstr>CTC Details</vt:lpstr>
      <vt:lpstr>Other Benefits</vt:lpstr>
      <vt:lpstr>Other Benefits</vt:lpstr>
      <vt:lpstr>Work Environment</vt:lpstr>
      <vt:lpstr>Career Growth at PFC</vt:lpstr>
      <vt:lpstr>What we are looking for</vt:lpstr>
      <vt:lpstr>Common Eligibility Criteria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FINANCE CORPORATION Ltd.</dc:title>
  <dc:creator>Rakesh Mohan</dc:creator>
  <cp:lastModifiedBy>Apurba Halder</cp:lastModifiedBy>
  <cp:revision>354</cp:revision>
  <cp:lastPrinted>2019-11-21T06:52:30Z</cp:lastPrinted>
  <dcterms:created xsi:type="dcterms:W3CDTF">2006-08-16T00:00:00Z</dcterms:created>
  <dcterms:modified xsi:type="dcterms:W3CDTF">2025-04-12T10:32:23Z</dcterms:modified>
</cp:coreProperties>
</file>