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  <p:sldMasterId id="2147483795" r:id="rId2"/>
    <p:sldMasterId id="2147483800" r:id="rId3"/>
  </p:sldMasterIdLst>
  <p:notesMasterIdLst>
    <p:notesMasterId r:id="rId27"/>
  </p:notesMasterIdLst>
  <p:handoutMasterIdLst>
    <p:handoutMasterId r:id="rId28"/>
  </p:handoutMasterIdLst>
  <p:sldIdLst>
    <p:sldId id="2222" r:id="rId4"/>
    <p:sldId id="2218" r:id="rId5"/>
    <p:sldId id="2219" r:id="rId6"/>
    <p:sldId id="2220" r:id="rId7"/>
    <p:sldId id="2221" r:id="rId8"/>
    <p:sldId id="2216" r:id="rId9"/>
    <p:sldId id="2217" r:id="rId10"/>
    <p:sldId id="2155" r:id="rId11"/>
    <p:sldId id="2204" r:id="rId12"/>
    <p:sldId id="2200" r:id="rId13"/>
    <p:sldId id="2205" r:id="rId14"/>
    <p:sldId id="2202" r:id="rId15"/>
    <p:sldId id="2207" r:id="rId16"/>
    <p:sldId id="2201" r:id="rId17"/>
    <p:sldId id="2208" r:id="rId18"/>
    <p:sldId id="2199" r:id="rId19"/>
    <p:sldId id="2209" r:id="rId20"/>
    <p:sldId id="2210" r:id="rId21"/>
    <p:sldId id="2211" r:id="rId22"/>
    <p:sldId id="2212" r:id="rId23"/>
    <p:sldId id="2213" r:id="rId24"/>
    <p:sldId id="2214" r:id="rId25"/>
    <p:sldId id="2215" r:id="rId26"/>
  </p:sldIdLst>
  <p:sldSz cx="12192000" cy="6858000"/>
  <p:notesSz cx="6888163" cy="100187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87"/>
    <a:srgbClr val="007370"/>
    <a:srgbClr val="D1ECC6"/>
    <a:srgbClr val="D28D67"/>
    <a:srgbClr val="3EAE10"/>
    <a:srgbClr val="E6E6E6"/>
    <a:srgbClr val="0060A8"/>
    <a:srgbClr val="AFABAB"/>
    <a:srgbClr val="A7FFFD"/>
    <a:srgbClr val="FFF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3" autoAdjust="0"/>
    <p:restoredTop sz="95161" autoAdjust="0"/>
  </p:normalViewPr>
  <p:slideViewPr>
    <p:cSldViewPr>
      <p:cViewPr varScale="1">
        <p:scale>
          <a:sx n="69" d="100"/>
          <a:sy n="69" d="100"/>
        </p:scale>
        <p:origin x="92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HR%20Report\2020\Dec2020\H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[HO.xlsx]Age Mix!PivotTable1</c:name>
    <c:fmtId val="-1"/>
  </c:pivotSource>
  <c:chart>
    <c:autoTitleDeleted val="1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  <c:dLbl>
          <c:idx val="0"/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</c:pivotFmt>
      <c:pivotFmt>
        <c:idx val="8"/>
      </c:pivotFmt>
      <c:pivotFmt>
        <c:idx val="9"/>
      </c:pivotFmt>
      <c:pivotFmt>
        <c:idx val="10"/>
      </c:pivotFmt>
      <c:pivotFmt>
        <c:idx val="11"/>
      </c:pivotFmt>
      <c:pivotFmt>
        <c:idx val="1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</c:pivotFmt>
      <c:pivotFmt>
        <c:idx val="1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-0.17070359367019741"/>
              <c:y val="0.11423639772224216"/>
            </c:manualLayout>
          </c:layout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-7.2102648599184568E-2"/>
              <c:y val="-0.18139784074712786"/>
            </c:manualLayout>
          </c:layout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18"/>
      </c:pivotFmt>
      <c:pivotFmt>
        <c:idx val="1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4.4357798842456712E-2"/>
              <c:y val="-1.7453331620615995E-2"/>
            </c:manualLayout>
          </c:layout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2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-0.17070359367019741"/>
              <c:y val="0.11423639772224216"/>
            </c:manualLayout>
          </c:layout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-7.2102648599184568E-2"/>
              <c:y val="-0.18139784074712786"/>
            </c:manualLayout>
          </c:layout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4.4357798842456712E-2"/>
              <c:y val="-1.7453331620615995E-2"/>
            </c:manualLayout>
          </c:layout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6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7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8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39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-0.17070359367019741"/>
              <c:y val="0.11423639772224216"/>
            </c:manualLayout>
          </c:layout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-7.2102648599184568E-2"/>
              <c:y val="-0.18139784074712786"/>
            </c:manualLayout>
          </c:layout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</c:pivotFmt>
      <c:pivotFmt>
        <c:idx val="43"/>
        <c:spPr>
          <a:solidFill>
            <a:schemeClr val="accent1"/>
          </a:solidFill>
          <a:ln>
            <a:noFill/>
          </a:ln>
          <a:effectLst>
            <a:outerShdw blurRad="2540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4.4357798842456712E-2"/>
              <c:y val="-1.7453331620615995E-2"/>
            </c:manualLayout>
          </c:layout>
          <c:spPr>
            <a:pattFill prst="pct75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Text" lastClr="000000">
                  <a:lumMod val="65000"/>
                  <a:lumOff val="35000"/>
                </a:sysClr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'Age Mix'!$B$3</c:f>
              <c:strCache>
                <c:ptCount val="1"/>
                <c:pt idx="0">
                  <c:v>Numb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3FC-4BA5-8B6B-8B35FDE81EE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3FC-4BA5-8B6B-8B35FDE81EE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3FC-4BA5-8B6B-8B35FDE81EE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3FC-4BA5-8B6B-8B35FDE81EE6}"/>
              </c:ext>
            </c:extLst>
          </c:dPt>
          <c:dLbls>
            <c:dLbl>
              <c:idx val="0"/>
              <c:layout>
                <c:manualLayout>
                  <c:x val="-7.1018516302483514E-2"/>
                  <c:y val="1.6705264783078305E-3"/>
                </c:manualLayout>
              </c:layout>
              <c:tx>
                <c:rich>
                  <a:bodyPr/>
                  <a:lstStyle/>
                  <a:p>
                    <a:r>
                      <a:t>31 - 40 Years</a:t>
                    </a:r>
                    <a:r>
                      <a:rPr/>
                      <a:t>
</a:t>
                    </a:r>
                    <a:r>
                      <a:rPr smtClean="0"/>
                      <a:t>36%</a:t>
                    </a:r>
                    <a:endParaRPr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FC-4BA5-8B6B-8B35FDE81EE6}"/>
                </c:ext>
              </c:extLst>
            </c:dLbl>
            <c:dLbl>
              <c:idx val="1"/>
              <c:layout>
                <c:manualLayout>
                  <c:x val="2.3052916257808132E-2"/>
                  <c:y val="-5.3475655115303104E-2"/>
                </c:manualLayout>
              </c:layout>
              <c:tx>
                <c:rich>
                  <a:bodyPr/>
                  <a:lstStyle/>
                  <a:p>
                    <a:r>
                      <a:rPr smtClean="0"/>
                      <a:t>41 </a:t>
                    </a:r>
                    <a:r>
                      <a:t>- 50 Years</a:t>
                    </a:r>
                    <a:r>
                      <a:rPr/>
                      <a:t>
</a:t>
                    </a:r>
                    <a:r>
                      <a:rPr smtClean="0"/>
                      <a:t>26%</a:t>
                    </a:r>
                    <a:endParaRPr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3FC-4BA5-8B6B-8B35FDE81EE6}"/>
                </c:ext>
              </c:extLst>
            </c:dLbl>
            <c:dLbl>
              <c:idx val="2"/>
              <c:layout>
                <c:manualLayout>
                  <c:x val="9.5366536629729715E-2"/>
                  <c:y val="-4.9711005375664911E-2"/>
                </c:manualLayout>
              </c:layout>
              <c:tx>
                <c:rich>
                  <a:bodyPr/>
                  <a:lstStyle/>
                  <a:p>
                    <a:r>
                      <a:t>51 - 60 Years</a:t>
                    </a:r>
                    <a:r>
                      <a:rPr/>
                      <a:t>
</a:t>
                    </a:r>
                    <a:r>
                      <a:rPr smtClean="0"/>
                      <a:t>32%</a:t>
                    </a:r>
                    <a:endParaRPr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3FC-4BA5-8B6B-8B35FDE81EE6}"/>
                </c:ext>
              </c:extLst>
            </c:dLbl>
            <c:dLbl>
              <c:idx val="3"/>
              <c:layout>
                <c:manualLayout>
                  <c:x val="1.972205601959327E-2"/>
                  <c:y val="3.2329782306623526E-3"/>
                </c:manualLayout>
              </c:layout>
              <c:tx>
                <c:rich>
                  <a:bodyPr/>
                  <a:lstStyle/>
                  <a:p>
                    <a:r>
                      <a:t>Upto 30 Years</a:t>
                    </a:r>
                    <a:r>
                      <a:rPr/>
                      <a:t>
</a:t>
                    </a:r>
                    <a:r>
                      <a:rPr smtClean="0"/>
                      <a:t>6%</a:t>
                    </a:r>
                    <a:endParaRPr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3FC-4BA5-8B6B-8B35FDE81EE6}"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'Age Mix'!$A$4:$A$8</c:f>
              <c:strCache>
                <c:ptCount val="4"/>
                <c:pt idx="0">
                  <c:v>31 - 40 Years</c:v>
                </c:pt>
                <c:pt idx="1">
                  <c:v>41 - 50 Years</c:v>
                </c:pt>
                <c:pt idx="2">
                  <c:v>51 - 60 Years</c:v>
                </c:pt>
                <c:pt idx="3">
                  <c:v>Upto 30 Years</c:v>
                </c:pt>
              </c:strCache>
            </c:strRef>
          </c:cat>
          <c:val>
            <c:numRef>
              <c:f>'Age Mix'!$B$4:$B$8</c:f>
              <c:numCache>
                <c:formatCode>General</c:formatCode>
                <c:ptCount val="4"/>
                <c:pt idx="0">
                  <c:v>428</c:v>
                </c:pt>
                <c:pt idx="1">
                  <c:v>243</c:v>
                </c:pt>
                <c:pt idx="2">
                  <c:v>431</c:v>
                </c:pt>
                <c:pt idx="3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3FC-4BA5-8B6B-8B35FDE81EE6}"/>
            </c:ext>
          </c:extLst>
        </c:ser>
        <c:ser>
          <c:idx val="1"/>
          <c:order val="1"/>
          <c:tx>
            <c:strRef>
              <c:f>'Age Mix'!$C$3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D3FC-4BA5-8B6B-8B35FDE81EE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D3FC-4BA5-8B6B-8B35FDE81EE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D3FC-4BA5-8B6B-8B35FDE81EE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D3FC-4BA5-8B6B-8B35FDE81EE6}"/>
              </c:ext>
            </c:extLst>
          </c:dPt>
          <c:dLbls>
            <c:dLbl>
              <c:idx val="0"/>
              <c:layout>
                <c:manualLayout>
                  <c:x val="-0.17070359367019741"/>
                  <c:y val="0.1142363977222421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3FC-4BA5-8B6B-8B35FDE81EE6}"/>
                </c:ext>
              </c:extLst>
            </c:dLbl>
            <c:dLbl>
              <c:idx val="1"/>
              <c:layout>
                <c:manualLayout>
                  <c:x val="-7.2102648599184568E-2"/>
                  <c:y val="-0.1813978407471278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3FC-4BA5-8B6B-8B35FDE81EE6}"/>
                </c:ext>
              </c:extLst>
            </c:dLbl>
            <c:dLbl>
              <c:idx val="3"/>
              <c:layout>
                <c:manualLayout>
                  <c:x val="4.4357798842456712E-2"/>
                  <c:y val="-1.745333162061599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3FC-4BA5-8B6B-8B35FDE81EE6}"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'Age Mix'!$A$4:$A$8</c:f>
              <c:strCache>
                <c:ptCount val="4"/>
                <c:pt idx="0">
                  <c:v>31 - 40 Years</c:v>
                </c:pt>
                <c:pt idx="1">
                  <c:v>41 - 50 Years</c:v>
                </c:pt>
                <c:pt idx="2">
                  <c:v>51 - 60 Years</c:v>
                </c:pt>
                <c:pt idx="3">
                  <c:v>Upto 30 Years</c:v>
                </c:pt>
              </c:strCache>
            </c:strRef>
          </c:cat>
          <c:val>
            <c:numRef>
              <c:f>'Age Mix'!$C$4:$C$8</c:f>
              <c:numCache>
                <c:formatCode>0.00%</c:formatCode>
                <c:ptCount val="4"/>
                <c:pt idx="0">
                  <c:v>0.3667523564695801</c:v>
                </c:pt>
                <c:pt idx="1">
                  <c:v>0.20822622107969171</c:v>
                </c:pt>
                <c:pt idx="2">
                  <c:v>0.36932305055698372</c:v>
                </c:pt>
                <c:pt idx="3">
                  <c:v>5.5698371893744845E-2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D3FC-4BA5-8B6B-8B35FDE81EE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DC347A-4275-4A28-BFEF-292DED6819CF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D93EA7A7-8950-4EB9-AE7E-4FB0D63A6E13}">
      <dgm:prSet phldrT="[Text]"/>
      <dgm:spPr/>
      <dgm:t>
        <a:bodyPr/>
        <a:lstStyle/>
        <a:p>
          <a:r>
            <a:rPr lang="en-US" dirty="0" smtClean="0"/>
            <a:t>Scale of Pay</a:t>
          </a:r>
        </a:p>
        <a:p>
          <a:r>
            <a:rPr lang="en-US" dirty="0" smtClean="0"/>
            <a:t>Rs. 20600-3%-46500/-</a:t>
          </a:r>
          <a:endParaRPr lang="en-US" dirty="0"/>
        </a:p>
      </dgm:t>
    </dgm:pt>
    <dgm:pt modelId="{71F23D67-3369-41A2-A60C-57967D74B785}" type="parTrans" cxnId="{4D13B12D-A19E-4C7D-A53D-F163CE1020B1}">
      <dgm:prSet/>
      <dgm:spPr/>
      <dgm:t>
        <a:bodyPr/>
        <a:lstStyle/>
        <a:p>
          <a:endParaRPr lang="en-US"/>
        </a:p>
      </dgm:t>
    </dgm:pt>
    <dgm:pt modelId="{A9679A15-A1B2-47BB-9CB7-BE8D1DA19C6E}" type="sibTrans" cxnId="{4D13B12D-A19E-4C7D-A53D-F163CE1020B1}">
      <dgm:prSet/>
      <dgm:spPr/>
      <dgm:t>
        <a:bodyPr/>
        <a:lstStyle/>
        <a:p>
          <a:endParaRPr lang="en-US"/>
        </a:p>
      </dgm:t>
    </dgm:pt>
    <dgm:pt modelId="{B3A1690D-7601-4ACB-879B-8055D7DF40AD}">
      <dgm:prSet phldrT="[Text]"/>
      <dgm:spPr/>
      <dgm:t>
        <a:bodyPr/>
        <a:lstStyle/>
        <a:p>
          <a:r>
            <a:rPr lang="en-US" b="1" dirty="0" smtClean="0"/>
            <a:t>E02</a:t>
          </a:r>
          <a:endParaRPr lang="en-US" b="1" dirty="0"/>
        </a:p>
      </dgm:t>
    </dgm:pt>
    <dgm:pt modelId="{0E6E8B6B-4B5D-4691-A24B-D330C24A47AB}" type="parTrans" cxnId="{56D159C2-9E33-4EFA-9F5E-AAFFFA3D7DDC}">
      <dgm:prSet/>
      <dgm:spPr/>
      <dgm:t>
        <a:bodyPr/>
        <a:lstStyle/>
        <a:p>
          <a:endParaRPr lang="en-US"/>
        </a:p>
      </dgm:t>
    </dgm:pt>
    <dgm:pt modelId="{8B35AB85-BA18-489F-9D85-33E69AB6B9F8}" type="sibTrans" cxnId="{56D159C2-9E33-4EFA-9F5E-AAFFFA3D7DDC}">
      <dgm:prSet/>
      <dgm:spPr/>
      <dgm:t>
        <a:bodyPr/>
        <a:lstStyle/>
        <a:p>
          <a:endParaRPr lang="en-US"/>
        </a:p>
      </dgm:t>
    </dgm:pt>
    <dgm:pt modelId="{5319C6F0-ADF9-4B7E-84AF-448D93A1B382}">
      <dgm:prSet phldrT="[Text]"/>
      <dgm:spPr/>
      <dgm:t>
        <a:bodyPr/>
        <a:lstStyle/>
        <a:p>
          <a:r>
            <a:rPr lang="en-US" b="1" dirty="0" smtClean="0"/>
            <a:t>E03</a:t>
          </a:r>
          <a:endParaRPr lang="en-US" b="1" dirty="0"/>
        </a:p>
      </dgm:t>
    </dgm:pt>
    <dgm:pt modelId="{6A4EAA23-46A5-4B47-8F10-EB5FDA877788}" type="parTrans" cxnId="{82DA53A2-67AA-42F4-AA44-B21DC6568894}">
      <dgm:prSet/>
      <dgm:spPr/>
      <dgm:t>
        <a:bodyPr/>
        <a:lstStyle/>
        <a:p>
          <a:endParaRPr lang="en-US"/>
        </a:p>
      </dgm:t>
    </dgm:pt>
    <dgm:pt modelId="{3EC3B5B1-EBAC-440E-80B8-44F8577E9AB8}" type="sibTrans" cxnId="{82DA53A2-67AA-42F4-AA44-B21DC6568894}">
      <dgm:prSet/>
      <dgm:spPr/>
      <dgm:t>
        <a:bodyPr/>
        <a:lstStyle/>
        <a:p>
          <a:endParaRPr lang="en-US"/>
        </a:p>
      </dgm:t>
    </dgm:pt>
    <dgm:pt modelId="{C0B622D5-5D12-404B-A08A-BEA6460FF1B9}">
      <dgm:prSet phldrT="[Text]"/>
      <dgm:spPr/>
      <dgm:t>
        <a:bodyPr/>
        <a:lstStyle/>
        <a:p>
          <a:r>
            <a:rPr lang="en-US" b="1" dirty="0" smtClean="0"/>
            <a:t>E04</a:t>
          </a:r>
          <a:endParaRPr lang="en-US" b="1" dirty="0"/>
        </a:p>
      </dgm:t>
    </dgm:pt>
    <dgm:pt modelId="{46154C09-7E48-4803-9AD2-7567F215EBD2}" type="parTrans" cxnId="{9A29F2C9-7F09-4BB0-8775-869A2E5427C5}">
      <dgm:prSet/>
      <dgm:spPr/>
      <dgm:t>
        <a:bodyPr/>
        <a:lstStyle/>
        <a:p>
          <a:endParaRPr lang="en-US"/>
        </a:p>
      </dgm:t>
    </dgm:pt>
    <dgm:pt modelId="{9B1478F6-4919-49F3-8215-42F73DD4C5DD}" type="sibTrans" cxnId="{9A29F2C9-7F09-4BB0-8775-869A2E5427C5}">
      <dgm:prSet/>
      <dgm:spPr/>
      <dgm:t>
        <a:bodyPr/>
        <a:lstStyle/>
        <a:p>
          <a:endParaRPr lang="en-US"/>
        </a:p>
      </dgm:t>
    </dgm:pt>
    <dgm:pt modelId="{BEE8D25B-AFD3-424D-A571-720760357246}">
      <dgm:prSet phldrT="[Text]"/>
      <dgm:spPr/>
      <dgm:t>
        <a:bodyPr/>
        <a:lstStyle/>
        <a:p>
          <a:r>
            <a:rPr lang="en-US" b="1" dirty="0" smtClean="0"/>
            <a:t>E05</a:t>
          </a:r>
          <a:endParaRPr lang="en-US" b="1" dirty="0"/>
        </a:p>
      </dgm:t>
    </dgm:pt>
    <dgm:pt modelId="{1F37B380-0E44-4204-A8F6-4675D77468BA}" type="parTrans" cxnId="{266FF159-E01A-437C-B357-4BF216D437D8}">
      <dgm:prSet/>
      <dgm:spPr/>
      <dgm:t>
        <a:bodyPr/>
        <a:lstStyle/>
        <a:p>
          <a:endParaRPr lang="en-US"/>
        </a:p>
      </dgm:t>
    </dgm:pt>
    <dgm:pt modelId="{2FDC93C9-E29F-4713-A5FF-A81A45842EC2}" type="sibTrans" cxnId="{266FF159-E01A-437C-B357-4BF216D437D8}">
      <dgm:prSet/>
      <dgm:spPr/>
      <dgm:t>
        <a:bodyPr/>
        <a:lstStyle/>
        <a:p>
          <a:endParaRPr lang="en-US"/>
        </a:p>
      </dgm:t>
    </dgm:pt>
    <dgm:pt modelId="{9F2ED0F3-1359-4F2C-92C8-725D825CDA09}">
      <dgm:prSet phldrT="[Text]"/>
      <dgm:spPr/>
      <dgm:t>
        <a:bodyPr/>
        <a:lstStyle/>
        <a:p>
          <a:r>
            <a:rPr lang="en-US" b="1" dirty="0" smtClean="0"/>
            <a:t>E06</a:t>
          </a:r>
          <a:endParaRPr lang="en-US" b="1" dirty="0"/>
        </a:p>
      </dgm:t>
    </dgm:pt>
    <dgm:pt modelId="{DF41C73A-D4E0-4D7C-81BB-54AB338DE7E3}" type="parTrans" cxnId="{E2A4691C-C843-49E7-B222-9E97E4478609}">
      <dgm:prSet/>
      <dgm:spPr/>
      <dgm:t>
        <a:bodyPr/>
        <a:lstStyle/>
        <a:p>
          <a:endParaRPr lang="en-US"/>
        </a:p>
      </dgm:t>
    </dgm:pt>
    <dgm:pt modelId="{1E36480C-0A9D-4850-A06F-C589ADBA308D}" type="sibTrans" cxnId="{E2A4691C-C843-49E7-B222-9E97E4478609}">
      <dgm:prSet/>
      <dgm:spPr/>
      <dgm:t>
        <a:bodyPr/>
        <a:lstStyle/>
        <a:p>
          <a:endParaRPr lang="en-US"/>
        </a:p>
      </dgm:t>
    </dgm:pt>
    <dgm:pt modelId="{97E1E7EC-DF04-42C8-920D-9855FD3EEDD9}">
      <dgm:prSet phldrT="[Text]"/>
      <dgm:spPr/>
      <dgm:t>
        <a:bodyPr/>
        <a:lstStyle/>
        <a:p>
          <a:r>
            <a:rPr lang="en-US" b="1" dirty="0" smtClean="0"/>
            <a:t>E01</a:t>
          </a:r>
          <a:endParaRPr lang="en-US" b="1" dirty="0"/>
        </a:p>
      </dgm:t>
    </dgm:pt>
    <dgm:pt modelId="{32B40530-A5B8-462B-BCB2-E51D14605B9B}" type="parTrans" cxnId="{8042068B-A793-4A44-84EB-B21846678C2D}">
      <dgm:prSet/>
      <dgm:spPr/>
      <dgm:t>
        <a:bodyPr/>
        <a:lstStyle/>
        <a:p>
          <a:endParaRPr lang="en-US"/>
        </a:p>
      </dgm:t>
    </dgm:pt>
    <dgm:pt modelId="{F28A2BA3-B158-43F7-98B2-3184369E1DDB}" type="sibTrans" cxnId="{8042068B-A793-4A44-84EB-B21846678C2D}">
      <dgm:prSet/>
      <dgm:spPr/>
      <dgm:t>
        <a:bodyPr/>
        <a:lstStyle/>
        <a:p>
          <a:endParaRPr lang="en-US"/>
        </a:p>
      </dgm:t>
    </dgm:pt>
    <dgm:pt modelId="{B7CF0092-3564-43F9-AEAD-7E6C72C78703}">
      <dgm:prSet phldrT="[Text]"/>
      <dgm:spPr/>
      <dgm:t>
        <a:bodyPr/>
        <a:lstStyle/>
        <a:p>
          <a:r>
            <a:rPr lang="en-US" dirty="0" smtClean="0"/>
            <a:t>Min. Exp. Req. in the grade for promotion 03 Years</a:t>
          </a:r>
          <a:endParaRPr lang="en-US" dirty="0"/>
        </a:p>
      </dgm:t>
    </dgm:pt>
    <dgm:pt modelId="{6E088FA0-CEBD-4E3C-AC49-28C7CC6FAA12}" type="parTrans" cxnId="{84B67A6F-A77F-4F3E-9F74-F3CDA48EAA62}">
      <dgm:prSet/>
      <dgm:spPr/>
      <dgm:t>
        <a:bodyPr/>
        <a:lstStyle/>
        <a:p>
          <a:endParaRPr lang="en-US"/>
        </a:p>
      </dgm:t>
    </dgm:pt>
    <dgm:pt modelId="{ED7FE9B9-608F-4E96-BABF-63648BDFAF55}" type="sibTrans" cxnId="{84B67A6F-A77F-4F3E-9F74-F3CDA48EAA62}">
      <dgm:prSet/>
      <dgm:spPr/>
      <dgm:t>
        <a:bodyPr/>
        <a:lstStyle/>
        <a:p>
          <a:endParaRPr lang="en-US"/>
        </a:p>
      </dgm:t>
    </dgm:pt>
    <dgm:pt modelId="{09AF3D96-2A93-490C-A7FA-272C3B046667}">
      <dgm:prSet phldrT="[Text]"/>
      <dgm:spPr/>
      <dgm:t>
        <a:bodyPr/>
        <a:lstStyle/>
        <a:p>
          <a:r>
            <a:rPr lang="en-US" dirty="0" smtClean="0"/>
            <a:t>Scale of Pay</a:t>
          </a:r>
        </a:p>
        <a:p>
          <a:r>
            <a:rPr lang="en-US" dirty="0" smtClean="0"/>
            <a:t>Rs. 24900-3%-50500/-</a:t>
          </a:r>
          <a:endParaRPr lang="en-US" dirty="0"/>
        </a:p>
      </dgm:t>
    </dgm:pt>
    <dgm:pt modelId="{52E8401D-0B3B-4703-8402-A5344F6DAC14}" type="parTrans" cxnId="{D5DCB01B-CBDB-4C2F-976C-546B6740F641}">
      <dgm:prSet/>
      <dgm:spPr/>
      <dgm:t>
        <a:bodyPr/>
        <a:lstStyle/>
        <a:p>
          <a:endParaRPr lang="en-US"/>
        </a:p>
      </dgm:t>
    </dgm:pt>
    <dgm:pt modelId="{650FA1C6-22D3-4219-B307-F4595BDB5288}" type="sibTrans" cxnId="{D5DCB01B-CBDB-4C2F-976C-546B6740F641}">
      <dgm:prSet/>
      <dgm:spPr/>
      <dgm:t>
        <a:bodyPr/>
        <a:lstStyle/>
        <a:p>
          <a:endParaRPr lang="en-US"/>
        </a:p>
      </dgm:t>
    </dgm:pt>
    <dgm:pt modelId="{B5CF0220-A2AC-4FCB-B155-BDA54C5C8EF1}">
      <dgm:prSet phldrT="[Text]"/>
      <dgm:spPr/>
      <dgm:t>
        <a:bodyPr/>
        <a:lstStyle/>
        <a:p>
          <a:r>
            <a:rPr lang="en-US" dirty="0" smtClean="0"/>
            <a:t>Min. Exp. Req. in the grade for promotion 04 Years</a:t>
          </a:r>
          <a:endParaRPr lang="en-US" dirty="0"/>
        </a:p>
      </dgm:t>
    </dgm:pt>
    <dgm:pt modelId="{6274E947-98E0-422F-A3B3-326B54EFD9D5}" type="parTrans" cxnId="{906D63DC-BF87-4174-B0BC-8F2612D09B71}">
      <dgm:prSet/>
      <dgm:spPr/>
      <dgm:t>
        <a:bodyPr/>
        <a:lstStyle/>
        <a:p>
          <a:endParaRPr lang="en-US"/>
        </a:p>
      </dgm:t>
    </dgm:pt>
    <dgm:pt modelId="{B36B7AF1-C8C5-42CE-8260-AD5CC90EE083}" type="sibTrans" cxnId="{906D63DC-BF87-4174-B0BC-8F2612D09B71}">
      <dgm:prSet/>
      <dgm:spPr/>
      <dgm:t>
        <a:bodyPr/>
        <a:lstStyle/>
        <a:p>
          <a:endParaRPr lang="en-US"/>
        </a:p>
      </dgm:t>
    </dgm:pt>
    <dgm:pt modelId="{80411F22-1E77-4BC7-B68B-C4D63E236F39}">
      <dgm:prSet phldrT="[Text]"/>
      <dgm:spPr/>
      <dgm:t>
        <a:bodyPr/>
        <a:lstStyle/>
        <a:p>
          <a:r>
            <a:rPr lang="en-US" dirty="0" smtClean="0"/>
            <a:t>Scale of Pay</a:t>
          </a:r>
        </a:p>
        <a:p>
          <a:r>
            <a:rPr lang="en-US" dirty="0" smtClean="0"/>
            <a:t>Rs. 32900-3%-58000/-</a:t>
          </a:r>
          <a:endParaRPr lang="en-US" dirty="0"/>
        </a:p>
      </dgm:t>
    </dgm:pt>
    <dgm:pt modelId="{19992A1D-8AC9-4EBC-894C-6EF28DCB84E5}" type="parTrans" cxnId="{B5689D38-D16A-40DC-AFB6-68FDBCD467BC}">
      <dgm:prSet/>
      <dgm:spPr/>
      <dgm:t>
        <a:bodyPr/>
        <a:lstStyle/>
        <a:p>
          <a:endParaRPr lang="en-US"/>
        </a:p>
      </dgm:t>
    </dgm:pt>
    <dgm:pt modelId="{D456392E-83CB-49D7-8E76-ABFF1FDE6612}" type="sibTrans" cxnId="{B5689D38-D16A-40DC-AFB6-68FDBCD467BC}">
      <dgm:prSet/>
      <dgm:spPr/>
      <dgm:t>
        <a:bodyPr/>
        <a:lstStyle/>
        <a:p>
          <a:endParaRPr lang="en-US"/>
        </a:p>
      </dgm:t>
    </dgm:pt>
    <dgm:pt modelId="{D0B82FB3-E282-427F-B3D7-EF616D6B185A}">
      <dgm:prSet phldrT="[Text]"/>
      <dgm:spPr/>
      <dgm:t>
        <a:bodyPr/>
        <a:lstStyle/>
        <a:p>
          <a:r>
            <a:rPr lang="en-US" dirty="0" smtClean="0"/>
            <a:t>Min. Exp. Req. in the grade for promotion 04 Years</a:t>
          </a:r>
          <a:endParaRPr lang="en-US" dirty="0"/>
        </a:p>
      </dgm:t>
    </dgm:pt>
    <dgm:pt modelId="{2B719C1A-9543-42C8-A48B-FA1E9BFB34A9}" type="parTrans" cxnId="{C478B60A-7883-41D6-A2BA-DC16652D2351}">
      <dgm:prSet/>
      <dgm:spPr/>
      <dgm:t>
        <a:bodyPr/>
        <a:lstStyle/>
        <a:p>
          <a:endParaRPr lang="en-US"/>
        </a:p>
      </dgm:t>
    </dgm:pt>
    <dgm:pt modelId="{3EDB0971-2841-44D6-A345-2BC3FC585891}" type="sibTrans" cxnId="{C478B60A-7883-41D6-A2BA-DC16652D2351}">
      <dgm:prSet/>
      <dgm:spPr/>
      <dgm:t>
        <a:bodyPr/>
        <a:lstStyle/>
        <a:p>
          <a:endParaRPr lang="en-US"/>
        </a:p>
      </dgm:t>
    </dgm:pt>
    <dgm:pt modelId="{7F158600-7A41-4DE8-90DC-A0FF7E862516}">
      <dgm:prSet phldrT="[Text]"/>
      <dgm:spPr/>
      <dgm:t>
        <a:bodyPr/>
        <a:lstStyle/>
        <a:p>
          <a:r>
            <a:rPr lang="en-US" dirty="0" smtClean="0"/>
            <a:t>Scale of Pay</a:t>
          </a:r>
        </a:p>
        <a:p>
          <a:r>
            <a:rPr lang="en-US" dirty="0" smtClean="0"/>
            <a:t>Rs. 36600-3%-62000/-</a:t>
          </a:r>
          <a:endParaRPr lang="en-US" dirty="0"/>
        </a:p>
      </dgm:t>
    </dgm:pt>
    <dgm:pt modelId="{578668B9-8E0A-40D8-A15C-3A854BB51182}" type="parTrans" cxnId="{A0CA27CE-1B94-4E09-B1EE-29C207BE70CC}">
      <dgm:prSet/>
      <dgm:spPr/>
      <dgm:t>
        <a:bodyPr/>
        <a:lstStyle/>
        <a:p>
          <a:endParaRPr lang="en-US"/>
        </a:p>
      </dgm:t>
    </dgm:pt>
    <dgm:pt modelId="{1E26CC3C-12A4-473A-8346-BCF32E757053}" type="sibTrans" cxnId="{A0CA27CE-1B94-4E09-B1EE-29C207BE70CC}">
      <dgm:prSet/>
      <dgm:spPr/>
      <dgm:t>
        <a:bodyPr/>
        <a:lstStyle/>
        <a:p>
          <a:endParaRPr lang="en-US"/>
        </a:p>
      </dgm:t>
    </dgm:pt>
    <dgm:pt modelId="{601794E5-50F4-4190-B900-D766EF3F1B68}">
      <dgm:prSet phldrT="[Text]"/>
      <dgm:spPr/>
      <dgm:t>
        <a:bodyPr/>
        <a:lstStyle/>
        <a:p>
          <a:r>
            <a:rPr lang="en-US" dirty="0" smtClean="0"/>
            <a:t>Min. Exp. Req. in the grade for promotion 04 Years</a:t>
          </a:r>
          <a:endParaRPr lang="en-US" dirty="0"/>
        </a:p>
      </dgm:t>
    </dgm:pt>
    <dgm:pt modelId="{00F7E8B0-B75E-4570-8455-9A0DB25FC484}" type="parTrans" cxnId="{B87DC8F1-1193-45B3-B0A9-636E1117FDB5}">
      <dgm:prSet/>
      <dgm:spPr/>
      <dgm:t>
        <a:bodyPr/>
        <a:lstStyle/>
        <a:p>
          <a:endParaRPr lang="en-US"/>
        </a:p>
      </dgm:t>
    </dgm:pt>
    <dgm:pt modelId="{3FB090A9-74B5-451D-BD9D-E78CCD24B412}" type="sibTrans" cxnId="{B87DC8F1-1193-45B3-B0A9-636E1117FDB5}">
      <dgm:prSet/>
      <dgm:spPr/>
      <dgm:t>
        <a:bodyPr/>
        <a:lstStyle/>
        <a:p>
          <a:endParaRPr lang="en-US"/>
        </a:p>
      </dgm:t>
    </dgm:pt>
    <dgm:pt modelId="{07B1224A-DEF4-4B88-ADAC-E4BB3D12A4D3}">
      <dgm:prSet phldrT="[Text]"/>
      <dgm:spPr/>
      <dgm:t>
        <a:bodyPr/>
        <a:lstStyle/>
        <a:p>
          <a:r>
            <a:rPr lang="en-US" dirty="0" smtClean="0"/>
            <a:t>Scale of Pay</a:t>
          </a:r>
        </a:p>
        <a:p>
          <a:r>
            <a:rPr lang="en-US" dirty="0" smtClean="0"/>
            <a:t>Rs. 43200-3%-66000/-</a:t>
          </a:r>
          <a:endParaRPr lang="en-US" dirty="0"/>
        </a:p>
      </dgm:t>
    </dgm:pt>
    <dgm:pt modelId="{FA750C97-35BE-4D63-BB39-443E6B638900}" type="parTrans" cxnId="{B9140F5C-4D2C-4EBC-93F4-1E644F721959}">
      <dgm:prSet/>
      <dgm:spPr/>
      <dgm:t>
        <a:bodyPr/>
        <a:lstStyle/>
        <a:p>
          <a:endParaRPr lang="en-US"/>
        </a:p>
      </dgm:t>
    </dgm:pt>
    <dgm:pt modelId="{021E677E-2A0E-4700-A239-F41BED5DBB19}" type="sibTrans" cxnId="{B9140F5C-4D2C-4EBC-93F4-1E644F721959}">
      <dgm:prSet/>
      <dgm:spPr/>
      <dgm:t>
        <a:bodyPr/>
        <a:lstStyle/>
        <a:p>
          <a:endParaRPr lang="en-US"/>
        </a:p>
      </dgm:t>
    </dgm:pt>
    <dgm:pt modelId="{EE92D81D-A337-4C6D-B1AF-B215653365AC}">
      <dgm:prSet phldrT="[Text]"/>
      <dgm:spPr/>
      <dgm:t>
        <a:bodyPr/>
        <a:lstStyle/>
        <a:p>
          <a:r>
            <a:rPr lang="en-US" dirty="0" smtClean="0"/>
            <a:t>Min. Exp. Req. in the grade for promotion 05 Years (04 Yrs. HPE)</a:t>
          </a:r>
          <a:endParaRPr lang="en-US" dirty="0"/>
        </a:p>
      </dgm:t>
    </dgm:pt>
    <dgm:pt modelId="{B4B1F0CF-81FD-45E0-94AD-467C49D473A7}" type="parTrans" cxnId="{45849518-AA61-4321-A9AF-913736F84B34}">
      <dgm:prSet/>
      <dgm:spPr/>
      <dgm:t>
        <a:bodyPr/>
        <a:lstStyle/>
        <a:p>
          <a:endParaRPr lang="en-US"/>
        </a:p>
      </dgm:t>
    </dgm:pt>
    <dgm:pt modelId="{0B3E55E1-8B68-4E41-97CD-863D93C03FE5}" type="sibTrans" cxnId="{45849518-AA61-4321-A9AF-913736F84B34}">
      <dgm:prSet/>
      <dgm:spPr/>
      <dgm:t>
        <a:bodyPr/>
        <a:lstStyle/>
        <a:p>
          <a:endParaRPr lang="en-US"/>
        </a:p>
      </dgm:t>
    </dgm:pt>
    <dgm:pt modelId="{1123E0D9-762B-4FE3-8AD4-8073E4CC6F25}">
      <dgm:prSet phldrT="[Text]"/>
      <dgm:spPr/>
      <dgm:t>
        <a:bodyPr/>
        <a:lstStyle/>
        <a:p>
          <a:r>
            <a:rPr lang="en-US" smtClean="0"/>
            <a:t>Scale of Pay</a:t>
          </a:r>
        </a:p>
        <a:p>
          <a:r>
            <a:rPr lang="en-US" smtClean="0"/>
            <a:t>Rs. 51300-3%-73000/-</a:t>
          </a:r>
          <a:endParaRPr lang="en-US" dirty="0"/>
        </a:p>
      </dgm:t>
    </dgm:pt>
    <dgm:pt modelId="{45C3CF26-DB4D-498D-ACFE-64BAEF913663}" type="parTrans" cxnId="{53A10545-9EF5-40DE-A4B6-7A9445DFAB42}">
      <dgm:prSet/>
      <dgm:spPr/>
      <dgm:t>
        <a:bodyPr/>
        <a:lstStyle/>
        <a:p>
          <a:endParaRPr lang="en-US"/>
        </a:p>
      </dgm:t>
    </dgm:pt>
    <dgm:pt modelId="{0F1F71AB-011D-41AC-A79A-8BA8E6DDC060}" type="sibTrans" cxnId="{53A10545-9EF5-40DE-A4B6-7A9445DFAB42}">
      <dgm:prSet/>
      <dgm:spPr/>
      <dgm:t>
        <a:bodyPr/>
        <a:lstStyle/>
        <a:p>
          <a:endParaRPr lang="en-US"/>
        </a:p>
      </dgm:t>
    </dgm:pt>
    <dgm:pt modelId="{34522C0C-C14C-45C1-B7F3-F5B1D579869F}">
      <dgm:prSet phldrT="[Text]"/>
      <dgm:spPr/>
      <dgm:t>
        <a:bodyPr/>
        <a:lstStyle/>
        <a:p>
          <a:r>
            <a:rPr lang="en-US" dirty="0" smtClean="0"/>
            <a:t>Min. Exp. Req. in the grade for promotion 05 Years (04 Yrs. HPE)</a:t>
          </a:r>
          <a:endParaRPr lang="en-US" dirty="0"/>
        </a:p>
      </dgm:t>
    </dgm:pt>
    <dgm:pt modelId="{F47AD000-91DE-461F-8806-9258211C64F1}" type="parTrans" cxnId="{056AE4EC-C3BD-4762-B090-86CC21A4659A}">
      <dgm:prSet/>
      <dgm:spPr/>
      <dgm:t>
        <a:bodyPr/>
        <a:lstStyle/>
        <a:p>
          <a:endParaRPr lang="en-US"/>
        </a:p>
      </dgm:t>
    </dgm:pt>
    <dgm:pt modelId="{536F111D-A7ED-4B47-92B6-194B6EBDD57D}" type="sibTrans" cxnId="{056AE4EC-C3BD-4762-B090-86CC21A4659A}">
      <dgm:prSet/>
      <dgm:spPr/>
      <dgm:t>
        <a:bodyPr/>
        <a:lstStyle/>
        <a:p>
          <a:endParaRPr lang="en-US"/>
        </a:p>
      </dgm:t>
    </dgm:pt>
    <dgm:pt modelId="{F2DA9E00-5467-4505-B505-50134475307F}" type="pres">
      <dgm:prSet presAssocID="{FCDC347A-4275-4A28-BFEF-292DED6819C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0043612-739F-40ED-90A4-9E66A862600D}" type="pres">
      <dgm:prSet presAssocID="{97E1E7EC-DF04-42C8-920D-9855FD3EEDD9}" presName="composite" presStyleCnt="0"/>
      <dgm:spPr/>
    </dgm:pt>
    <dgm:pt modelId="{1F1EB6EF-3AB4-4BF7-AAB1-5D21E0712B06}" type="pres">
      <dgm:prSet presAssocID="{97E1E7EC-DF04-42C8-920D-9855FD3EEDD9}" presName="LShape" presStyleLbl="alignNode1" presStyleIdx="0" presStyleCnt="11"/>
      <dgm:spPr/>
    </dgm:pt>
    <dgm:pt modelId="{3DFD1401-7109-4D52-B71E-86382E045A81}" type="pres">
      <dgm:prSet presAssocID="{97E1E7EC-DF04-42C8-920D-9855FD3EEDD9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55E59A-4773-4F18-B1D1-3962DE8FCF78}" type="pres">
      <dgm:prSet presAssocID="{97E1E7EC-DF04-42C8-920D-9855FD3EEDD9}" presName="Triangle" presStyleLbl="alignNode1" presStyleIdx="1" presStyleCnt="11"/>
      <dgm:spPr/>
    </dgm:pt>
    <dgm:pt modelId="{CDDBF9EA-F941-469F-80B1-B00DA590B383}" type="pres">
      <dgm:prSet presAssocID="{F28A2BA3-B158-43F7-98B2-3184369E1DDB}" presName="sibTrans" presStyleCnt="0"/>
      <dgm:spPr/>
    </dgm:pt>
    <dgm:pt modelId="{86D3767F-D161-4880-B02D-BED578220603}" type="pres">
      <dgm:prSet presAssocID="{F28A2BA3-B158-43F7-98B2-3184369E1DDB}" presName="space" presStyleCnt="0"/>
      <dgm:spPr/>
    </dgm:pt>
    <dgm:pt modelId="{B69FA06C-F389-4781-9333-0FE487B596D6}" type="pres">
      <dgm:prSet presAssocID="{B3A1690D-7601-4ACB-879B-8055D7DF40AD}" presName="composite" presStyleCnt="0"/>
      <dgm:spPr/>
    </dgm:pt>
    <dgm:pt modelId="{8655E371-E31B-4428-BF36-20F3EE9921F3}" type="pres">
      <dgm:prSet presAssocID="{B3A1690D-7601-4ACB-879B-8055D7DF40AD}" presName="LShape" presStyleLbl="alignNode1" presStyleIdx="2" presStyleCnt="11"/>
      <dgm:spPr/>
    </dgm:pt>
    <dgm:pt modelId="{1A4C9FC8-D6F4-4B19-83A3-E79C7309D4E2}" type="pres">
      <dgm:prSet presAssocID="{B3A1690D-7601-4ACB-879B-8055D7DF40AD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F237B-FCF8-4F95-ABBB-9AB46C6D1EFC}" type="pres">
      <dgm:prSet presAssocID="{B3A1690D-7601-4ACB-879B-8055D7DF40AD}" presName="Triangle" presStyleLbl="alignNode1" presStyleIdx="3" presStyleCnt="11"/>
      <dgm:spPr/>
    </dgm:pt>
    <dgm:pt modelId="{694825D2-6B94-435E-B4BC-44E5CBCFC66D}" type="pres">
      <dgm:prSet presAssocID="{8B35AB85-BA18-489F-9D85-33E69AB6B9F8}" presName="sibTrans" presStyleCnt="0"/>
      <dgm:spPr/>
    </dgm:pt>
    <dgm:pt modelId="{7A9774F8-3FD5-4F99-9F08-2950036B292D}" type="pres">
      <dgm:prSet presAssocID="{8B35AB85-BA18-489F-9D85-33E69AB6B9F8}" presName="space" presStyleCnt="0"/>
      <dgm:spPr/>
    </dgm:pt>
    <dgm:pt modelId="{072E5251-2178-4483-8CC1-D5351E92E6EB}" type="pres">
      <dgm:prSet presAssocID="{5319C6F0-ADF9-4B7E-84AF-448D93A1B382}" presName="composite" presStyleCnt="0"/>
      <dgm:spPr/>
    </dgm:pt>
    <dgm:pt modelId="{9A5008E2-9AE2-47B5-AFFB-10BA1F3B1911}" type="pres">
      <dgm:prSet presAssocID="{5319C6F0-ADF9-4B7E-84AF-448D93A1B382}" presName="LShape" presStyleLbl="alignNode1" presStyleIdx="4" presStyleCnt="11"/>
      <dgm:spPr/>
    </dgm:pt>
    <dgm:pt modelId="{DB54D919-184B-46C0-ABB2-9B71A704279A}" type="pres">
      <dgm:prSet presAssocID="{5319C6F0-ADF9-4B7E-84AF-448D93A1B382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97F81A-7C14-43C7-9D2A-536427CB555D}" type="pres">
      <dgm:prSet presAssocID="{5319C6F0-ADF9-4B7E-84AF-448D93A1B382}" presName="Triangle" presStyleLbl="alignNode1" presStyleIdx="5" presStyleCnt="11"/>
      <dgm:spPr/>
    </dgm:pt>
    <dgm:pt modelId="{E199456F-2297-4290-9112-B259E0F9D999}" type="pres">
      <dgm:prSet presAssocID="{3EC3B5B1-EBAC-440E-80B8-44F8577E9AB8}" presName="sibTrans" presStyleCnt="0"/>
      <dgm:spPr/>
    </dgm:pt>
    <dgm:pt modelId="{481BEA87-63CA-473A-B9C1-9ECFB5055A7C}" type="pres">
      <dgm:prSet presAssocID="{3EC3B5B1-EBAC-440E-80B8-44F8577E9AB8}" presName="space" presStyleCnt="0"/>
      <dgm:spPr/>
    </dgm:pt>
    <dgm:pt modelId="{B1A6E56C-BF3C-4AB2-82A5-65F1A1362A75}" type="pres">
      <dgm:prSet presAssocID="{C0B622D5-5D12-404B-A08A-BEA6460FF1B9}" presName="composite" presStyleCnt="0"/>
      <dgm:spPr/>
    </dgm:pt>
    <dgm:pt modelId="{14D9E086-250A-4BD6-9A76-A9E7EFD3E71D}" type="pres">
      <dgm:prSet presAssocID="{C0B622D5-5D12-404B-A08A-BEA6460FF1B9}" presName="LShape" presStyleLbl="alignNode1" presStyleIdx="6" presStyleCnt="11"/>
      <dgm:spPr/>
    </dgm:pt>
    <dgm:pt modelId="{D7EB282C-1597-4FB2-9512-3FCEDB021B23}" type="pres">
      <dgm:prSet presAssocID="{C0B622D5-5D12-404B-A08A-BEA6460FF1B9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0380C1-18D4-42C9-9442-F298D82D6329}" type="pres">
      <dgm:prSet presAssocID="{C0B622D5-5D12-404B-A08A-BEA6460FF1B9}" presName="Triangle" presStyleLbl="alignNode1" presStyleIdx="7" presStyleCnt="11"/>
      <dgm:spPr/>
    </dgm:pt>
    <dgm:pt modelId="{8DB994CC-3324-4B19-BDEF-11F120886F98}" type="pres">
      <dgm:prSet presAssocID="{9B1478F6-4919-49F3-8215-42F73DD4C5DD}" presName="sibTrans" presStyleCnt="0"/>
      <dgm:spPr/>
    </dgm:pt>
    <dgm:pt modelId="{29A10AF4-7993-4807-8E9A-FEFC626DB5EF}" type="pres">
      <dgm:prSet presAssocID="{9B1478F6-4919-49F3-8215-42F73DD4C5DD}" presName="space" presStyleCnt="0"/>
      <dgm:spPr/>
    </dgm:pt>
    <dgm:pt modelId="{4E8E221C-1740-4BA2-BD05-053D118E6626}" type="pres">
      <dgm:prSet presAssocID="{BEE8D25B-AFD3-424D-A571-720760357246}" presName="composite" presStyleCnt="0"/>
      <dgm:spPr/>
    </dgm:pt>
    <dgm:pt modelId="{424EED89-6A49-41EE-A85C-0F95D1309116}" type="pres">
      <dgm:prSet presAssocID="{BEE8D25B-AFD3-424D-A571-720760357246}" presName="LShape" presStyleLbl="alignNode1" presStyleIdx="8" presStyleCnt="11"/>
      <dgm:spPr/>
    </dgm:pt>
    <dgm:pt modelId="{B9565EAB-A006-4D7C-82D0-9DA94D21A822}" type="pres">
      <dgm:prSet presAssocID="{BEE8D25B-AFD3-424D-A571-720760357246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113820-FDA8-4FDD-AE5F-288AE87D4462}" type="pres">
      <dgm:prSet presAssocID="{BEE8D25B-AFD3-424D-A571-720760357246}" presName="Triangle" presStyleLbl="alignNode1" presStyleIdx="9" presStyleCnt="11"/>
      <dgm:spPr/>
    </dgm:pt>
    <dgm:pt modelId="{E00D4D12-3FED-4524-B342-2821FBDF55A7}" type="pres">
      <dgm:prSet presAssocID="{2FDC93C9-E29F-4713-A5FF-A81A45842EC2}" presName="sibTrans" presStyleCnt="0"/>
      <dgm:spPr/>
    </dgm:pt>
    <dgm:pt modelId="{45AC1C0F-7150-4FDA-ABA3-E5800A21B8FE}" type="pres">
      <dgm:prSet presAssocID="{2FDC93C9-E29F-4713-A5FF-A81A45842EC2}" presName="space" presStyleCnt="0"/>
      <dgm:spPr/>
    </dgm:pt>
    <dgm:pt modelId="{8F6BD986-D34D-446B-B139-D303DB7AB1D2}" type="pres">
      <dgm:prSet presAssocID="{9F2ED0F3-1359-4F2C-92C8-725D825CDA09}" presName="composite" presStyleCnt="0"/>
      <dgm:spPr/>
    </dgm:pt>
    <dgm:pt modelId="{AC3D19CF-9F98-4E46-A5F0-86B843A8BEA3}" type="pres">
      <dgm:prSet presAssocID="{9F2ED0F3-1359-4F2C-92C8-725D825CDA09}" presName="LShape" presStyleLbl="alignNode1" presStyleIdx="10" presStyleCnt="11"/>
      <dgm:spPr/>
    </dgm:pt>
    <dgm:pt modelId="{F491A939-3662-4234-97D5-6B145E1D9A49}" type="pres">
      <dgm:prSet presAssocID="{9F2ED0F3-1359-4F2C-92C8-725D825CDA09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6FF159-E01A-437C-B357-4BF216D437D8}" srcId="{FCDC347A-4275-4A28-BFEF-292DED6819CF}" destId="{BEE8D25B-AFD3-424D-A571-720760357246}" srcOrd="4" destOrd="0" parTransId="{1F37B380-0E44-4204-A8F6-4675D77468BA}" sibTransId="{2FDC93C9-E29F-4713-A5FF-A81A45842EC2}"/>
    <dgm:cxn modelId="{31DC53FE-1D4D-4A5B-83E0-AB8A6E4C7FB7}" type="presOf" srcId="{97E1E7EC-DF04-42C8-920D-9855FD3EEDD9}" destId="{3DFD1401-7109-4D52-B71E-86382E045A81}" srcOrd="0" destOrd="0" presId="urn:microsoft.com/office/officeart/2009/3/layout/StepUpProcess"/>
    <dgm:cxn modelId="{108FD30F-C3D1-4C7B-BD1F-8383D12252B1}" type="presOf" srcId="{9F2ED0F3-1359-4F2C-92C8-725D825CDA09}" destId="{F491A939-3662-4234-97D5-6B145E1D9A49}" srcOrd="0" destOrd="0" presId="urn:microsoft.com/office/officeart/2009/3/layout/StepUpProcess"/>
    <dgm:cxn modelId="{E5DA00D0-C038-4381-A35E-83CDB1838FBF}" type="presOf" srcId="{EE92D81D-A337-4C6D-B1AF-B215653365AC}" destId="{B9565EAB-A006-4D7C-82D0-9DA94D21A822}" srcOrd="0" destOrd="2" presId="urn:microsoft.com/office/officeart/2009/3/layout/StepUpProcess"/>
    <dgm:cxn modelId="{906D63DC-BF87-4174-B0BC-8F2612D09B71}" srcId="{B3A1690D-7601-4ACB-879B-8055D7DF40AD}" destId="{B5CF0220-A2AC-4FCB-B155-BDA54C5C8EF1}" srcOrd="1" destOrd="0" parTransId="{6274E947-98E0-422F-A3B3-326B54EFD9D5}" sibTransId="{B36B7AF1-C8C5-42CE-8260-AD5CC90EE083}"/>
    <dgm:cxn modelId="{E2A4691C-C843-49E7-B222-9E97E4478609}" srcId="{FCDC347A-4275-4A28-BFEF-292DED6819CF}" destId="{9F2ED0F3-1359-4F2C-92C8-725D825CDA09}" srcOrd="5" destOrd="0" parTransId="{DF41C73A-D4E0-4D7C-81BB-54AB338DE7E3}" sibTransId="{1E36480C-0A9D-4850-A06F-C589ADBA308D}"/>
    <dgm:cxn modelId="{B5689D38-D16A-40DC-AFB6-68FDBCD467BC}" srcId="{5319C6F0-ADF9-4B7E-84AF-448D93A1B382}" destId="{80411F22-1E77-4BC7-B68B-C4D63E236F39}" srcOrd="0" destOrd="0" parTransId="{19992A1D-8AC9-4EBC-894C-6EF28DCB84E5}" sibTransId="{D456392E-83CB-49D7-8E76-ABFF1FDE6612}"/>
    <dgm:cxn modelId="{9A29F2C9-7F09-4BB0-8775-869A2E5427C5}" srcId="{FCDC347A-4275-4A28-BFEF-292DED6819CF}" destId="{C0B622D5-5D12-404B-A08A-BEA6460FF1B9}" srcOrd="3" destOrd="0" parTransId="{46154C09-7E48-4803-9AD2-7567F215EBD2}" sibTransId="{9B1478F6-4919-49F3-8215-42F73DD4C5DD}"/>
    <dgm:cxn modelId="{DADE3985-104D-4DA8-A5EC-954A53750D73}" type="presOf" srcId="{B3A1690D-7601-4ACB-879B-8055D7DF40AD}" destId="{1A4C9FC8-D6F4-4B19-83A3-E79C7309D4E2}" srcOrd="0" destOrd="0" presId="urn:microsoft.com/office/officeart/2009/3/layout/StepUpProcess"/>
    <dgm:cxn modelId="{B87DC8F1-1193-45B3-B0A9-636E1117FDB5}" srcId="{C0B622D5-5D12-404B-A08A-BEA6460FF1B9}" destId="{601794E5-50F4-4190-B900-D766EF3F1B68}" srcOrd="1" destOrd="0" parTransId="{00F7E8B0-B75E-4570-8455-9A0DB25FC484}" sibTransId="{3FB090A9-74B5-451D-BD9D-E78CCD24B412}"/>
    <dgm:cxn modelId="{A0CA27CE-1B94-4E09-B1EE-29C207BE70CC}" srcId="{C0B622D5-5D12-404B-A08A-BEA6460FF1B9}" destId="{7F158600-7A41-4DE8-90DC-A0FF7E862516}" srcOrd="0" destOrd="0" parTransId="{578668B9-8E0A-40D8-A15C-3A854BB51182}" sibTransId="{1E26CC3C-12A4-473A-8346-BCF32E757053}"/>
    <dgm:cxn modelId="{5FB37017-F662-498F-887F-3022C6C141D8}" type="presOf" srcId="{601794E5-50F4-4190-B900-D766EF3F1B68}" destId="{D7EB282C-1597-4FB2-9512-3FCEDB021B23}" srcOrd="0" destOrd="2" presId="urn:microsoft.com/office/officeart/2009/3/layout/StepUpProcess"/>
    <dgm:cxn modelId="{45849518-AA61-4321-A9AF-913736F84B34}" srcId="{BEE8D25B-AFD3-424D-A571-720760357246}" destId="{EE92D81D-A337-4C6D-B1AF-B215653365AC}" srcOrd="1" destOrd="0" parTransId="{B4B1F0CF-81FD-45E0-94AD-467C49D473A7}" sibTransId="{0B3E55E1-8B68-4E41-97CD-863D93C03FE5}"/>
    <dgm:cxn modelId="{056AE4EC-C3BD-4762-B090-86CC21A4659A}" srcId="{9F2ED0F3-1359-4F2C-92C8-725D825CDA09}" destId="{34522C0C-C14C-45C1-B7F3-F5B1D579869F}" srcOrd="1" destOrd="0" parTransId="{F47AD000-91DE-461F-8806-9258211C64F1}" sibTransId="{536F111D-A7ED-4B47-92B6-194B6EBDD57D}"/>
    <dgm:cxn modelId="{203F2B45-E01B-44E5-B451-FAB89F058F5D}" type="presOf" srcId="{D0B82FB3-E282-427F-B3D7-EF616D6B185A}" destId="{DB54D919-184B-46C0-ABB2-9B71A704279A}" srcOrd="0" destOrd="2" presId="urn:microsoft.com/office/officeart/2009/3/layout/StepUpProcess"/>
    <dgm:cxn modelId="{7A012CFE-6C20-4D29-9411-116C84FF5777}" type="presOf" srcId="{B7CF0092-3564-43F9-AEAD-7E6C72C78703}" destId="{3DFD1401-7109-4D52-B71E-86382E045A81}" srcOrd="0" destOrd="2" presId="urn:microsoft.com/office/officeart/2009/3/layout/StepUpProcess"/>
    <dgm:cxn modelId="{60FC71DB-F646-41BC-AF44-72C21356C89F}" type="presOf" srcId="{D93EA7A7-8950-4EB9-AE7E-4FB0D63A6E13}" destId="{3DFD1401-7109-4D52-B71E-86382E045A81}" srcOrd="0" destOrd="1" presId="urn:microsoft.com/office/officeart/2009/3/layout/StepUpProcess"/>
    <dgm:cxn modelId="{8042068B-A793-4A44-84EB-B21846678C2D}" srcId="{FCDC347A-4275-4A28-BFEF-292DED6819CF}" destId="{97E1E7EC-DF04-42C8-920D-9855FD3EEDD9}" srcOrd="0" destOrd="0" parTransId="{32B40530-A5B8-462B-BCB2-E51D14605B9B}" sibTransId="{F28A2BA3-B158-43F7-98B2-3184369E1DDB}"/>
    <dgm:cxn modelId="{B61AAD6E-80EA-4A93-915A-7629007276FB}" type="presOf" srcId="{07B1224A-DEF4-4B88-ADAC-E4BB3D12A4D3}" destId="{B9565EAB-A006-4D7C-82D0-9DA94D21A822}" srcOrd="0" destOrd="1" presId="urn:microsoft.com/office/officeart/2009/3/layout/StepUpProcess"/>
    <dgm:cxn modelId="{4F600A27-8973-4EC3-ADDF-B03DCB69F253}" type="presOf" srcId="{5319C6F0-ADF9-4B7E-84AF-448D93A1B382}" destId="{DB54D919-184B-46C0-ABB2-9B71A704279A}" srcOrd="0" destOrd="0" presId="urn:microsoft.com/office/officeart/2009/3/layout/StepUpProcess"/>
    <dgm:cxn modelId="{C478B60A-7883-41D6-A2BA-DC16652D2351}" srcId="{5319C6F0-ADF9-4B7E-84AF-448D93A1B382}" destId="{D0B82FB3-E282-427F-B3D7-EF616D6B185A}" srcOrd="1" destOrd="0" parTransId="{2B719C1A-9543-42C8-A48B-FA1E9BFB34A9}" sibTransId="{3EDB0971-2841-44D6-A345-2BC3FC585891}"/>
    <dgm:cxn modelId="{F36C8BA0-4BE8-478C-B569-33F3A260A3CF}" type="presOf" srcId="{1123E0D9-762B-4FE3-8AD4-8073E4CC6F25}" destId="{F491A939-3662-4234-97D5-6B145E1D9A49}" srcOrd="0" destOrd="1" presId="urn:microsoft.com/office/officeart/2009/3/layout/StepUpProcess"/>
    <dgm:cxn modelId="{82DA53A2-67AA-42F4-AA44-B21DC6568894}" srcId="{FCDC347A-4275-4A28-BFEF-292DED6819CF}" destId="{5319C6F0-ADF9-4B7E-84AF-448D93A1B382}" srcOrd="2" destOrd="0" parTransId="{6A4EAA23-46A5-4B47-8F10-EB5FDA877788}" sibTransId="{3EC3B5B1-EBAC-440E-80B8-44F8577E9AB8}"/>
    <dgm:cxn modelId="{B9140F5C-4D2C-4EBC-93F4-1E644F721959}" srcId="{BEE8D25B-AFD3-424D-A571-720760357246}" destId="{07B1224A-DEF4-4B88-ADAC-E4BB3D12A4D3}" srcOrd="0" destOrd="0" parTransId="{FA750C97-35BE-4D63-BB39-443E6B638900}" sibTransId="{021E677E-2A0E-4700-A239-F41BED5DBB19}"/>
    <dgm:cxn modelId="{A6807225-826D-4191-8438-2C9B7B744A30}" type="presOf" srcId="{09AF3D96-2A93-490C-A7FA-272C3B046667}" destId="{1A4C9FC8-D6F4-4B19-83A3-E79C7309D4E2}" srcOrd="0" destOrd="1" presId="urn:microsoft.com/office/officeart/2009/3/layout/StepUpProcess"/>
    <dgm:cxn modelId="{84B67A6F-A77F-4F3E-9F74-F3CDA48EAA62}" srcId="{97E1E7EC-DF04-42C8-920D-9855FD3EEDD9}" destId="{B7CF0092-3564-43F9-AEAD-7E6C72C78703}" srcOrd="1" destOrd="0" parTransId="{6E088FA0-CEBD-4E3C-AC49-28C7CC6FAA12}" sibTransId="{ED7FE9B9-608F-4E96-BABF-63648BDFAF55}"/>
    <dgm:cxn modelId="{59C832F1-CE98-4D69-ABF9-A3C3C3E779B1}" type="presOf" srcId="{FCDC347A-4275-4A28-BFEF-292DED6819CF}" destId="{F2DA9E00-5467-4505-B505-50134475307F}" srcOrd="0" destOrd="0" presId="urn:microsoft.com/office/officeart/2009/3/layout/StepUpProcess"/>
    <dgm:cxn modelId="{56D159C2-9E33-4EFA-9F5E-AAFFFA3D7DDC}" srcId="{FCDC347A-4275-4A28-BFEF-292DED6819CF}" destId="{B3A1690D-7601-4ACB-879B-8055D7DF40AD}" srcOrd="1" destOrd="0" parTransId="{0E6E8B6B-4B5D-4691-A24B-D330C24A47AB}" sibTransId="{8B35AB85-BA18-489F-9D85-33E69AB6B9F8}"/>
    <dgm:cxn modelId="{E04FFBB5-5D99-4434-B57E-B1850FBC0548}" type="presOf" srcId="{34522C0C-C14C-45C1-B7F3-F5B1D579869F}" destId="{F491A939-3662-4234-97D5-6B145E1D9A49}" srcOrd="0" destOrd="2" presId="urn:microsoft.com/office/officeart/2009/3/layout/StepUpProcess"/>
    <dgm:cxn modelId="{147D40B5-46B6-4927-BFFB-8BB709694BB7}" type="presOf" srcId="{B5CF0220-A2AC-4FCB-B155-BDA54C5C8EF1}" destId="{1A4C9FC8-D6F4-4B19-83A3-E79C7309D4E2}" srcOrd="0" destOrd="2" presId="urn:microsoft.com/office/officeart/2009/3/layout/StepUpProcess"/>
    <dgm:cxn modelId="{C515DC18-4823-4DAE-9D5B-623372FCBF07}" type="presOf" srcId="{80411F22-1E77-4BC7-B68B-C4D63E236F39}" destId="{DB54D919-184B-46C0-ABB2-9B71A704279A}" srcOrd="0" destOrd="1" presId="urn:microsoft.com/office/officeart/2009/3/layout/StepUpProcess"/>
    <dgm:cxn modelId="{4D13B12D-A19E-4C7D-A53D-F163CE1020B1}" srcId="{97E1E7EC-DF04-42C8-920D-9855FD3EEDD9}" destId="{D93EA7A7-8950-4EB9-AE7E-4FB0D63A6E13}" srcOrd="0" destOrd="0" parTransId="{71F23D67-3369-41A2-A60C-57967D74B785}" sibTransId="{A9679A15-A1B2-47BB-9CB7-BE8D1DA19C6E}"/>
    <dgm:cxn modelId="{0872170A-EB16-4F43-BFC2-B0FAAC2CB870}" type="presOf" srcId="{7F158600-7A41-4DE8-90DC-A0FF7E862516}" destId="{D7EB282C-1597-4FB2-9512-3FCEDB021B23}" srcOrd="0" destOrd="1" presId="urn:microsoft.com/office/officeart/2009/3/layout/StepUpProcess"/>
    <dgm:cxn modelId="{D5DCB01B-CBDB-4C2F-976C-546B6740F641}" srcId="{B3A1690D-7601-4ACB-879B-8055D7DF40AD}" destId="{09AF3D96-2A93-490C-A7FA-272C3B046667}" srcOrd="0" destOrd="0" parTransId="{52E8401D-0B3B-4703-8402-A5344F6DAC14}" sibTransId="{650FA1C6-22D3-4219-B307-F4595BDB5288}"/>
    <dgm:cxn modelId="{8E3FDFFF-FB9E-4AD3-967D-3CB276C25BDA}" type="presOf" srcId="{BEE8D25B-AFD3-424D-A571-720760357246}" destId="{B9565EAB-A006-4D7C-82D0-9DA94D21A822}" srcOrd="0" destOrd="0" presId="urn:microsoft.com/office/officeart/2009/3/layout/StepUpProcess"/>
    <dgm:cxn modelId="{E6576606-FF96-4E35-A54F-45A6E3E76510}" type="presOf" srcId="{C0B622D5-5D12-404B-A08A-BEA6460FF1B9}" destId="{D7EB282C-1597-4FB2-9512-3FCEDB021B23}" srcOrd="0" destOrd="0" presId="urn:microsoft.com/office/officeart/2009/3/layout/StepUpProcess"/>
    <dgm:cxn modelId="{53A10545-9EF5-40DE-A4B6-7A9445DFAB42}" srcId="{9F2ED0F3-1359-4F2C-92C8-725D825CDA09}" destId="{1123E0D9-762B-4FE3-8AD4-8073E4CC6F25}" srcOrd="0" destOrd="0" parTransId="{45C3CF26-DB4D-498D-ACFE-64BAEF913663}" sibTransId="{0F1F71AB-011D-41AC-A79A-8BA8E6DDC060}"/>
    <dgm:cxn modelId="{E2081C43-8B7C-4034-A52F-25E2F8EA7B20}" type="presParOf" srcId="{F2DA9E00-5467-4505-B505-50134475307F}" destId="{90043612-739F-40ED-90A4-9E66A862600D}" srcOrd="0" destOrd="0" presId="urn:microsoft.com/office/officeart/2009/3/layout/StepUpProcess"/>
    <dgm:cxn modelId="{885C81FC-72EF-44C6-91F9-3F1D053AAA77}" type="presParOf" srcId="{90043612-739F-40ED-90A4-9E66A862600D}" destId="{1F1EB6EF-3AB4-4BF7-AAB1-5D21E0712B06}" srcOrd="0" destOrd="0" presId="urn:microsoft.com/office/officeart/2009/3/layout/StepUpProcess"/>
    <dgm:cxn modelId="{C3ACFEC2-5125-454A-9F4C-392D137DC45C}" type="presParOf" srcId="{90043612-739F-40ED-90A4-9E66A862600D}" destId="{3DFD1401-7109-4D52-B71E-86382E045A81}" srcOrd="1" destOrd="0" presId="urn:microsoft.com/office/officeart/2009/3/layout/StepUpProcess"/>
    <dgm:cxn modelId="{2A6BECA6-DD7E-4B1D-BD8E-317470A515B3}" type="presParOf" srcId="{90043612-739F-40ED-90A4-9E66A862600D}" destId="{B355E59A-4773-4F18-B1D1-3962DE8FCF78}" srcOrd="2" destOrd="0" presId="urn:microsoft.com/office/officeart/2009/3/layout/StepUpProcess"/>
    <dgm:cxn modelId="{EAC30C0B-76B6-4570-B6A4-A54CE47B6B9A}" type="presParOf" srcId="{F2DA9E00-5467-4505-B505-50134475307F}" destId="{CDDBF9EA-F941-469F-80B1-B00DA590B383}" srcOrd="1" destOrd="0" presId="urn:microsoft.com/office/officeart/2009/3/layout/StepUpProcess"/>
    <dgm:cxn modelId="{F5C24316-0A48-47D8-ACFC-383029C9D507}" type="presParOf" srcId="{CDDBF9EA-F941-469F-80B1-B00DA590B383}" destId="{86D3767F-D161-4880-B02D-BED578220603}" srcOrd="0" destOrd="0" presId="urn:microsoft.com/office/officeart/2009/3/layout/StepUpProcess"/>
    <dgm:cxn modelId="{0217C325-1253-4F7D-8092-3ACA2C4CA1B6}" type="presParOf" srcId="{F2DA9E00-5467-4505-B505-50134475307F}" destId="{B69FA06C-F389-4781-9333-0FE487B596D6}" srcOrd="2" destOrd="0" presId="urn:microsoft.com/office/officeart/2009/3/layout/StepUpProcess"/>
    <dgm:cxn modelId="{F1AE6FEA-A421-487E-95C4-D8DA311564A9}" type="presParOf" srcId="{B69FA06C-F389-4781-9333-0FE487B596D6}" destId="{8655E371-E31B-4428-BF36-20F3EE9921F3}" srcOrd="0" destOrd="0" presId="urn:microsoft.com/office/officeart/2009/3/layout/StepUpProcess"/>
    <dgm:cxn modelId="{D2392F49-EF24-4B98-83E5-4385F35111D3}" type="presParOf" srcId="{B69FA06C-F389-4781-9333-0FE487B596D6}" destId="{1A4C9FC8-D6F4-4B19-83A3-E79C7309D4E2}" srcOrd="1" destOrd="0" presId="urn:microsoft.com/office/officeart/2009/3/layout/StepUpProcess"/>
    <dgm:cxn modelId="{CB8C73F8-13CA-4E16-B061-0B1FCC8D2C50}" type="presParOf" srcId="{B69FA06C-F389-4781-9333-0FE487B596D6}" destId="{2D1F237B-FCF8-4F95-ABBB-9AB46C6D1EFC}" srcOrd="2" destOrd="0" presId="urn:microsoft.com/office/officeart/2009/3/layout/StepUpProcess"/>
    <dgm:cxn modelId="{03656B25-EA5C-4714-A57B-538A83126E95}" type="presParOf" srcId="{F2DA9E00-5467-4505-B505-50134475307F}" destId="{694825D2-6B94-435E-B4BC-44E5CBCFC66D}" srcOrd="3" destOrd="0" presId="urn:microsoft.com/office/officeart/2009/3/layout/StepUpProcess"/>
    <dgm:cxn modelId="{DB0BF8A5-2776-4F6B-8237-031230D57053}" type="presParOf" srcId="{694825D2-6B94-435E-B4BC-44E5CBCFC66D}" destId="{7A9774F8-3FD5-4F99-9F08-2950036B292D}" srcOrd="0" destOrd="0" presId="urn:microsoft.com/office/officeart/2009/3/layout/StepUpProcess"/>
    <dgm:cxn modelId="{DE924B8C-BE02-41F1-9DB6-32D57AA8CAC9}" type="presParOf" srcId="{F2DA9E00-5467-4505-B505-50134475307F}" destId="{072E5251-2178-4483-8CC1-D5351E92E6EB}" srcOrd="4" destOrd="0" presId="urn:microsoft.com/office/officeart/2009/3/layout/StepUpProcess"/>
    <dgm:cxn modelId="{C05CA4A7-5CD7-4652-B4E1-EED1899E7F08}" type="presParOf" srcId="{072E5251-2178-4483-8CC1-D5351E92E6EB}" destId="{9A5008E2-9AE2-47B5-AFFB-10BA1F3B1911}" srcOrd="0" destOrd="0" presId="urn:microsoft.com/office/officeart/2009/3/layout/StepUpProcess"/>
    <dgm:cxn modelId="{3A271CCB-A1F1-45A0-A04F-B0D800461B86}" type="presParOf" srcId="{072E5251-2178-4483-8CC1-D5351E92E6EB}" destId="{DB54D919-184B-46C0-ABB2-9B71A704279A}" srcOrd="1" destOrd="0" presId="urn:microsoft.com/office/officeart/2009/3/layout/StepUpProcess"/>
    <dgm:cxn modelId="{A7575BB3-F95B-4CBB-B26C-E5D2D6C66854}" type="presParOf" srcId="{072E5251-2178-4483-8CC1-D5351E92E6EB}" destId="{E697F81A-7C14-43C7-9D2A-536427CB555D}" srcOrd="2" destOrd="0" presId="urn:microsoft.com/office/officeart/2009/3/layout/StepUpProcess"/>
    <dgm:cxn modelId="{A584475E-036B-4D11-BA74-97323BF10BC3}" type="presParOf" srcId="{F2DA9E00-5467-4505-B505-50134475307F}" destId="{E199456F-2297-4290-9112-B259E0F9D999}" srcOrd="5" destOrd="0" presId="urn:microsoft.com/office/officeart/2009/3/layout/StepUpProcess"/>
    <dgm:cxn modelId="{6456F558-556B-432F-8E38-430F017942F9}" type="presParOf" srcId="{E199456F-2297-4290-9112-B259E0F9D999}" destId="{481BEA87-63CA-473A-B9C1-9ECFB5055A7C}" srcOrd="0" destOrd="0" presId="urn:microsoft.com/office/officeart/2009/3/layout/StepUpProcess"/>
    <dgm:cxn modelId="{9E9B898C-F837-4928-9C99-2B247D3348F2}" type="presParOf" srcId="{F2DA9E00-5467-4505-B505-50134475307F}" destId="{B1A6E56C-BF3C-4AB2-82A5-65F1A1362A75}" srcOrd="6" destOrd="0" presId="urn:microsoft.com/office/officeart/2009/3/layout/StepUpProcess"/>
    <dgm:cxn modelId="{84297740-F20C-45F8-B053-CB7A3F4FD220}" type="presParOf" srcId="{B1A6E56C-BF3C-4AB2-82A5-65F1A1362A75}" destId="{14D9E086-250A-4BD6-9A76-A9E7EFD3E71D}" srcOrd="0" destOrd="0" presId="urn:microsoft.com/office/officeart/2009/3/layout/StepUpProcess"/>
    <dgm:cxn modelId="{6BDB502E-2438-416D-BEE3-4EE171ECFE36}" type="presParOf" srcId="{B1A6E56C-BF3C-4AB2-82A5-65F1A1362A75}" destId="{D7EB282C-1597-4FB2-9512-3FCEDB021B23}" srcOrd="1" destOrd="0" presId="urn:microsoft.com/office/officeart/2009/3/layout/StepUpProcess"/>
    <dgm:cxn modelId="{E85866E5-E2E6-4717-939B-20044F1C59BC}" type="presParOf" srcId="{B1A6E56C-BF3C-4AB2-82A5-65F1A1362A75}" destId="{330380C1-18D4-42C9-9442-F298D82D6329}" srcOrd="2" destOrd="0" presId="urn:microsoft.com/office/officeart/2009/3/layout/StepUpProcess"/>
    <dgm:cxn modelId="{2E4C8323-59D2-423A-898B-452C8A519C6D}" type="presParOf" srcId="{F2DA9E00-5467-4505-B505-50134475307F}" destId="{8DB994CC-3324-4B19-BDEF-11F120886F98}" srcOrd="7" destOrd="0" presId="urn:microsoft.com/office/officeart/2009/3/layout/StepUpProcess"/>
    <dgm:cxn modelId="{AEC0E434-E6AF-44AA-BFA3-45FCF201B70C}" type="presParOf" srcId="{8DB994CC-3324-4B19-BDEF-11F120886F98}" destId="{29A10AF4-7993-4807-8E9A-FEFC626DB5EF}" srcOrd="0" destOrd="0" presId="urn:microsoft.com/office/officeart/2009/3/layout/StepUpProcess"/>
    <dgm:cxn modelId="{0DC85CC2-0FA6-4578-8D60-70A941E16CF6}" type="presParOf" srcId="{F2DA9E00-5467-4505-B505-50134475307F}" destId="{4E8E221C-1740-4BA2-BD05-053D118E6626}" srcOrd="8" destOrd="0" presId="urn:microsoft.com/office/officeart/2009/3/layout/StepUpProcess"/>
    <dgm:cxn modelId="{013553DC-4D01-4732-99A3-DF642B805E49}" type="presParOf" srcId="{4E8E221C-1740-4BA2-BD05-053D118E6626}" destId="{424EED89-6A49-41EE-A85C-0F95D1309116}" srcOrd="0" destOrd="0" presId="urn:microsoft.com/office/officeart/2009/3/layout/StepUpProcess"/>
    <dgm:cxn modelId="{25D9B6A6-09D6-47F5-B418-6BB5D2978D71}" type="presParOf" srcId="{4E8E221C-1740-4BA2-BD05-053D118E6626}" destId="{B9565EAB-A006-4D7C-82D0-9DA94D21A822}" srcOrd="1" destOrd="0" presId="urn:microsoft.com/office/officeart/2009/3/layout/StepUpProcess"/>
    <dgm:cxn modelId="{651C8AC5-135B-4285-A179-BDC452ACDE21}" type="presParOf" srcId="{4E8E221C-1740-4BA2-BD05-053D118E6626}" destId="{3A113820-FDA8-4FDD-AE5F-288AE87D4462}" srcOrd="2" destOrd="0" presId="urn:microsoft.com/office/officeart/2009/3/layout/StepUpProcess"/>
    <dgm:cxn modelId="{453E8145-BE89-459D-BE07-8DE2883FD2F3}" type="presParOf" srcId="{F2DA9E00-5467-4505-B505-50134475307F}" destId="{E00D4D12-3FED-4524-B342-2821FBDF55A7}" srcOrd="9" destOrd="0" presId="urn:microsoft.com/office/officeart/2009/3/layout/StepUpProcess"/>
    <dgm:cxn modelId="{A910B35E-6EE8-450B-9021-A4BCCA7D3758}" type="presParOf" srcId="{E00D4D12-3FED-4524-B342-2821FBDF55A7}" destId="{45AC1C0F-7150-4FDA-ABA3-E5800A21B8FE}" srcOrd="0" destOrd="0" presId="urn:microsoft.com/office/officeart/2009/3/layout/StepUpProcess"/>
    <dgm:cxn modelId="{2CEBEE0C-17E1-489F-8FC3-B377907D9539}" type="presParOf" srcId="{F2DA9E00-5467-4505-B505-50134475307F}" destId="{8F6BD986-D34D-446B-B139-D303DB7AB1D2}" srcOrd="10" destOrd="0" presId="urn:microsoft.com/office/officeart/2009/3/layout/StepUpProcess"/>
    <dgm:cxn modelId="{31DF35D8-CDCD-40AF-863C-699C976F215A}" type="presParOf" srcId="{8F6BD986-D34D-446B-B139-D303DB7AB1D2}" destId="{AC3D19CF-9F98-4E46-A5F0-86B843A8BEA3}" srcOrd="0" destOrd="0" presId="urn:microsoft.com/office/officeart/2009/3/layout/StepUpProcess"/>
    <dgm:cxn modelId="{49A01D38-8109-48D7-8210-F785E57ECBEC}" type="presParOf" srcId="{8F6BD986-D34D-446B-B139-D303DB7AB1D2}" destId="{F491A939-3662-4234-97D5-6B145E1D9A4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DC347A-4275-4A28-BFEF-292DED6819CF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3A1690D-7601-4ACB-879B-8055D7DF40AD}">
      <dgm:prSet phldrT="[Text]"/>
      <dgm:spPr/>
      <dgm:t>
        <a:bodyPr/>
        <a:lstStyle/>
        <a:p>
          <a:r>
            <a:rPr lang="en-US" b="1" dirty="0" smtClean="0"/>
            <a:t>E07</a:t>
          </a:r>
          <a:endParaRPr lang="en-US" b="1" dirty="0"/>
        </a:p>
      </dgm:t>
    </dgm:pt>
    <dgm:pt modelId="{0E6E8B6B-4B5D-4691-A24B-D330C24A47AB}" type="parTrans" cxnId="{56D159C2-9E33-4EFA-9F5E-AAFFFA3D7DDC}">
      <dgm:prSet/>
      <dgm:spPr/>
      <dgm:t>
        <a:bodyPr/>
        <a:lstStyle/>
        <a:p>
          <a:endParaRPr lang="en-US"/>
        </a:p>
      </dgm:t>
    </dgm:pt>
    <dgm:pt modelId="{8B35AB85-BA18-489F-9D85-33E69AB6B9F8}" type="sibTrans" cxnId="{56D159C2-9E33-4EFA-9F5E-AAFFFA3D7DDC}">
      <dgm:prSet/>
      <dgm:spPr/>
      <dgm:t>
        <a:bodyPr/>
        <a:lstStyle/>
        <a:p>
          <a:endParaRPr lang="en-US"/>
        </a:p>
      </dgm:t>
    </dgm:pt>
    <dgm:pt modelId="{5319C6F0-ADF9-4B7E-84AF-448D93A1B382}">
      <dgm:prSet phldrT="[Text]"/>
      <dgm:spPr/>
      <dgm:t>
        <a:bodyPr/>
        <a:lstStyle/>
        <a:p>
          <a:r>
            <a:rPr lang="en-US" b="1" dirty="0" smtClean="0"/>
            <a:t>E08</a:t>
          </a:r>
          <a:endParaRPr lang="en-US" b="1" dirty="0"/>
        </a:p>
      </dgm:t>
    </dgm:pt>
    <dgm:pt modelId="{6A4EAA23-46A5-4B47-8F10-EB5FDA877788}" type="parTrans" cxnId="{82DA53A2-67AA-42F4-AA44-B21DC6568894}">
      <dgm:prSet/>
      <dgm:spPr/>
      <dgm:t>
        <a:bodyPr/>
        <a:lstStyle/>
        <a:p>
          <a:endParaRPr lang="en-US"/>
        </a:p>
      </dgm:t>
    </dgm:pt>
    <dgm:pt modelId="{3EC3B5B1-EBAC-440E-80B8-44F8577E9AB8}" type="sibTrans" cxnId="{82DA53A2-67AA-42F4-AA44-B21DC6568894}">
      <dgm:prSet/>
      <dgm:spPr/>
      <dgm:t>
        <a:bodyPr/>
        <a:lstStyle/>
        <a:p>
          <a:endParaRPr lang="en-US"/>
        </a:p>
      </dgm:t>
    </dgm:pt>
    <dgm:pt modelId="{C0B622D5-5D12-404B-A08A-BEA6460FF1B9}">
      <dgm:prSet phldrT="[Text]"/>
      <dgm:spPr/>
      <dgm:t>
        <a:bodyPr/>
        <a:lstStyle/>
        <a:p>
          <a:r>
            <a:rPr lang="en-US" b="1" dirty="0" smtClean="0"/>
            <a:t>E09</a:t>
          </a:r>
          <a:endParaRPr lang="en-US" b="1" dirty="0"/>
        </a:p>
      </dgm:t>
    </dgm:pt>
    <dgm:pt modelId="{46154C09-7E48-4803-9AD2-7567F215EBD2}" type="parTrans" cxnId="{9A29F2C9-7F09-4BB0-8775-869A2E5427C5}">
      <dgm:prSet/>
      <dgm:spPr/>
      <dgm:t>
        <a:bodyPr/>
        <a:lstStyle/>
        <a:p>
          <a:endParaRPr lang="en-US"/>
        </a:p>
      </dgm:t>
    </dgm:pt>
    <dgm:pt modelId="{9B1478F6-4919-49F3-8215-42F73DD4C5DD}" type="sibTrans" cxnId="{9A29F2C9-7F09-4BB0-8775-869A2E5427C5}">
      <dgm:prSet/>
      <dgm:spPr/>
      <dgm:t>
        <a:bodyPr/>
        <a:lstStyle/>
        <a:p>
          <a:endParaRPr lang="en-US"/>
        </a:p>
      </dgm:t>
    </dgm:pt>
    <dgm:pt modelId="{BEE8D25B-AFD3-424D-A571-720760357246}">
      <dgm:prSet phldrT="[Text]"/>
      <dgm:spPr/>
      <dgm:t>
        <a:bodyPr/>
        <a:lstStyle/>
        <a:p>
          <a:r>
            <a:rPr lang="en-US" b="1" dirty="0" smtClean="0"/>
            <a:t>E10</a:t>
          </a:r>
          <a:endParaRPr lang="en-US" b="1" dirty="0"/>
        </a:p>
      </dgm:t>
    </dgm:pt>
    <dgm:pt modelId="{1F37B380-0E44-4204-A8F6-4675D77468BA}" type="parTrans" cxnId="{266FF159-E01A-437C-B357-4BF216D437D8}">
      <dgm:prSet/>
      <dgm:spPr/>
      <dgm:t>
        <a:bodyPr/>
        <a:lstStyle/>
        <a:p>
          <a:endParaRPr lang="en-US"/>
        </a:p>
      </dgm:t>
    </dgm:pt>
    <dgm:pt modelId="{2FDC93C9-E29F-4713-A5FF-A81A45842EC2}" type="sibTrans" cxnId="{266FF159-E01A-437C-B357-4BF216D437D8}">
      <dgm:prSet/>
      <dgm:spPr/>
      <dgm:t>
        <a:bodyPr/>
        <a:lstStyle/>
        <a:p>
          <a:endParaRPr lang="en-US"/>
        </a:p>
      </dgm:t>
    </dgm:pt>
    <dgm:pt modelId="{7F158600-7A41-4DE8-90DC-A0FF7E862516}">
      <dgm:prSet phldrT="[Text]"/>
      <dgm:spPr/>
      <dgm:t>
        <a:bodyPr/>
        <a:lstStyle/>
        <a:p>
          <a:r>
            <a:rPr lang="en-US" dirty="0" smtClean="0"/>
            <a:t>Scale of Pay</a:t>
          </a:r>
        </a:p>
        <a:p>
          <a:r>
            <a:rPr lang="en-US" dirty="0" smtClean="0"/>
            <a:t>Rs. 62000-3%-80000/-</a:t>
          </a:r>
          <a:endParaRPr lang="en-US" dirty="0"/>
        </a:p>
      </dgm:t>
    </dgm:pt>
    <dgm:pt modelId="{578668B9-8E0A-40D8-A15C-3A854BB51182}" type="parTrans" cxnId="{A0CA27CE-1B94-4E09-B1EE-29C207BE70CC}">
      <dgm:prSet/>
      <dgm:spPr/>
      <dgm:t>
        <a:bodyPr/>
        <a:lstStyle/>
        <a:p>
          <a:endParaRPr lang="en-US"/>
        </a:p>
      </dgm:t>
    </dgm:pt>
    <dgm:pt modelId="{1E26CC3C-12A4-473A-8346-BCF32E757053}" type="sibTrans" cxnId="{A0CA27CE-1B94-4E09-B1EE-29C207BE70CC}">
      <dgm:prSet/>
      <dgm:spPr/>
      <dgm:t>
        <a:bodyPr/>
        <a:lstStyle/>
        <a:p>
          <a:endParaRPr lang="en-US"/>
        </a:p>
      </dgm:t>
    </dgm:pt>
    <dgm:pt modelId="{EE92D81D-A337-4C6D-B1AF-B215653365AC}">
      <dgm:prSet phldrT="[Text]"/>
      <dgm:spPr/>
      <dgm:t>
        <a:bodyPr/>
        <a:lstStyle/>
        <a:p>
          <a:r>
            <a:rPr lang="en-US" dirty="0" smtClean="0"/>
            <a:t>DIRECTOR</a:t>
          </a:r>
          <a:endParaRPr lang="en-US" dirty="0"/>
        </a:p>
      </dgm:t>
    </dgm:pt>
    <dgm:pt modelId="{B4B1F0CF-81FD-45E0-94AD-467C49D473A7}" type="parTrans" cxnId="{45849518-AA61-4321-A9AF-913736F84B34}">
      <dgm:prSet/>
      <dgm:spPr/>
      <dgm:t>
        <a:bodyPr/>
        <a:lstStyle/>
        <a:p>
          <a:endParaRPr lang="en-US"/>
        </a:p>
      </dgm:t>
    </dgm:pt>
    <dgm:pt modelId="{0B3E55E1-8B68-4E41-97CD-863D93C03FE5}" type="sibTrans" cxnId="{45849518-AA61-4321-A9AF-913736F84B34}">
      <dgm:prSet/>
      <dgm:spPr/>
      <dgm:t>
        <a:bodyPr/>
        <a:lstStyle/>
        <a:p>
          <a:endParaRPr lang="en-US"/>
        </a:p>
      </dgm:t>
    </dgm:pt>
    <dgm:pt modelId="{AC9C984D-5108-4B4C-89AD-711576057FD7}">
      <dgm:prSet phldrT="[Text]"/>
      <dgm:spPr/>
      <dgm:t>
        <a:bodyPr/>
        <a:lstStyle/>
        <a:p>
          <a:r>
            <a:rPr lang="en-US" dirty="0" smtClean="0"/>
            <a:t>Scale of Pay</a:t>
          </a:r>
        </a:p>
        <a:p>
          <a:r>
            <a:rPr lang="en-US" dirty="0" smtClean="0"/>
            <a:t>Rs. 51300-3%-73000/-</a:t>
          </a:r>
          <a:endParaRPr lang="en-US" dirty="0"/>
        </a:p>
      </dgm:t>
    </dgm:pt>
    <dgm:pt modelId="{A79D7445-D616-4618-B1FD-40D64E502A83}" type="parTrans" cxnId="{91331836-10AE-4DF6-AC15-0ACED4C285BD}">
      <dgm:prSet/>
      <dgm:spPr/>
      <dgm:t>
        <a:bodyPr/>
        <a:lstStyle/>
        <a:p>
          <a:endParaRPr lang="en-US"/>
        </a:p>
      </dgm:t>
    </dgm:pt>
    <dgm:pt modelId="{A74DA5AC-E4E3-4A8B-98EC-F2D2AC97DDB7}" type="sibTrans" cxnId="{91331836-10AE-4DF6-AC15-0ACED4C285BD}">
      <dgm:prSet/>
      <dgm:spPr/>
      <dgm:t>
        <a:bodyPr/>
        <a:lstStyle/>
        <a:p>
          <a:endParaRPr lang="en-US"/>
        </a:p>
      </dgm:t>
    </dgm:pt>
    <dgm:pt modelId="{D430584E-EFF0-4C87-A099-1FEBDE9E35F8}">
      <dgm:prSet phldrT="[Text]"/>
      <dgm:spPr/>
      <dgm:t>
        <a:bodyPr/>
        <a:lstStyle/>
        <a:p>
          <a:r>
            <a:rPr lang="en-US" dirty="0" smtClean="0"/>
            <a:t>Min. Exp. Req. in the grade for promotion 05 Years (04 Yrs. HPE)</a:t>
          </a:r>
          <a:endParaRPr lang="en-US" dirty="0"/>
        </a:p>
      </dgm:t>
    </dgm:pt>
    <dgm:pt modelId="{A5A2A1A2-D0E5-46F1-996A-972EFC025401}" type="parTrans" cxnId="{873B6B71-849F-4874-B452-79C127296D03}">
      <dgm:prSet/>
      <dgm:spPr/>
      <dgm:t>
        <a:bodyPr/>
        <a:lstStyle/>
        <a:p>
          <a:endParaRPr lang="en-US"/>
        </a:p>
      </dgm:t>
    </dgm:pt>
    <dgm:pt modelId="{73A78B3B-D7BB-484D-B401-B43D7FDD9D93}" type="sibTrans" cxnId="{873B6B71-849F-4874-B452-79C127296D03}">
      <dgm:prSet/>
      <dgm:spPr/>
      <dgm:t>
        <a:bodyPr/>
        <a:lstStyle/>
        <a:p>
          <a:endParaRPr lang="en-US"/>
        </a:p>
      </dgm:t>
    </dgm:pt>
    <dgm:pt modelId="{4BE84EF6-0AEF-4BA7-9448-95F7716C6651}">
      <dgm:prSet phldrT="[Text]"/>
      <dgm:spPr/>
      <dgm:t>
        <a:bodyPr/>
        <a:lstStyle/>
        <a:p>
          <a:r>
            <a:rPr lang="en-US" dirty="0" smtClean="0"/>
            <a:t>Scale of Pay</a:t>
          </a:r>
        </a:p>
        <a:p>
          <a:r>
            <a:rPr lang="en-US" dirty="0" smtClean="0"/>
            <a:t>Rs. 51300-3%-73000/-</a:t>
          </a:r>
          <a:endParaRPr lang="en-US" dirty="0"/>
        </a:p>
      </dgm:t>
    </dgm:pt>
    <dgm:pt modelId="{99DFFD22-3A42-4C47-AA89-863AD217BFD1}" type="parTrans" cxnId="{D4F03EC0-DA08-4291-9F4B-7AB872F84A76}">
      <dgm:prSet/>
      <dgm:spPr/>
      <dgm:t>
        <a:bodyPr/>
        <a:lstStyle/>
        <a:p>
          <a:endParaRPr lang="en-US"/>
        </a:p>
      </dgm:t>
    </dgm:pt>
    <dgm:pt modelId="{E9831906-6617-4DD3-AC06-6DF2B4A85503}" type="sibTrans" cxnId="{D4F03EC0-DA08-4291-9F4B-7AB872F84A76}">
      <dgm:prSet/>
      <dgm:spPr/>
      <dgm:t>
        <a:bodyPr/>
        <a:lstStyle/>
        <a:p>
          <a:endParaRPr lang="en-US"/>
        </a:p>
      </dgm:t>
    </dgm:pt>
    <dgm:pt modelId="{0914A98B-EAB8-4261-8657-18C29E5753F8}">
      <dgm:prSet phldrT="[Text]"/>
      <dgm:spPr/>
      <dgm:t>
        <a:bodyPr/>
        <a:lstStyle/>
        <a:p>
          <a:r>
            <a:rPr lang="en-US" dirty="0" smtClean="0"/>
            <a:t>Min. Exp. Req. in the grade for promotion 02 Years</a:t>
          </a:r>
          <a:endParaRPr lang="en-US" dirty="0"/>
        </a:p>
      </dgm:t>
    </dgm:pt>
    <dgm:pt modelId="{B264ABEF-E28F-4209-A38C-A45251B590AD}" type="parTrans" cxnId="{8777B2B2-F23D-4A32-B9C8-6814A3B74309}">
      <dgm:prSet/>
      <dgm:spPr/>
      <dgm:t>
        <a:bodyPr/>
        <a:lstStyle/>
        <a:p>
          <a:endParaRPr lang="en-US"/>
        </a:p>
      </dgm:t>
    </dgm:pt>
    <dgm:pt modelId="{827A6775-90A8-47BD-8813-A9976B73B1AA}" type="sibTrans" cxnId="{8777B2B2-F23D-4A32-B9C8-6814A3B74309}">
      <dgm:prSet/>
      <dgm:spPr/>
      <dgm:t>
        <a:bodyPr/>
        <a:lstStyle/>
        <a:p>
          <a:endParaRPr lang="en-US"/>
        </a:p>
      </dgm:t>
    </dgm:pt>
    <dgm:pt modelId="{1A45C03E-F97E-4496-9F4D-A25A8691C28B}">
      <dgm:prSet phldrT="[Text]"/>
      <dgm:spPr/>
      <dgm:t>
        <a:bodyPr/>
        <a:lstStyle/>
        <a:p>
          <a:r>
            <a:rPr lang="en-US" b="1" dirty="0" smtClean="0"/>
            <a:t>E11</a:t>
          </a:r>
          <a:endParaRPr lang="en-US" dirty="0"/>
        </a:p>
      </dgm:t>
    </dgm:pt>
    <dgm:pt modelId="{14CD91A2-3882-4D74-A861-ABC0935D0173}" type="parTrans" cxnId="{1C433354-AEE9-4F40-975E-A7972506C387}">
      <dgm:prSet/>
      <dgm:spPr/>
      <dgm:t>
        <a:bodyPr/>
        <a:lstStyle/>
        <a:p>
          <a:endParaRPr lang="en-US"/>
        </a:p>
      </dgm:t>
    </dgm:pt>
    <dgm:pt modelId="{6E6C5C27-6FCD-454A-9C45-3D51C9B16576}" type="sibTrans" cxnId="{1C433354-AEE9-4F40-975E-A7972506C387}">
      <dgm:prSet/>
      <dgm:spPr/>
      <dgm:t>
        <a:bodyPr/>
        <a:lstStyle/>
        <a:p>
          <a:endParaRPr lang="en-US"/>
        </a:p>
      </dgm:t>
    </dgm:pt>
    <dgm:pt modelId="{5070133C-7E9B-469B-A09B-DEBDEE28E5B1}">
      <dgm:prSet phldrT="[Text]"/>
      <dgm:spPr/>
      <dgm:t>
        <a:bodyPr/>
        <a:lstStyle/>
        <a:p>
          <a:r>
            <a:rPr lang="en-US" dirty="0" smtClean="0"/>
            <a:t>CMD</a:t>
          </a:r>
          <a:endParaRPr lang="en-US" dirty="0"/>
        </a:p>
      </dgm:t>
    </dgm:pt>
    <dgm:pt modelId="{EEA88073-8A06-4527-B936-D7E33B8AE872}" type="parTrans" cxnId="{E0C2344F-0427-4434-A376-1237B084868C}">
      <dgm:prSet/>
      <dgm:spPr/>
      <dgm:t>
        <a:bodyPr/>
        <a:lstStyle/>
        <a:p>
          <a:endParaRPr lang="en-US"/>
        </a:p>
      </dgm:t>
    </dgm:pt>
    <dgm:pt modelId="{EB375060-F201-4853-9B23-2BA480D2FA8D}" type="sibTrans" cxnId="{E0C2344F-0427-4434-A376-1237B084868C}">
      <dgm:prSet/>
      <dgm:spPr/>
      <dgm:t>
        <a:bodyPr/>
        <a:lstStyle/>
        <a:p>
          <a:endParaRPr lang="en-US"/>
        </a:p>
      </dgm:t>
    </dgm:pt>
    <dgm:pt modelId="{F2DA9E00-5467-4505-B505-50134475307F}" type="pres">
      <dgm:prSet presAssocID="{FCDC347A-4275-4A28-BFEF-292DED6819C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69FA06C-F389-4781-9333-0FE487B596D6}" type="pres">
      <dgm:prSet presAssocID="{B3A1690D-7601-4ACB-879B-8055D7DF40AD}" presName="composite" presStyleCnt="0"/>
      <dgm:spPr/>
    </dgm:pt>
    <dgm:pt modelId="{8655E371-E31B-4428-BF36-20F3EE9921F3}" type="pres">
      <dgm:prSet presAssocID="{B3A1690D-7601-4ACB-879B-8055D7DF40AD}" presName="LShape" presStyleLbl="alignNode1" presStyleIdx="0" presStyleCnt="9"/>
      <dgm:spPr/>
    </dgm:pt>
    <dgm:pt modelId="{1A4C9FC8-D6F4-4B19-83A3-E79C7309D4E2}" type="pres">
      <dgm:prSet presAssocID="{B3A1690D-7601-4ACB-879B-8055D7DF40AD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F237B-FCF8-4F95-ABBB-9AB46C6D1EFC}" type="pres">
      <dgm:prSet presAssocID="{B3A1690D-7601-4ACB-879B-8055D7DF40AD}" presName="Triangle" presStyleLbl="alignNode1" presStyleIdx="1" presStyleCnt="9"/>
      <dgm:spPr/>
    </dgm:pt>
    <dgm:pt modelId="{694825D2-6B94-435E-B4BC-44E5CBCFC66D}" type="pres">
      <dgm:prSet presAssocID="{8B35AB85-BA18-489F-9D85-33E69AB6B9F8}" presName="sibTrans" presStyleCnt="0"/>
      <dgm:spPr/>
    </dgm:pt>
    <dgm:pt modelId="{7A9774F8-3FD5-4F99-9F08-2950036B292D}" type="pres">
      <dgm:prSet presAssocID="{8B35AB85-BA18-489F-9D85-33E69AB6B9F8}" presName="space" presStyleCnt="0"/>
      <dgm:spPr/>
    </dgm:pt>
    <dgm:pt modelId="{072E5251-2178-4483-8CC1-D5351E92E6EB}" type="pres">
      <dgm:prSet presAssocID="{5319C6F0-ADF9-4B7E-84AF-448D93A1B382}" presName="composite" presStyleCnt="0"/>
      <dgm:spPr/>
    </dgm:pt>
    <dgm:pt modelId="{9A5008E2-9AE2-47B5-AFFB-10BA1F3B1911}" type="pres">
      <dgm:prSet presAssocID="{5319C6F0-ADF9-4B7E-84AF-448D93A1B382}" presName="LShape" presStyleLbl="alignNode1" presStyleIdx="2" presStyleCnt="9"/>
      <dgm:spPr/>
    </dgm:pt>
    <dgm:pt modelId="{DB54D919-184B-46C0-ABB2-9B71A704279A}" type="pres">
      <dgm:prSet presAssocID="{5319C6F0-ADF9-4B7E-84AF-448D93A1B382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97F81A-7C14-43C7-9D2A-536427CB555D}" type="pres">
      <dgm:prSet presAssocID="{5319C6F0-ADF9-4B7E-84AF-448D93A1B382}" presName="Triangle" presStyleLbl="alignNode1" presStyleIdx="3" presStyleCnt="9"/>
      <dgm:spPr/>
    </dgm:pt>
    <dgm:pt modelId="{E199456F-2297-4290-9112-B259E0F9D999}" type="pres">
      <dgm:prSet presAssocID="{3EC3B5B1-EBAC-440E-80B8-44F8577E9AB8}" presName="sibTrans" presStyleCnt="0"/>
      <dgm:spPr/>
    </dgm:pt>
    <dgm:pt modelId="{481BEA87-63CA-473A-B9C1-9ECFB5055A7C}" type="pres">
      <dgm:prSet presAssocID="{3EC3B5B1-EBAC-440E-80B8-44F8577E9AB8}" presName="space" presStyleCnt="0"/>
      <dgm:spPr/>
    </dgm:pt>
    <dgm:pt modelId="{B1A6E56C-BF3C-4AB2-82A5-65F1A1362A75}" type="pres">
      <dgm:prSet presAssocID="{C0B622D5-5D12-404B-A08A-BEA6460FF1B9}" presName="composite" presStyleCnt="0"/>
      <dgm:spPr/>
    </dgm:pt>
    <dgm:pt modelId="{14D9E086-250A-4BD6-9A76-A9E7EFD3E71D}" type="pres">
      <dgm:prSet presAssocID="{C0B622D5-5D12-404B-A08A-BEA6460FF1B9}" presName="LShape" presStyleLbl="alignNode1" presStyleIdx="4" presStyleCnt="9"/>
      <dgm:spPr/>
    </dgm:pt>
    <dgm:pt modelId="{D7EB282C-1597-4FB2-9512-3FCEDB021B23}" type="pres">
      <dgm:prSet presAssocID="{C0B622D5-5D12-404B-A08A-BEA6460FF1B9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0380C1-18D4-42C9-9442-F298D82D6329}" type="pres">
      <dgm:prSet presAssocID="{C0B622D5-5D12-404B-A08A-BEA6460FF1B9}" presName="Triangle" presStyleLbl="alignNode1" presStyleIdx="5" presStyleCnt="9"/>
      <dgm:spPr/>
    </dgm:pt>
    <dgm:pt modelId="{8DB994CC-3324-4B19-BDEF-11F120886F98}" type="pres">
      <dgm:prSet presAssocID="{9B1478F6-4919-49F3-8215-42F73DD4C5DD}" presName="sibTrans" presStyleCnt="0"/>
      <dgm:spPr/>
    </dgm:pt>
    <dgm:pt modelId="{29A10AF4-7993-4807-8E9A-FEFC626DB5EF}" type="pres">
      <dgm:prSet presAssocID="{9B1478F6-4919-49F3-8215-42F73DD4C5DD}" presName="space" presStyleCnt="0"/>
      <dgm:spPr/>
    </dgm:pt>
    <dgm:pt modelId="{4E8E221C-1740-4BA2-BD05-053D118E6626}" type="pres">
      <dgm:prSet presAssocID="{BEE8D25B-AFD3-424D-A571-720760357246}" presName="composite" presStyleCnt="0"/>
      <dgm:spPr/>
    </dgm:pt>
    <dgm:pt modelId="{424EED89-6A49-41EE-A85C-0F95D1309116}" type="pres">
      <dgm:prSet presAssocID="{BEE8D25B-AFD3-424D-A571-720760357246}" presName="LShape" presStyleLbl="alignNode1" presStyleIdx="6" presStyleCnt="9"/>
      <dgm:spPr/>
    </dgm:pt>
    <dgm:pt modelId="{B9565EAB-A006-4D7C-82D0-9DA94D21A822}" type="pres">
      <dgm:prSet presAssocID="{BEE8D25B-AFD3-424D-A571-720760357246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113820-FDA8-4FDD-AE5F-288AE87D4462}" type="pres">
      <dgm:prSet presAssocID="{BEE8D25B-AFD3-424D-A571-720760357246}" presName="Triangle" presStyleLbl="alignNode1" presStyleIdx="7" presStyleCnt="9"/>
      <dgm:spPr/>
    </dgm:pt>
    <dgm:pt modelId="{E00D4D12-3FED-4524-B342-2821FBDF55A7}" type="pres">
      <dgm:prSet presAssocID="{2FDC93C9-E29F-4713-A5FF-A81A45842EC2}" presName="sibTrans" presStyleCnt="0"/>
      <dgm:spPr/>
    </dgm:pt>
    <dgm:pt modelId="{45AC1C0F-7150-4FDA-ABA3-E5800A21B8FE}" type="pres">
      <dgm:prSet presAssocID="{2FDC93C9-E29F-4713-A5FF-A81A45842EC2}" presName="space" presStyleCnt="0"/>
      <dgm:spPr/>
    </dgm:pt>
    <dgm:pt modelId="{5F5528CA-D61D-4801-A55E-2396A0A151FF}" type="pres">
      <dgm:prSet presAssocID="{1A45C03E-F97E-4496-9F4D-A25A8691C28B}" presName="composite" presStyleCnt="0"/>
      <dgm:spPr/>
    </dgm:pt>
    <dgm:pt modelId="{89B5C2D3-31E3-4E30-94E9-DF9376BE5D6A}" type="pres">
      <dgm:prSet presAssocID="{1A45C03E-F97E-4496-9F4D-A25A8691C28B}" presName="LShape" presStyleLbl="alignNode1" presStyleIdx="8" presStyleCnt="9"/>
      <dgm:spPr/>
    </dgm:pt>
    <dgm:pt modelId="{5C4C179B-23BF-48B8-862E-C7C229201493}" type="pres">
      <dgm:prSet presAssocID="{1A45C03E-F97E-4496-9F4D-A25A8691C28B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849518-AA61-4321-A9AF-913736F84B34}" srcId="{BEE8D25B-AFD3-424D-A571-720760357246}" destId="{EE92D81D-A337-4C6D-B1AF-B215653365AC}" srcOrd="0" destOrd="0" parTransId="{B4B1F0CF-81FD-45E0-94AD-467C49D473A7}" sibTransId="{0B3E55E1-8B68-4E41-97CD-863D93C03FE5}"/>
    <dgm:cxn modelId="{82DA53A2-67AA-42F4-AA44-B21DC6568894}" srcId="{FCDC347A-4275-4A28-BFEF-292DED6819CF}" destId="{5319C6F0-ADF9-4B7E-84AF-448D93A1B382}" srcOrd="1" destOrd="0" parTransId="{6A4EAA23-46A5-4B47-8F10-EB5FDA877788}" sibTransId="{3EC3B5B1-EBAC-440E-80B8-44F8577E9AB8}"/>
    <dgm:cxn modelId="{0872170A-EB16-4F43-BFC2-B0FAAC2CB870}" type="presOf" srcId="{7F158600-7A41-4DE8-90DC-A0FF7E862516}" destId="{D7EB282C-1597-4FB2-9512-3FCEDB021B23}" srcOrd="0" destOrd="1" presId="urn:microsoft.com/office/officeart/2009/3/layout/StepUpProcess"/>
    <dgm:cxn modelId="{DADE3985-104D-4DA8-A5EC-954A53750D73}" type="presOf" srcId="{B3A1690D-7601-4ACB-879B-8055D7DF40AD}" destId="{1A4C9FC8-D6F4-4B19-83A3-E79C7309D4E2}" srcOrd="0" destOrd="0" presId="urn:microsoft.com/office/officeart/2009/3/layout/StepUpProcess"/>
    <dgm:cxn modelId="{E5DA00D0-C038-4381-A35E-83CDB1838FBF}" type="presOf" srcId="{EE92D81D-A337-4C6D-B1AF-B215653365AC}" destId="{B9565EAB-A006-4D7C-82D0-9DA94D21A822}" srcOrd="0" destOrd="1" presId="urn:microsoft.com/office/officeart/2009/3/layout/StepUpProcess"/>
    <dgm:cxn modelId="{59C832F1-CE98-4D69-ABF9-A3C3C3E779B1}" type="presOf" srcId="{FCDC347A-4275-4A28-BFEF-292DED6819CF}" destId="{F2DA9E00-5467-4505-B505-50134475307F}" srcOrd="0" destOrd="0" presId="urn:microsoft.com/office/officeart/2009/3/layout/StepUpProcess"/>
    <dgm:cxn modelId="{A1B35C8A-8D09-4BF0-A5EC-C7B664AEDBF6}" type="presOf" srcId="{0914A98B-EAB8-4261-8657-18C29E5753F8}" destId="{DB54D919-184B-46C0-ABB2-9B71A704279A}" srcOrd="0" destOrd="2" presId="urn:microsoft.com/office/officeart/2009/3/layout/StepUpProcess"/>
    <dgm:cxn modelId="{E0C2344F-0427-4434-A376-1237B084868C}" srcId="{1A45C03E-F97E-4496-9F4D-A25A8691C28B}" destId="{5070133C-7E9B-469B-A09B-DEBDEE28E5B1}" srcOrd="0" destOrd="0" parTransId="{EEA88073-8A06-4527-B936-D7E33B8AE872}" sibTransId="{EB375060-F201-4853-9B23-2BA480D2FA8D}"/>
    <dgm:cxn modelId="{A184AB2A-FA2B-4120-8236-916898389BB1}" type="presOf" srcId="{4BE84EF6-0AEF-4BA7-9448-95F7716C6651}" destId="{DB54D919-184B-46C0-ABB2-9B71A704279A}" srcOrd="0" destOrd="1" presId="urn:microsoft.com/office/officeart/2009/3/layout/StepUpProcess"/>
    <dgm:cxn modelId="{E6576606-FF96-4E35-A54F-45A6E3E76510}" type="presOf" srcId="{C0B622D5-5D12-404B-A08A-BEA6460FF1B9}" destId="{D7EB282C-1597-4FB2-9512-3FCEDB021B23}" srcOrd="0" destOrd="0" presId="urn:microsoft.com/office/officeart/2009/3/layout/StepUpProcess"/>
    <dgm:cxn modelId="{B0D21D00-5803-42FA-AC0B-E5F1C940610C}" type="presOf" srcId="{D430584E-EFF0-4C87-A099-1FEBDE9E35F8}" destId="{1A4C9FC8-D6F4-4B19-83A3-E79C7309D4E2}" srcOrd="0" destOrd="2" presId="urn:microsoft.com/office/officeart/2009/3/layout/StepUpProcess"/>
    <dgm:cxn modelId="{D4F03EC0-DA08-4291-9F4B-7AB872F84A76}" srcId="{5319C6F0-ADF9-4B7E-84AF-448D93A1B382}" destId="{4BE84EF6-0AEF-4BA7-9448-95F7716C6651}" srcOrd="0" destOrd="0" parTransId="{99DFFD22-3A42-4C47-AA89-863AD217BFD1}" sibTransId="{E9831906-6617-4DD3-AC06-6DF2B4A85503}"/>
    <dgm:cxn modelId="{1C433354-AEE9-4F40-975E-A7972506C387}" srcId="{FCDC347A-4275-4A28-BFEF-292DED6819CF}" destId="{1A45C03E-F97E-4496-9F4D-A25A8691C28B}" srcOrd="4" destOrd="0" parTransId="{14CD91A2-3882-4D74-A861-ABC0935D0173}" sibTransId="{6E6C5C27-6FCD-454A-9C45-3D51C9B16576}"/>
    <dgm:cxn modelId="{8E3FDFFF-FB9E-4AD3-967D-3CB276C25BDA}" type="presOf" srcId="{BEE8D25B-AFD3-424D-A571-720760357246}" destId="{B9565EAB-A006-4D7C-82D0-9DA94D21A822}" srcOrd="0" destOrd="0" presId="urn:microsoft.com/office/officeart/2009/3/layout/StepUpProcess"/>
    <dgm:cxn modelId="{266FF159-E01A-437C-B357-4BF216D437D8}" srcId="{FCDC347A-4275-4A28-BFEF-292DED6819CF}" destId="{BEE8D25B-AFD3-424D-A571-720760357246}" srcOrd="3" destOrd="0" parTransId="{1F37B380-0E44-4204-A8F6-4675D77468BA}" sibTransId="{2FDC93C9-E29F-4713-A5FF-A81A45842EC2}"/>
    <dgm:cxn modelId="{4F600A27-8973-4EC3-ADDF-B03DCB69F253}" type="presOf" srcId="{5319C6F0-ADF9-4B7E-84AF-448D93A1B382}" destId="{DB54D919-184B-46C0-ABB2-9B71A704279A}" srcOrd="0" destOrd="0" presId="urn:microsoft.com/office/officeart/2009/3/layout/StepUpProcess"/>
    <dgm:cxn modelId="{4F2832E1-E619-4A60-9904-935712D64EEF}" type="presOf" srcId="{AC9C984D-5108-4B4C-89AD-711576057FD7}" destId="{1A4C9FC8-D6F4-4B19-83A3-E79C7309D4E2}" srcOrd="0" destOrd="1" presId="urn:microsoft.com/office/officeart/2009/3/layout/StepUpProcess"/>
    <dgm:cxn modelId="{56D159C2-9E33-4EFA-9F5E-AAFFFA3D7DDC}" srcId="{FCDC347A-4275-4A28-BFEF-292DED6819CF}" destId="{B3A1690D-7601-4ACB-879B-8055D7DF40AD}" srcOrd="0" destOrd="0" parTransId="{0E6E8B6B-4B5D-4691-A24B-D330C24A47AB}" sibTransId="{8B35AB85-BA18-489F-9D85-33E69AB6B9F8}"/>
    <dgm:cxn modelId="{A0CA27CE-1B94-4E09-B1EE-29C207BE70CC}" srcId="{C0B622D5-5D12-404B-A08A-BEA6460FF1B9}" destId="{7F158600-7A41-4DE8-90DC-A0FF7E862516}" srcOrd="0" destOrd="0" parTransId="{578668B9-8E0A-40D8-A15C-3A854BB51182}" sibTransId="{1E26CC3C-12A4-473A-8346-BCF32E757053}"/>
    <dgm:cxn modelId="{17297834-5D7C-4672-964C-C7E8EE6841F4}" type="presOf" srcId="{5070133C-7E9B-469B-A09B-DEBDEE28E5B1}" destId="{5C4C179B-23BF-48B8-862E-C7C229201493}" srcOrd="0" destOrd="1" presId="urn:microsoft.com/office/officeart/2009/3/layout/StepUpProcess"/>
    <dgm:cxn modelId="{9A29F2C9-7F09-4BB0-8775-869A2E5427C5}" srcId="{FCDC347A-4275-4A28-BFEF-292DED6819CF}" destId="{C0B622D5-5D12-404B-A08A-BEA6460FF1B9}" srcOrd="2" destOrd="0" parTransId="{46154C09-7E48-4803-9AD2-7567F215EBD2}" sibTransId="{9B1478F6-4919-49F3-8215-42F73DD4C5DD}"/>
    <dgm:cxn modelId="{91331836-10AE-4DF6-AC15-0ACED4C285BD}" srcId="{B3A1690D-7601-4ACB-879B-8055D7DF40AD}" destId="{AC9C984D-5108-4B4C-89AD-711576057FD7}" srcOrd="0" destOrd="0" parTransId="{A79D7445-D616-4618-B1FD-40D64E502A83}" sibTransId="{A74DA5AC-E4E3-4A8B-98EC-F2D2AC97DDB7}"/>
    <dgm:cxn modelId="{873B6B71-849F-4874-B452-79C127296D03}" srcId="{B3A1690D-7601-4ACB-879B-8055D7DF40AD}" destId="{D430584E-EFF0-4C87-A099-1FEBDE9E35F8}" srcOrd="1" destOrd="0" parTransId="{A5A2A1A2-D0E5-46F1-996A-972EFC025401}" sibTransId="{73A78B3B-D7BB-484D-B401-B43D7FDD9D93}"/>
    <dgm:cxn modelId="{8777B2B2-F23D-4A32-B9C8-6814A3B74309}" srcId="{5319C6F0-ADF9-4B7E-84AF-448D93A1B382}" destId="{0914A98B-EAB8-4261-8657-18C29E5753F8}" srcOrd="1" destOrd="0" parTransId="{B264ABEF-E28F-4209-A38C-A45251B590AD}" sibTransId="{827A6775-90A8-47BD-8813-A9976B73B1AA}"/>
    <dgm:cxn modelId="{EEC14DD5-6997-4958-8B4A-93C61DE865D5}" type="presOf" srcId="{1A45C03E-F97E-4496-9F4D-A25A8691C28B}" destId="{5C4C179B-23BF-48B8-862E-C7C229201493}" srcOrd="0" destOrd="0" presId="urn:microsoft.com/office/officeart/2009/3/layout/StepUpProcess"/>
    <dgm:cxn modelId="{0217C325-1253-4F7D-8092-3ACA2C4CA1B6}" type="presParOf" srcId="{F2DA9E00-5467-4505-B505-50134475307F}" destId="{B69FA06C-F389-4781-9333-0FE487B596D6}" srcOrd="0" destOrd="0" presId="urn:microsoft.com/office/officeart/2009/3/layout/StepUpProcess"/>
    <dgm:cxn modelId="{F1AE6FEA-A421-487E-95C4-D8DA311564A9}" type="presParOf" srcId="{B69FA06C-F389-4781-9333-0FE487B596D6}" destId="{8655E371-E31B-4428-BF36-20F3EE9921F3}" srcOrd="0" destOrd="0" presId="urn:microsoft.com/office/officeart/2009/3/layout/StepUpProcess"/>
    <dgm:cxn modelId="{D2392F49-EF24-4B98-83E5-4385F35111D3}" type="presParOf" srcId="{B69FA06C-F389-4781-9333-0FE487B596D6}" destId="{1A4C9FC8-D6F4-4B19-83A3-E79C7309D4E2}" srcOrd="1" destOrd="0" presId="urn:microsoft.com/office/officeart/2009/3/layout/StepUpProcess"/>
    <dgm:cxn modelId="{CB8C73F8-13CA-4E16-B061-0B1FCC8D2C50}" type="presParOf" srcId="{B69FA06C-F389-4781-9333-0FE487B596D6}" destId="{2D1F237B-FCF8-4F95-ABBB-9AB46C6D1EFC}" srcOrd="2" destOrd="0" presId="urn:microsoft.com/office/officeart/2009/3/layout/StepUpProcess"/>
    <dgm:cxn modelId="{03656B25-EA5C-4714-A57B-538A83126E95}" type="presParOf" srcId="{F2DA9E00-5467-4505-B505-50134475307F}" destId="{694825D2-6B94-435E-B4BC-44E5CBCFC66D}" srcOrd="1" destOrd="0" presId="urn:microsoft.com/office/officeart/2009/3/layout/StepUpProcess"/>
    <dgm:cxn modelId="{DB0BF8A5-2776-4F6B-8237-031230D57053}" type="presParOf" srcId="{694825D2-6B94-435E-B4BC-44E5CBCFC66D}" destId="{7A9774F8-3FD5-4F99-9F08-2950036B292D}" srcOrd="0" destOrd="0" presId="urn:microsoft.com/office/officeart/2009/3/layout/StepUpProcess"/>
    <dgm:cxn modelId="{DE924B8C-BE02-41F1-9DB6-32D57AA8CAC9}" type="presParOf" srcId="{F2DA9E00-5467-4505-B505-50134475307F}" destId="{072E5251-2178-4483-8CC1-D5351E92E6EB}" srcOrd="2" destOrd="0" presId="urn:microsoft.com/office/officeart/2009/3/layout/StepUpProcess"/>
    <dgm:cxn modelId="{C05CA4A7-5CD7-4652-B4E1-EED1899E7F08}" type="presParOf" srcId="{072E5251-2178-4483-8CC1-D5351E92E6EB}" destId="{9A5008E2-9AE2-47B5-AFFB-10BA1F3B1911}" srcOrd="0" destOrd="0" presId="urn:microsoft.com/office/officeart/2009/3/layout/StepUpProcess"/>
    <dgm:cxn modelId="{3A271CCB-A1F1-45A0-A04F-B0D800461B86}" type="presParOf" srcId="{072E5251-2178-4483-8CC1-D5351E92E6EB}" destId="{DB54D919-184B-46C0-ABB2-9B71A704279A}" srcOrd="1" destOrd="0" presId="urn:microsoft.com/office/officeart/2009/3/layout/StepUpProcess"/>
    <dgm:cxn modelId="{A7575BB3-F95B-4CBB-B26C-E5D2D6C66854}" type="presParOf" srcId="{072E5251-2178-4483-8CC1-D5351E92E6EB}" destId="{E697F81A-7C14-43C7-9D2A-536427CB555D}" srcOrd="2" destOrd="0" presId="urn:microsoft.com/office/officeart/2009/3/layout/StepUpProcess"/>
    <dgm:cxn modelId="{A584475E-036B-4D11-BA74-97323BF10BC3}" type="presParOf" srcId="{F2DA9E00-5467-4505-B505-50134475307F}" destId="{E199456F-2297-4290-9112-B259E0F9D999}" srcOrd="3" destOrd="0" presId="urn:microsoft.com/office/officeart/2009/3/layout/StepUpProcess"/>
    <dgm:cxn modelId="{6456F558-556B-432F-8E38-430F017942F9}" type="presParOf" srcId="{E199456F-2297-4290-9112-B259E0F9D999}" destId="{481BEA87-63CA-473A-B9C1-9ECFB5055A7C}" srcOrd="0" destOrd="0" presId="urn:microsoft.com/office/officeart/2009/3/layout/StepUpProcess"/>
    <dgm:cxn modelId="{9E9B898C-F837-4928-9C99-2B247D3348F2}" type="presParOf" srcId="{F2DA9E00-5467-4505-B505-50134475307F}" destId="{B1A6E56C-BF3C-4AB2-82A5-65F1A1362A75}" srcOrd="4" destOrd="0" presId="urn:microsoft.com/office/officeart/2009/3/layout/StepUpProcess"/>
    <dgm:cxn modelId="{84297740-F20C-45F8-B053-CB7A3F4FD220}" type="presParOf" srcId="{B1A6E56C-BF3C-4AB2-82A5-65F1A1362A75}" destId="{14D9E086-250A-4BD6-9A76-A9E7EFD3E71D}" srcOrd="0" destOrd="0" presId="urn:microsoft.com/office/officeart/2009/3/layout/StepUpProcess"/>
    <dgm:cxn modelId="{6BDB502E-2438-416D-BEE3-4EE171ECFE36}" type="presParOf" srcId="{B1A6E56C-BF3C-4AB2-82A5-65F1A1362A75}" destId="{D7EB282C-1597-4FB2-9512-3FCEDB021B23}" srcOrd="1" destOrd="0" presId="urn:microsoft.com/office/officeart/2009/3/layout/StepUpProcess"/>
    <dgm:cxn modelId="{E85866E5-E2E6-4717-939B-20044F1C59BC}" type="presParOf" srcId="{B1A6E56C-BF3C-4AB2-82A5-65F1A1362A75}" destId="{330380C1-18D4-42C9-9442-F298D82D6329}" srcOrd="2" destOrd="0" presId="urn:microsoft.com/office/officeart/2009/3/layout/StepUpProcess"/>
    <dgm:cxn modelId="{2E4C8323-59D2-423A-898B-452C8A519C6D}" type="presParOf" srcId="{F2DA9E00-5467-4505-B505-50134475307F}" destId="{8DB994CC-3324-4B19-BDEF-11F120886F98}" srcOrd="5" destOrd="0" presId="urn:microsoft.com/office/officeart/2009/3/layout/StepUpProcess"/>
    <dgm:cxn modelId="{AEC0E434-E6AF-44AA-BFA3-45FCF201B70C}" type="presParOf" srcId="{8DB994CC-3324-4B19-BDEF-11F120886F98}" destId="{29A10AF4-7993-4807-8E9A-FEFC626DB5EF}" srcOrd="0" destOrd="0" presId="urn:microsoft.com/office/officeart/2009/3/layout/StepUpProcess"/>
    <dgm:cxn modelId="{0DC85CC2-0FA6-4578-8D60-70A941E16CF6}" type="presParOf" srcId="{F2DA9E00-5467-4505-B505-50134475307F}" destId="{4E8E221C-1740-4BA2-BD05-053D118E6626}" srcOrd="6" destOrd="0" presId="urn:microsoft.com/office/officeart/2009/3/layout/StepUpProcess"/>
    <dgm:cxn modelId="{013553DC-4D01-4732-99A3-DF642B805E49}" type="presParOf" srcId="{4E8E221C-1740-4BA2-BD05-053D118E6626}" destId="{424EED89-6A49-41EE-A85C-0F95D1309116}" srcOrd="0" destOrd="0" presId="urn:microsoft.com/office/officeart/2009/3/layout/StepUpProcess"/>
    <dgm:cxn modelId="{25D9B6A6-09D6-47F5-B418-6BB5D2978D71}" type="presParOf" srcId="{4E8E221C-1740-4BA2-BD05-053D118E6626}" destId="{B9565EAB-A006-4D7C-82D0-9DA94D21A822}" srcOrd="1" destOrd="0" presId="urn:microsoft.com/office/officeart/2009/3/layout/StepUpProcess"/>
    <dgm:cxn modelId="{DEC4314F-F979-49E2-9DA3-379C29DF6FCC}" type="presParOf" srcId="{4E8E221C-1740-4BA2-BD05-053D118E6626}" destId="{3A113820-FDA8-4FDD-AE5F-288AE87D4462}" srcOrd="2" destOrd="0" presId="urn:microsoft.com/office/officeart/2009/3/layout/StepUpProcess"/>
    <dgm:cxn modelId="{0F87232B-7CF1-4C87-839E-24D46509FF13}" type="presParOf" srcId="{F2DA9E00-5467-4505-B505-50134475307F}" destId="{E00D4D12-3FED-4524-B342-2821FBDF55A7}" srcOrd="7" destOrd="0" presId="urn:microsoft.com/office/officeart/2009/3/layout/StepUpProcess"/>
    <dgm:cxn modelId="{FC7A2E1B-FA9F-4C1F-87C3-3B0996A89E54}" type="presParOf" srcId="{E00D4D12-3FED-4524-B342-2821FBDF55A7}" destId="{45AC1C0F-7150-4FDA-ABA3-E5800A21B8FE}" srcOrd="0" destOrd="0" presId="urn:microsoft.com/office/officeart/2009/3/layout/StepUpProcess"/>
    <dgm:cxn modelId="{C16B3763-7477-42C1-8894-9ECC0166EB88}" type="presParOf" srcId="{F2DA9E00-5467-4505-B505-50134475307F}" destId="{5F5528CA-D61D-4801-A55E-2396A0A151FF}" srcOrd="8" destOrd="0" presId="urn:microsoft.com/office/officeart/2009/3/layout/StepUpProcess"/>
    <dgm:cxn modelId="{A7175088-C45E-4076-9415-D2F55A3A06F1}" type="presParOf" srcId="{5F5528CA-D61D-4801-A55E-2396A0A151FF}" destId="{89B5C2D3-31E3-4E30-94E9-DF9376BE5D6A}" srcOrd="0" destOrd="0" presId="urn:microsoft.com/office/officeart/2009/3/layout/StepUpProcess"/>
    <dgm:cxn modelId="{2A57C389-4BA7-4FE5-8D54-A101C7A6B0D8}" type="presParOf" srcId="{5F5528CA-D61D-4801-A55E-2396A0A151FF}" destId="{5C4C179B-23BF-48B8-862E-C7C22920149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BB5AF4-0272-449A-9209-A273F7292FB6}" type="doc">
      <dgm:prSet loTypeId="urn:microsoft.com/office/officeart/2005/8/layout/process2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IN"/>
        </a:p>
      </dgm:t>
    </dgm:pt>
    <dgm:pt modelId="{88C75AA4-39E7-4364-81D0-6F1559755424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 smtClean="0">
              <a:latin typeface="Calibri" pitchFamily="34" charset="0"/>
            </a:rPr>
            <a:t>Declaration of selection of the candidates</a:t>
          </a:r>
          <a:endParaRPr lang="en-IN" sz="2000" b="1" dirty="0">
            <a:latin typeface="Calibri" pitchFamily="34" charset="0"/>
          </a:endParaRPr>
        </a:p>
      </dgm:t>
    </dgm:pt>
    <dgm:pt modelId="{A3041425-6DF0-4C07-ADAB-5FBF5A69E66D}" type="parTrans" cxnId="{EE078F25-6FC4-48CB-BE2D-6D3358D1D2DC}">
      <dgm:prSet/>
      <dgm:spPr/>
      <dgm:t>
        <a:bodyPr/>
        <a:lstStyle/>
        <a:p>
          <a:endParaRPr lang="en-IN" sz="2000"/>
        </a:p>
      </dgm:t>
    </dgm:pt>
    <dgm:pt modelId="{0A869F9B-A122-49CB-89FF-3EA4185ADE06}" type="sibTrans" cxnId="{EE078F25-6FC4-48CB-BE2D-6D3358D1D2DC}">
      <dgm:prSet custT="1"/>
      <dgm:spPr/>
      <dgm:t>
        <a:bodyPr/>
        <a:lstStyle/>
        <a:p>
          <a:endParaRPr lang="en-IN" sz="2000"/>
        </a:p>
      </dgm:t>
    </dgm:pt>
    <dgm:pt modelId="{9AA272AC-02FD-4E00-A358-D3B641880BB9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IN" sz="2000" b="1" dirty="0" smtClean="0">
              <a:latin typeface="+mn-lt"/>
            </a:rPr>
            <a:t>Issue &amp; Acceptance of Provisional Offer of Appointment</a:t>
          </a:r>
          <a:endParaRPr lang="en-IN" sz="2000" b="1" dirty="0">
            <a:latin typeface="+mn-lt"/>
          </a:endParaRPr>
        </a:p>
      </dgm:t>
    </dgm:pt>
    <dgm:pt modelId="{E71472E8-7137-4667-8E2D-4C60948597AF}" type="parTrans" cxnId="{0653779A-94E4-43CC-BD34-E2401F507B56}">
      <dgm:prSet/>
      <dgm:spPr/>
      <dgm:t>
        <a:bodyPr/>
        <a:lstStyle/>
        <a:p>
          <a:endParaRPr lang="en-IN" sz="2000"/>
        </a:p>
      </dgm:t>
    </dgm:pt>
    <dgm:pt modelId="{9E53A78D-327A-467C-8F87-48E39C772B9C}" type="sibTrans" cxnId="{0653779A-94E4-43CC-BD34-E2401F507B56}">
      <dgm:prSet custT="1"/>
      <dgm:spPr/>
      <dgm:t>
        <a:bodyPr/>
        <a:lstStyle/>
        <a:p>
          <a:endParaRPr lang="en-IN" sz="2000"/>
        </a:p>
      </dgm:t>
    </dgm:pt>
    <dgm:pt modelId="{B688ACF1-6061-497F-8EEE-4516050FED66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IN" sz="2000" b="1" dirty="0" smtClean="0">
              <a:latin typeface="+mn-lt"/>
            </a:rPr>
            <a:t>Issue &amp; Acceptance of Final Offer of Appointment</a:t>
          </a:r>
          <a:endParaRPr lang="en-IN" sz="2000" b="1" dirty="0">
            <a:latin typeface="+mn-lt"/>
          </a:endParaRPr>
        </a:p>
      </dgm:t>
    </dgm:pt>
    <dgm:pt modelId="{3ACDFBBD-3CDC-4BBC-A59E-2B2E8B200FE4}" type="parTrans" cxnId="{893E0149-0A86-4D62-AB21-390FBF9E8667}">
      <dgm:prSet/>
      <dgm:spPr/>
      <dgm:t>
        <a:bodyPr/>
        <a:lstStyle/>
        <a:p>
          <a:endParaRPr lang="en-IN" sz="2000"/>
        </a:p>
      </dgm:t>
    </dgm:pt>
    <dgm:pt modelId="{0B1BF43D-C63E-4BBC-8BBD-70D2F10915E5}" type="sibTrans" cxnId="{893E0149-0A86-4D62-AB21-390FBF9E8667}">
      <dgm:prSet custT="1"/>
      <dgm:spPr/>
      <dgm:t>
        <a:bodyPr/>
        <a:lstStyle/>
        <a:p>
          <a:endParaRPr lang="en-IN" sz="2000"/>
        </a:p>
      </dgm:t>
    </dgm:pt>
    <dgm:pt modelId="{8D534CF0-F3CF-459F-8188-B737B404E1A1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IN" sz="2000" b="1" dirty="0" smtClean="0">
              <a:latin typeface="+mj-lt"/>
            </a:rPr>
            <a:t>Medical Test at MECON Ispat Hospital Ranchi  </a:t>
          </a:r>
          <a:endParaRPr lang="en-IN" sz="2000" b="1" dirty="0">
            <a:latin typeface="+mj-lt"/>
          </a:endParaRPr>
        </a:p>
      </dgm:t>
    </dgm:pt>
    <dgm:pt modelId="{D1BDD0CE-62DB-4CDE-B9E7-19575D572DFA}" type="parTrans" cxnId="{0064277F-9EA2-4156-924F-8F46FFD2D695}">
      <dgm:prSet/>
      <dgm:spPr/>
      <dgm:t>
        <a:bodyPr/>
        <a:lstStyle/>
        <a:p>
          <a:endParaRPr lang="en-IN" sz="2000"/>
        </a:p>
      </dgm:t>
    </dgm:pt>
    <dgm:pt modelId="{899768E5-CD9C-4ABE-8E1D-32384FD8B3A0}" type="sibTrans" cxnId="{0064277F-9EA2-4156-924F-8F46FFD2D695}">
      <dgm:prSet custT="1"/>
      <dgm:spPr/>
      <dgm:t>
        <a:bodyPr/>
        <a:lstStyle/>
        <a:p>
          <a:endParaRPr lang="en-IN" sz="2000"/>
        </a:p>
      </dgm:t>
    </dgm:pt>
    <dgm:pt modelId="{78E110DD-1AC7-4D7C-AF69-0F1F8D2065EC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IN" sz="2000" b="1" dirty="0" smtClean="0">
              <a:latin typeface="+mj-lt"/>
            </a:rPr>
            <a:t>Joining formalities and document verification at Recruitment Section – 1 day</a:t>
          </a:r>
          <a:endParaRPr lang="en-IN" sz="2000" b="1" dirty="0">
            <a:latin typeface="+mj-lt"/>
          </a:endParaRPr>
        </a:p>
      </dgm:t>
    </dgm:pt>
    <dgm:pt modelId="{56FCE071-3FB5-4F4C-A81D-A9C48167757F}" type="parTrans" cxnId="{6C2EC91E-7731-4DCF-92AA-675EB4E615B5}">
      <dgm:prSet/>
      <dgm:spPr/>
      <dgm:t>
        <a:bodyPr/>
        <a:lstStyle/>
        <a:p>
          <a:endParaRPr lang="en-IN" sz="2000"/>
        </a:p>
      </dgm:t>
    </dgm:pt>
    <dgm:pt modelId="{50920818-487D-4530-A69B-AA776FADEF1C}" type="sibTrans" cxnId="{6C2EC91E-7731-4DCF-92AA-675EB4E615B5}">
      <dgm:prSet custT="1"/>
      <dgm:spPr/>
      <dgm:t>
        <a:bodyPr/>
        <a:lstStyle/>
        <a:p>
          <a:endParaRPr lang="en-IN" sz="2000"/>
        </a:p>
      </dgm:t>
    </dgm:pt>
    <dgm:pt modelId="{F5760352-3F89-4DF5-8CF2-3E0A3450FD6D}">
      <dgm:prSet custT="1"/>
      <dgm:spPr/>
      <dgm:t>
        <a:bodyPr/>
        <a:lstStyle/>
        <a:p>
          <a:r>
            <a:rPr lang="en-IN" sz="2000" b="1" dirty="0" smtClean="0">
              <a:latin typeface="+mj-lt"/>
            </a:rPr>
            <a:t>Orientation and induction, placement of candidates </a:t>
          </a:r>
          <a:endParaRPr lang="en-IN" sz="2000" b="1" dirty="0">
            <a:latin typeface="+mj-lt"/>
          </a:endParaRPr>
        </a:p>
      </dgm:t>
    </dgm:pt>
    <dgm:pt modelId="{2FF92837-CD4D-4935-9A6C-700452FB00FA}" type="parTrans" cxnId="{EBF7D3AF-DB5E-4548-8069-E7D7450B1964}">
      <dgm:prSet/>
      <dgm:spPr/>
      <dgm:t>
        <a:bodyPr/>
        <a:lstStyle/>
        <a:p>
          <a:endParaRPr lang="en-IN" sz="2000"/>
        </a:p>
      </dgm:t>
    </dgm:pt>
    <dgm:pt modelId="{4C51E8BC-BF5B-41EE-9B3B-AD13D97E6B2C}" type="sibTrans" cxnId="{EBF7D3AF-DB5E-4548-8069-E7D7450B1964}">
      <dgm:prSet/>
      <dgm:spPr/>
      <dgm:t>
        <a:bodyPr/>
        <a:lstStyle/>
        <a:p>
          <a:endParaRPr lang="en-IN" sz="2000"/>
        </a:p>
      </dgm:t>
    </dgm:pt>
    <dgm:pt modelId="{7F3AAF98-97DE-4740-879C-67916D5AD457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000" b="1" dirty="0" smtClean="0">
              <a:latin typeface="Calibri" pitchFamily="34" charset="0"/>
            </a:rPr>
            <a:t>Joining time – 30 days (or as specified) from the issue of Offer of Appointment</a:t>
          </a:r>
          <a:endParaRPr lang="en-IN" sz="2000" b="1" dirty="0">
            <a:latin typeface="Calibri" pitchFamily="34" charset="0"/>
          </a:endParaRPr>
        </a:p>
      </dgm:t>
    </dgm:pt>
    <dgm:pt modelId="{3B98EEEE-9B33-43DA-AA0A-A18AA47D2D35}" type="parTrans" cxnId="{C07A9130-926D-499B-AB3C-6D265DF68413}">
      <dgm:prSet/>
      <dgm:spPr/>
      <dgm:t>
        <a:bodyPr/>
        <a:lstStyle/>
        <a:p>
          <a:endParaRPr lang="en-IN" sz="2000"/>
        </a:p>
      </dgm:t>
    </dgm:pt>
    <dgm:pt modelId="{8475898D-83E0-4048-9022-1C9BCB8695D9}" type="sibTrans" cxnId="{C07A9130-926D-499B-AB3C-6D265DF68413}">
      <dgm:prSet custT="1"/>
      <dgm:spPr/>
      <dgm:t>
        <a:bodyPr/>
        <a:lstStyle/>
        <a:p>
          <a:endParaRPr lang="en-IN" sz="2000"/>
        </a:p>
      </dgm:t>
    </dgm:pt>
    <dgm:pt modelId="{39810BD0-9FB5-4DDE-84B3-9A7D784F094D}" type="pres">
      <dgm:prSet presAssocID="{38BB5AF4-0272-449A-9209-A273F7292FB6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167D80DF-A462-43B5-AEEB-B86DD48C62B0}" type="pres">
      <dgm:prSet presAssocID="{88C75AA4-39E7-4364-81D0-6F1559755424}" presName="node" presStyleLbl="node1" presStyleIdx="0" presStyleCnt="7" custScaleX="316943" custScaleY="10347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B284101-5159-4C47-A583-EC0D0028B20D}" type="pres">
      <dgm:prSet presAssocID="{0A869F9B-A122-49CB-89FF-3EA4185ADE06}" presName="sibTrans" presStyleLbl="sibTrans2D1" presStyleIdx="0" presStyleCnt="6" custScaleX="155215" custScaleY="293800" custLinFactNeighborX="6553" custLinFactNeighborY="0"/>
      <dgm:spPr/>
      <dgm:t>
        <a:bodyPr/>
        <a:lstStyle/>
        <a:p>
          <a:endParaRPr lang="en-IN"/>
        </a:p>
      </dgm:t>
    </dgm:pt>
    <dgm:pt modelId="{B3CE5EE7-5EF7-40CB-A22A-602F546D2167}" type="pres">
      <dgm:prSet presAssocID="{0A869F9B-A122-49CB-89FF-3EA4185ADE06}" presName="connectorText" presStyleLbl="sibTrans2D1" presStyleIdx="0" presStyleCnt="6"/>
      <dgm:spPr/>
      <dgm:t>
        <a:bodyPr/>
        <a:lstStyle/>
        <a:p>
          <a:endParaRPr lang="en-IN"/>
        </a:p>
      </dgm:t>
    </dgm:pt>
    <dgm:pt modelId="{7FFA43FD-B3F7-493E-A0EF-9F47FCEAF081}" type="pres">
      <dgm:prSet presAssocID="{9AA272AC-02FD-4E00-A358-D3B641880BB9}" presName="node" presStyleLbl="node1" presStyleIdx="1" presStyleCnt="7" custScaleX="31344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9FC82D4-5191-42E5-AE49-4ECC54544761}" type="pres">
      <dgm:prSet presAssocID="{9E53A78D-327A-467C-8F87-48E39C772B9C}" presName="sibTrans" presStyleLbl="sibTrans2D1" presStyleIdx="1" presStyleCnt="6" custScaleX="97828" custScaleY="236188"/>
      <dgm:spPr/>
      <dgm:t>
        <a:bodyPr/>
        <a:lstStyle/>
        <a:p>
          <a:endParaRPr lang="en-IN"/>
        </a:p>
      </dgm:t>
    </dgm:pt>
    <dgm:pt modelId="{5F0D625B-6192-4D45-B47E-B3D69E061366}" type="pres">
      <dgm:prSet presAssocID="{9E53A78D-327A-467C-8F87-48E39C772B9C}" presName="connectorText" presStyleLbl="sibTrans2D1" presStyleIdx="1" presStyleCnt="6"/>
      <dgm:spPr/>
      <dgm:t>
        <a:bodyPr/>
        <a:lstStyle/>
        <a:p>
          <a:endParaRPr lang="en-IN"/>
        </a:p>
      </dgm:t>
    </dgm:pt>
    <dgm:pt modelId="{235C117C-3F2E-4EA6-B64C-6716D153250D}" type="pres">
      <dgm:prSet presAssocID="{B688ACF1-6061-497F-8EEE-4516050FED66}" presName="node" presStyleLbl="node1" presStyleIdx="2" presStyleCnt="7" custScaleX="31694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533B0C6-350E-4A7B-A97A-6F6195F37169}" type="pres">
      <dgm:prSet presAssocID="{0B1BF43D-C63E-4BBC-8BBD-70D2F10915E5}" presName="sibTrans" presStyleLbl="sibTrans2D1" presStyleIdx="2" presStyleCnt="6" custScaleX="107407" custScaleY="360899" custLinFactNeighborX="-5692" custLinFactNeighborY="8350"/>
      <dgm:spPr/>
      <dgm:t>
        <a:bodyPr/>
        <a:lstStyle/>
        <a:p>
          <a:endParaRPr lang="en-IN"/>
        </a:p>
      </dgm:t>
    </dgm:pt>
    <dgm:pt modelId="{A82D7CED-DBBE-4381-AE78-68AD8CAC1FAF}" type="pres">
      <dgm:prSet presAssocID="{0B1BF43D-C63E-4BBC-8BBD-70D2F10915E5}" presName="connectorText" presStyleLbl="sibTrans2D1" presStyleIdx="2" presStyleCnt="6"/>
      <dgm:spPr/>
      <dgm:t>
        <a:bodyPr/>
        <a:lstStyle/>
        <a:p>
          <a:endParaRPr lang="en-IN"/>
        </a:p>
      </dgm:t>
    </dgm:pt>
    <dgm:pt modelId="{FD4D9A40-E972-4EFC-9FA3-A12E02235EBC}" type="pres">
      <dgm:prSet presAssocID="{7F3AAF98-97DE-4740-879C-67916D5AD457}" presName="node" presStyleLbl="node1" presStyleIdx="3" presStyleCnt="7" custScaleX="31102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E24A71C-7126-4F61-B108-D7CD98DED0BC}" type="pres">
      <dgm:prSet presAssocID="{8475898D-83E0-4048-9022-1C9BCB8695D9}" presName="sibTrans" presStyleLbl="sibTrans2D1" presStyleIdx="3" presStyleCnt="6" custScaleX="131129" custScaleY="282879"/>
      <dgm:spPr/>
      <dgm:t>
        <a:bodyPr/>
        <a:lstStyle/>
        <a:p>
          <a:endParaRPr lang="en-IN"/>
        </a:p>
      </dgm:t>
    </dgm:pt>
    <dgm:pt modelId="{99D62584-91C4-41B0-854C-729ADE44B7DC}" type="pres">
      <dgm:prSet presAssocID="{8475898D-83E0-4048-9022-1C9BCB8695D9}" presName="connectorText" presStyleLbl="sibTrans2D1" presStyleIdx="3" presStyleCnt="6"/>
      <dgm:spPr/>
      <dgm:t>
        <a:bodyPr/>
        <a:lstStyle/>
        <a:p>
          <a:endParaRPr lang="en-IN"/>
        </a:p>
      </dgm:t>
    </dgm:pt>
    <dgm:pt modelId="{2D9392D6-C837-47FC-8B8B-EF0ACD8A2EB5}" type="pres">
      <dgm:prSet presAssocID="{8D534CF0-F3CF-459F-8188-B737B404E1A1}" presName="node" presStyleLbl="node1" presStyleIdx="4" presStyleCnt="7" custScaleX="31046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68B76E0-72E5-49EB-8B76-3F0E1A3F15C7}" type="pres">
      <dgm:prSet presAssocID="{899768E5-CD9C-4ABE-8E1D-32384FD8B3A0}" presName="sibTrans" presStyleLbl="sibTrans2D1" presStyleIdx="4" presStyleCnt="6" custScaleX="157066" custScaleY="236188"/>
      <dgm:spPr/>
      <dgm:t>
        <a:bodyPr/>
        <a:lstStyle/>
        <a:p>
          <a:endParaRPr lang="en-IN"/>
        </a:p>
      </dgm:t>
    </dgm:pt>
    <dgm:pt modelId="{6DC915F6-18B3-440B-919F-DEA81BDCD855}" type="pres">
      <dgm:prSet presAssocID="{899768E5-CD9C-4ABE-8E1D-32384FD8B3A0}" presName="connectorText" presStyleLbl="sibTrans2D1" presStyleIdx="4" presStyleCnt="6"/>
      <dgm:spPr/>
      <dgm:t>
        <a:bodyPr/>
        <a:lstStyle/>
        <a:p>
          <a:endParaRPr lang="en-IN"/>
        </a:p>
      </dgm:t>
    </dgm:pt>
    <dgm:pt modelId="{D7349BB9-6BAA-423D-87A7-175E72ABF1E7}" type="pres">
      <dgm:prSet presAssocID="{78E110DD-1AC7-4D7C-AF69-0F1F8D2065EC}" presName="node" presStyleLbl="node1" presStyleIdx="5" presStyleCnt="7" custScaleX="30975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7473F5F-7B22-42EF-B06A-DA70E7A182F8}" type="pres">
      <dgm:prSet presAssocID="{50920818-487D-4530-A69B-AA776FADEF1C}" presName="sibTrans" presStyleLbl="sibTrans2D1" presStyleIdx="5" presStyleCnt="6" custScaleX="117550" custScaleY="236188"/>
      <dgm:spPr/>
      <dgm:t>
        <a:bodyPr/>
        <a:lstStyle/>
        <a:p>
          <a:endParaRPr lang="en-IN"/>
        </a:p>
      </dgm:t>
    </dgm:pt>
    <dgm:pt modelId="{0D0FBABC-C5FB-45B3-9189-198BEF8CC5D2}" type="pres">
      <dgm:prSet presAssocID="{50920818-487D-4530-A69B-AA776FADEF1C}" presName="connectorText" presStyleLbl="sibTrans2D1" presStyleIdx="5" presStyleCnt="6"/>
      <dgm:spPr/>
      <dgm:t>
        <a:bodyPr/>
        <a:lstStyle/>
        <a:p>
          <a:endParaRPr lang="en-IN"/>
        </a:p>
      </dgm:t>
    </dgm:pt>
    <dgm:pt modelId="{053307BB-3A8A-4BEF-AF75-AF758ADD5220}" type="pres">
      <dgm:prSet presAssocID="{F5760352-3F89-4DF5-8CF2-3E0A3450FD6D}" presName="node" presStyleLbl="node1" presStyleIdx="6" presStyleCnt="7" custScaleX="31175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EBF7D3AF-DB5E-4548-8069-E7D7450B1964}" srcId="{38BB5AF4-0272-449A-9209-A273F7292FB6}" destId="{F5760352-3F89-4DF5-8CF2-3E0A3450FD6D}" srcOrd="6" destOrd="0" parTransId="{2FF92837-CD4D-4935-9A6C-700452FB00FA}" sibTransId="{4C51E8BC-BF5B-41EE-9B3B-AD13D97E6B2C}"/>
    <dgm:cxn modelId="{1FBE2974-7260-4A96-80E0-AE8C921F5A38}" type="presOf" srcId="{899768E5-CD9C-4ABE-8E1D-32384FD8B3A0}" destId="{368B76E0-72E5-49EB-8B76-3F0E1A3F15C7}" srcOrd="0" destOrd="0" presId="urn:microsoft.com/office/officeart/2005/8/layout/process2"/>
    <dgm:cxn modelId="{CBE253C2-B3D0-489F-9DD4-E2D95A9546A4}" type="presOf" srcId="{50920818-487D-4530-A69B-AA776FADEF1C}" destId="{0D0FBABC-C5FB-45B3-9189-198BEF8CC5D2}" srcOrd="1" destOrd="0" presId="urn:microsoft.com/office/officeart/2005/8/layout/process2"/>
    <dgm:cxn modelId="{893E0149-0A86-4D62-AB21-390FBF9E8667}" srcId="{38BB5AF4-0272-449A-9209-A273F7292FB6}" destId="{B688ACF1-6061-497F-8EEE-4516050FED66}" srcOrd="2" destOrd="0" parTransId="{3ACDFBBD-3CDC-4BBC-A59E-2B2E8B200FE4}" sibTransId="{0B1BF43D-C63E-4BBC-8BBD-70D2F10915E5}"/>
    <dgm:cxn modelId="{AD4F666E-37D5-4624-9E4E-5ECA508905FA}" type="presOf" srcId="{8475898D-83E0-4048-9022-1C9BCB8695D9}" destId="{5E24A71C-7126-4F61-B108-D7CD98DED0BC}" srcOrd="0" destOrd="0" presId="urn:microsoft.com/office/officeart/2005/8/layout/process2"/>
    <dgm:cxn modelId="{3780B980-22CA-401D-AB44-77E4DB12708A}" type="presOf" srcId="{9E53A78D-327A-467C-8F87-48E39C772B9C}" destId="{5F0D625B-6192-4D45-B47E-B3D69E061366}" srcOrd="1" destOrd="0" presId="urn:microsoft.com/office/officeart/2005/8/layout/process2"/>
    <dgm:cxn modelId="{21E13CC9-8864-4FB9-96AF-6A8BDE368FE5}" type="presOf" srcId="{0B1BF43D-C63E-4BBC-8BBD-70D2F10915E5}" destId="{A82D7CED-DBBE-4381-AE78-68AD8CAC1FAF}" srcOrd="1" destOrd="0" presId="urn:microsoft.com/office/officeart/2005/8/layout/process2"/>
    <dgm:cxn modelId="{A1314CD1-0ADD-49B3-B446-F5BC306AEE3A}" type="presOf" srcId="{8D534CF0-F3CF-459F-8188-B737B404E1A1}" destId="{2D9392D6-C837-47FC-8B8B-EF0ACD8A2EB5}" srcOrd="0" destOrd="0" presId="urn:microsoft.com/office/officeart/2005/8/layout/process2"/>
    <dgm:cxn modelId="{2106B788-3343-4531-A592-BFD15377DC65}" type="presOf" srcId="{38BB5AF4-0272-449A-9209-A273F7292FB6}" destId="{39810BD0-9FB5-4DDE-84B3-9A7D784F094D}" srcOrd="0" destOrd="0" presId="urn:microsoft.com/office/officeart/2005/8/layout/process2"/>
    <dgm:cxn modelId="{5CBF66B6-0AE2-429B-9B4A-6788B42CED77}" type="presOf" srcId="{9AA272AC-02FD-4E00-A358-D3B641880BB9}" destId="{7FFA43FD-B3F7-493E-A0EF-9F47FCEAF081}" srcOrd="0" destOrd="0" presId="urn:microsoft.com/office/officeart/2005/8/layout/process2"/>
    <dgm:cxn modelId="{BBAD5FFB-C73A-424D-B07F-4CB9BFBF5615}" type="presOf" srcId="{B688ACF1-6061-497F-8EEE-4516050FED66}" destId="{235C117C-3F2E-4EA6-B64C-6716D153250D}" srcOrd="0" destOrd="0" presId="urn:microsoft.com/office/officeart/2005/8/layout/process2"/>
    <dgm:cxn modelId="{D6F28F0C-8F7E-452C-905A-4816152BA4D6}" type="presOf" srcId="{0A869F9B-A122-49CB-89FF-3EA4185ADE06}" destId="{B3CE5EE7-5EF7-40CB-A22A-602F546D2167}" srcOrd="1" destOrd="0" presId="urn:microsoft.com/office/officeart/2005/8/layout/process2"/>
    <dgm:cxn modelId="{63107630-789C-418A-944E-8DD2FDBA4661}" type="presOf" srcId="{0A869F9B-A122-49CB-89FF-3EA4185ADE06}" destId="{AB284101-5159-4C47-A583-EC0D0028B20D}" srcOrd="0" destOrd="0" presId="urn:microsoft.com/office/officeart/2005/8/layout/process2"/>
    <dgm:cxn modelId="{4790BEBF-126D-42DB-B4DC-CFDA341E5B76}" type="presOf" srcId="{0B1BF43D-C63E-4BBC-8BBD-70D2F10915E5}" destId="{8533B0C6-350E-4A7B-A97A-6F6195F37169}" srcOrd="0" destOrd="0" presId="urn:microsoft.com/office/officeart/2005/8/layout/process2"/>
    <dgm:cxn modelId="{4F19D383-56CD-4E0D-8C44-9942CAC42CEB}" type="presOf" srcId="{F5760352-3F89-4DF5-8CF2-3E0A3450FD6D}" destId="{053307BB-3A8A-4BEF-AF75-AF758ADD5220}" srcOrd="0" destOrd="0" presId="urn:microsoft.com/office/officeart/2005/8/layout/process2"/>
    <dgm:cxn modelId="{EE078F25-6FC4-48CB-BE2D-6D3358D1D2DC}" srcId="{38BB5AF4-0272-449A-9209-A273F7292FB6}" destId="{88C75AA4-39E7-4364-81D0-6F1559755424}" srcOrd="0" destOrd="0" parTransId="{A3041425-6DF0-4C07-ADAB-5FBF5A69E66D}" sibTransId="{0A869F9B-A122-49CB-89FF-3EA4185ADE06}"/>
    <dgm:cxn modelId="{81D25265-4F05-4BC7-B776-820A9B0A7FC5}" type="presOf" srcId="{8475898D-83E0-4048-9022-1C9BCB8695D9}" destId="{99D62584-91C4-41B0-854C-729ADE44B7DC}" srcOrd="1" destOrd="0" presId="urn:microsoft.com/office/officeart/2005/8/layout/process2"/>
    <dgm:cxn modelId="{BC050D08-3369-4D03-BE3F-FA5F13E18EEE}" type="presOf" srcId="{78E110DD-1AC7-4D7C-AF69-0F1F8D2065EC}" destId="{D7349BB9-6BAA-423D-87A7-175E72ABF1E7}" srcOrd="0" destOrd="0" presId="urn:microsoft.com/office/officeart/2005/8/layout/process2"/>
    <dgm:cxn modelId="{0653779A-94E4-43CC-BD34-E2401F507B56}" srcId="{38BB5AF4-0272-449A-9209-A273F7292FB6}" destId="{9AA272AC-02FD-4E00-A358-D3B641880BB9}" srcOrd="1" destOrd="0" parTransId="{E71472E8-7137-4667-8E2D-4C60948597AF}" sibTransId="{9E53A78D-327A-467C-8F87-48E39C772B9C}"/>
    <dgm:cxn modelId="{6C2EC91E-7731-4DCF-92AA-675EB4E615B5}" srcId="{38BB5AF4-0272-449A-9209-A273F7292FB6}" destId="{78E110DD-1AC7-4D7C-AF69-0F1F8D2065EC}" srcOrd="5" destOrd="0" parTransId="{56FCE071-3FB5-4F4C-A81D-A9C48167757F}" sibTransId="{50920818-487D-4530-A69B-AA776FADEF1C}"/>
    <dgm:cxn modelId="{97C4CFFD-D6E0-4356-A1D1-1E1E2AE37FB5}" type="presOf" srcId="{9E53A78D-327A-467C-8F87-48E39C772B9C}" destId="{39FC82D4-5191-42E5-AE49-4ECC54544761}" srcOrd="0" destOrd="0" presId="urn:microsoft.com/office/officeart/2005/8/layout/process2"/>
    <dgm:cxn modelId="{1ADE9D65-36AE-4C86-AC26-00C3CCB0A16E}" type="presOf" srcId="{7F3AAF98-97DE-4740-879C-67916D5AD457}" destId="{FD4D9A40-E972-4EFC-9FA3-A12E02235EBC}" srcOrd="0" destOrd="0" presId="urn:microsoft.com/office/officeart/2005/8/layout/process2"/>
    <dgm:cxn modelId="{472916E1-2342-4A19-B2F5-6BB6F85EDFD0}" type="presOf" srcId="{88C75AA4-39E7-4364-81D0-6F1559755424}" destId="{167D80DF-A462-43B5-AEEB-B86DD48C62B0}" srcOrd="0" destOrd="0" presId="urn:microsoft.com/office/officeart/2005/8/layout/process2"/>
    <dgm:cxn modelId="{0064277F-9EA2-4156-924F-8F46FFD2D695}" srcId="{38BB5AF4-0272-449A-9209-A273F7292FB6}" destId="{8D534CF0-F3CF-459F-8188-B737B404E1A1}" srcOrd="4" destOrd="0" parTransId="{D1BDD0CE-62DB-4CDE-B9E7-19575D572DFA}" sibTransId="{899768E5-CD9C-4ABE-8E1D-32384FD8B3A0}"/>
    <dgm:cxn modelId="{C07A9130-926D-499B-AB3C-6D265DF68413}" srcId="{38BB5AF4-0272-449A-9209-A273F7292FB6}" destId="{7F3AAF98-97DE-4740-879C-67916D5AD457}" srcOrd="3" destOrd="0" parTransId="{3B98EEEE-9B33-43DA-AA0A-A18AA47D2D35}" sibTransId="{8475898D-83E0-4048-9022-1C9BCB8695D9}"/>
    <dgm:cxn modelId="{125C5202-3724-4843-B2D1-156C9064AA18}" type="presOf" srcId="{899768E5-CD9C-4ABE-8E1D-32384FD8B3A0}" destId="{6DC915F6-18B3-440B-919F-DEA81BDCD855}" srcOrd="1" destOrd="0" presId="urn:microsoft.com/office/officeart/2005/8/layout/process2"/>
    <dgm:cxn modelId="{B31BFA5E-F33A-49A1-A75C-AE5EA88B0A5C}" type="presOf" srcId="{50920818-487D-4530-A69B-AA776FADEF1C}" destId="{A7473F5F-7B22-42EF-B06A-DA70E7A182F8}" srcOrd="0" destOrd="0" presId="urn:microsoft.com/office/officeart/2005/8/layout/process2"/>
    <dgm:cxn modelId="{A29102F5-0320-4037-A250-F92A94D4D54D}" type="presParOf" srcId="{39810BD0-9FB5-4DDE-84B3-9A7D784F094D}" destId="{167D80DF-A462-43B5-AEEB-B86DD48C62B0}" srcOrd="0" destOrd="0" presId="urn:microsoft.com/office/officeart/2005/8/layout/process2"/>
    <dgm:cxn modelId="{031E9041-F248-45B1-810B-26092895811C}" type="presParOf" srcId="{39810BD0-9FB5-4DDE-84B3-9A7D784F094D}" destId="{AB284101-5159-4C47-A583-EC0D0028B20D}" srcOrd="1" destOrd="0" presId="urn:microsoft.com/office/officeart/2005/8/layout/process2"/>
    <dgm:cxn modelId="{FCE41B04-33F3-43D3-9142-FC5A89DD1CC5}" type="presParOf" srcId="{AB284101-5159-4C47-A583-EC0D0028B20D}" destId="{B3CE5EE7-5EF7-40CB-A22A-602F546D2167}" srcOrd="0" destOrd="0" presId="urn:microsoft.com/office/officeart/2005/8/layout/process2"/>
    <dgm:cxn modelId="{8BD11767-502A-4B65-A964-AA9D432251F2}" type="presParOf" srcId="{39810BD0-9FB5-4DDE-84B3-9A7D784F094D}" destId="{7FFA43FD-B3F7-493E-A0EF-9F47FCEAF081}" srcOrd="2" destOrd="0" presId="urn:microsoft.com/office/officeart/2005/8/layout/process2"/>
    <dgm:cxn modelId="{D9AADABD-E05A-4E9B-BD92-034006855CD7}" type="presParOf" srcId="{39810BD0-9FB5-4DDE-84B3-9A7D784F094D}" destId="{39FC82D4-5191-42E5-AE49-4ECC54544761}" srcOrd="3" destOrd="0" presId="urn:microsoft.com/office/officeart/2005/8/layout/process2"/>
    <dgm:cxn modelId="{9679F57B-67AE-4AB1-A770-0474AE65EB5C}" type="presParOf" srcId="{39FC82D4-5191-42E5-AE49-4ECC54544761}" destId="{5F0D625B-6192-4D45-B47E-B3D69E061366}" srcOrd="0" destOrd="0" presId="urn:microsoft.com/office/officeart/2005/8/layout/process2"/>
    <dgm:cxn modelId="{F1D9784D-6D46-45EC-9784-AA108BCABDDF}" type="presParOf" srcId="{39810BD0-9FB5-4DDE-84B3-9A7D784F094D}" destId="{235C117C-3F2E-4EA6-B64C-6716D153250D}" srcOrd="4" destOrd="0" presId="urn:microsoft.com/office/officeart/2005/8/layout/process2"/>
    <dgm:cxn modelId="{9F88B389-B6DF-4E7F-BB39-9D27AEA692BC}" type="presParOf" srcId="{39810BD0-9FB5-4DDE-84B3-9A7D784F094D}" destId="{8533B0C6-350E-4A7B-A97A-6F6195F37169}" srcOrd="5" destOrd="0" presId="urn:microsoft.com/office/officeart/2005/8/layout/process2"/>
    <dgm:cxn modelId="{650B77A4-4726-403B-8530-C51134CA5D26}" type="presParOf" srcId="{8533B0C6-350E-4A7B-A97A-6F6195F37169}" destId="{A82D7CED-DBBE-4381-AE78-68AD8CAC1FAF}" srcOrd="0" destOrd="0" presId="urn:microsoft.com/office/officeart/2005/8/layout/process2"/>
    <dgm:cxn modelId="{04D3144D-F789-4362-B214-F9017A718FB7}" type="presParOf" srcId="{39810BD0-9FB5-4DDE-84B3-9A7D784F094D}" destId="{FD4D9A40-E972-4EFC-9FA3-A12E02235EBC}" srcOrd="6" destOrd="0" presId="urn:microsoft.com/office/officeart/2005/8/layout/process2"/>
    <dgm:cxn modelId="{95E8FA85-E4C0-42B3-8512-1AE254A0DB42}" type="presParOf" srcId="{39810BD0-9FB5-4DDE-84B3-9A7D784F094D}" destId="{5E24A71C-7126-4F61-B108-D7CD98DED0BC}" srcOrd="7" destOrd="0" presId="urn:microsoft.com/office/officeart/2005/8/layout/process2"/>
    <dgm:cxn modelId="{2BBEB809-B4B3-4120-8A8A-EBC4DBBE67B2}" type="presParOf" srcId="{5E24A71C-7126-4F61-B108-D7CD98DED0BC}" destId="{99D62584-91C4-41B0-854C-729ADE44B7DC}" srcOrd="0" destOrd="0" presId="urn:microsoft.com/office/officeart/2005/8/layout/process2"/>
    <dgm:cxn modelId="{0175ECA3-A6D9-4618-BEE1-409758FB2047}" type="presParOf" srcId="{39810BD0-9FB5-4DDE-84B3-9A7D784F094D}" destId="{2D9392D6-C837-47FC-8B8B-EF0ACD8A2EB5}" srcOrd="8" destOrd="0" presId="urn:microsoft.com/office/officeart/2005/8/layout/process2"/>
    <dgm:cxn modelId="{27A94C79-24D7-4CBF-A3B5-EC34D9BFE288}" type="presParOf" srcId="{39810BD0-9FB5-4DDE-84B3-9A7D784F094D}" destId="{368B76E0-72E5-49EB-8B76-3F0E1A3F15C7}" srcOrd="9" destOrd="0" presId="urn:microsoft.com/office/officeart/2005/8/layout/process2"/>
    <dgm:cxn modelId="{94BA70C2-927A-4C4D-B6BF-CF8344DD0418}" type="presParOf" srcId="{368B76E0-72E5-49EB-8B76-3F0E1A3F15C7}" destId="{6DC915F6-18B3-440B-919F-DEA81BDCD855}" srcOrd="0" destOrd="0" presId="urn:microsoft.com/office/officeart/2005/8/layout/process2"/>
    <dgm:cxn modelId="{C7721977-0F6B-4E5B-B0AB-587B3655AE99}" type="presParOf" srcId="{39810BD0-9FB5-4DDE-84B3-9A7D784F094D}" destId="{D7349BB9-6BAA-423D-87A7-175E72ABF1E7}" srcOrd="10" destOrd="0" presId="urn:microsoft.com/office/officeart/2005/8/layout/process2"/>
    <dgm:cxn modelId="{DDDA05CD-69C0-40F3-9F55-C471493F567D}" type="presParOf" srcId="{39810BD0-9FB5-4DDE-84B3-9A7D784F094D}" destId="{A7473F5F-7B22-42EF-B06A-DA70E7A182F8}" srcOrd="11" destOrd="0" presId="urn:microsoft.com/office/officeart/2005/8/layout/process2"/>
    <dgm:cxn modelId="{C4AAC7FE-1F41-47D0-92B3-A0C59699B95E}" type="presParOf" srcId="{A7473F5F-7B22-42EF-B06A-DA70E7A182F8}" destId="{0D0FBABC-C5FB-45B3-9189-198BEF8CC5D2}" srcOrd="0" destOrd="0" presId="urn:microsoft.com/office/officeart/2005/8/layout/process2"/>
    <dgm:cxn modelId="{04693DFB-36CB-4F33-B339-12C2C085361A}" type="presParOf" srcId="{39810BD0-9FB5-4DDE-84B3-9A7D784F094D}" destId="{053307BB-3A8A-4BEF-AF75-AF758ADD5220}" srcOrd="1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1EB6EF-3AB4-4BF7-AAB1-5D21E0712B06}">
      <dsp:nvSpPr>
        <dsp:cNvPr id="0" name=""/>
        <dsp:cNvSpPr/>
      </dsp:nvSpPr>
      <dsp:spPr>
        <a:xfrm rot="5400000">
          <a:off x="633252" y="2085561"/>
          <a:ext cx="1071681" cy="178325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FD1401-7109-4D52-B71E-86382E045A81}">
      <dsp:nvSpPr>
        <dsp:cNvPr id="0" name=""/>
        <dsp:cNvSpPr/>
      </dsp:nvSpPr>
      <dsp:spPr>
        <a:xfrm>
          <a:off x="454361" y="2618370"/>
          <a:ext cx="1609931" cy="1411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E01</a:t>
          </a:r>
          <a:endParaRPr lang="en-US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Scale of Pay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Rs. 20600-3%-46500/-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Min. Exp. Req. in the grade for promotion 03 Years</a:t>
          </a:r>
          <a:endParaRPr lang="en-US" sz="1200" kern="1200" dirty="0"/>
        </a:p>
      </dsp:txBody>
      <dsp:txXfrm>
        <a:off x="454361" y="2618370"/>
        <a:ext cx="1609931" cy="1411199"/>
      </dsp:txXfrm>
    </dsp:sp>
    <dsp:sp modelId="{B355E59A-4773-4F18-B1D1-3962DE8FCF78}">
      <dsp:nvSpPr>
        <dsp:cNvPr id="0" name=""/>
        <dsp:cNvSpPr/>
      </dsp:nvSpPr>
      <dsp:spPr>
        <a:xfrm>
          <a:off x="1760532" y="1954276"/>
          <a:ext cx="303760" cy="303760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55E371-E31B-4428-BF36-20F3EE9921F3}">
      <dsp:nvSpPr>
        <dsp:cNvPr id="0" name=""/>
        <dsp:cNvSpPr/>
      </dsp:nvSpPr>
      <dsp:spPr>
        <a:xfrm rot="5400000">
          <a:off x="2604122" y="1597867"/>
          <a:ext cx="1071681" cy="1783253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4C9FC8-D6F4-4B19-83A3-E79C7309D4E2}">
      <dsp:nvSpPr>
        <dsp:cNvPr id="0" name=""/>
        <dsp:cNvSpPr/>
      </dsp:nvSpPr>
      <dsp:spPr>
        <a:xfrm>
          <a:off x="2425232" y="2130676"/>
          <a:ext cx="1609931" cy="1411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E02</a:t>
          </a:r>
          <a:endParaRPr lang="en-US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Scale of Pay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Rs. 24900-3%-50500/-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Min. Exp. Req. in the grade for promotion 04 Years</a:t>
          </a:r>
          <a:endParaRPr lang="en-US" sz="1200" kern="1200" dirty="0"/>
        </a:p>
      </dsp:txBody>
      <dsp:txXfrm>
        <a:off x="2425232" y="2130676"/>
        <a:ext cx="1609931" cy="1411199"/>
      </dsp:txXfrm>
    </dsp:sp>
    <dsp:sp modelId="{2D1F237B-FCF8-4F95-ABBB-9AB46C6D1EFC}">
      <dsp:nvSpPr>
        <dsp:cNvPr id="0" name=""/>
        <dsp:cNvSpPr/>
      </dsp:nvSpPr>
      <dsp:spPr>
        <a:xfrm>
          <a:off x="3731403" y="1466582"/>
          <a:ext cx="303760" cy="303760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5008E2-9AE2-47B5-AFFB-10BA1F3B1911}">
      <dsp:nvSpPr>
        <dsp:cNvPr id="0" name=""/>
        <dsp:cNvSpPr/>
      </dsp:nvSpPr>
      <dsp:spPr>
        <a:xfrm rot="5400000">
          <a:off x="4574993" y="1110173"/>
          <a:ext cx="1071681" cy="1783253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54D919-184B-46C0-ABB2-9B71A704279A}">
      <dsp:nvSpPr>
        <dsp:cNvPr id="0" name=""/>
        <dsp:cNvSpPr/>
      </dsp:nvSpPr>
      <dsp:spPr>
        <a:xfrm>
          <a:off x="4396102" y="1642982"/>
          <a:ext cx="1609931" cy="1411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E03</a:t>
          </a:r>
          <a:endParaRPr lang="en-US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Scale of Pay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Rs. 32900-3%-58000/-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Min. Exp. Req. in the grade for promotion 04 Years</a:t>
          </a:r>
          <a:endParaRPr lang="en-US" sz="1200" kern="1200" dirty="0"/>
        </a:p>
      </dsp:txBody>
      <dsp:txXfrm>
        <a:off x="4396102" y="1642982"/>
        <a:ext cx="1609931" cy="1411199"/>
      </dsp:txXfrm>
    </dsp:sp>
    <dsp:sp modelId="{E697F81A-7C14-43C7-9D2A-536427CB555D}">
      <dsp:nvSpPr>
        <dsp:cNvPr id="0" name=""/>
        <dsp:cNvSpPr/>
      </dsp:nvSpPr>
      <dsp:spPr>
        <a:xfrm>
          <a:off x="5702273" y="978888"/>
          <a:ext cx="303760" cy="303760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D9E086-250A-4BD6-9A76-A9E7EFD3E71D}">
      <dsp:nvSpPr>
        <dsp:cNvPr id="0" name=""/>
        <dsp:cNvSpPr/>
      </dsp:nvSpPr>
      <dsp:spPr>
        <a:xfrm rot="5400000">
          <a:off x="6545863" y="622480"/>
          <a:ext cx="1071681" cy="1783253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EB282C-1597-4FB2-9512-3FCEDB021B23}">
      <dsp:nvSpPr>
        <dsp:cNvPr id="0" name=""/>
        <dsp:cNvSpPr/>
      </dsp:nvSpPr>
      <dsp:spPr>
        <a:xfrm>
          <a:off x="6366973" y="1155288"/>
          <a:ext cx="1609931" cy="1411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E04</a:t>
          </a:r>
          <a:endParaRPr lang="en-US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Scale of Pay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Rs. 36600-3%-62000/-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Min. Exp. Req. in the grade for promotion 04 Years</a:t>
          </a:r>
          <a:endParaRPr lang="en-US" sz="1200" kern="1200" dirty="0"/>
        </a:p>
      </dsp:txBody>
      <dsp:txXfrm>
        <a:off x="6366973" y="1155288"/>
        <a:ext cx="1609931" cy="1411199"/>
      </dsp:txXfrm>
    </dsp:sp>
    <dsp:sp modelId="{330380C1-18D4-42C9-9442-F298D82D6329}">
      <dsp:nvSpPr>
        <dsp:cNvPr id="0" name=""/>
        <dsp:cNvSpPr/>
      </dsp:nvSpPr>
      <dsp:spPr>
        <a:xfrm>
          <a:off x="7673144" y="491194"/>
          <a:ext cx="303760" cy="303760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4EED89-6A49-41EE-A85C-0F95D1309116}">
      <dsp:nvSpPr>
        <dsp:cNvPr id="0" name=""/>
        <dsp:cNvSpPr/>
      </dsp:nvSpPr>
      <dsp:spPr>
        <a:xfrm rot="5400000">
          <a:off x="8516734" y="134786"/>
          <a:ext cx="1071681" cy="1783253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565EAB-A006-4D7C-82D0-9DA94D21A822}">
      <dsp:nvSpPr>
        <dsp:cNvPr id="0" name=""/>
        <dsp:cNvSpPr/>
      </dsp:nvSpPr>
      <dsp:spPr>
        <a:xfrm>
          <a:off x="8337844" y="667594"/>
          <a:ext cx="1609931" cy="1411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E05</a:t>
          </a:r>
          <a:endParaRPr lang="en-US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Scale of Pay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Rs. 43200-3%-66000/-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Min. Exp. Req. in the grade for promotion 05 Years (04 Yrs. HPE)</a:t>
          </a:r>
          <a:endParaRPr lang="en-US" sz="1200" kern="1200" dirty="0"/>
        </a:p>
      </dsp:txBody>
      <dsp:txXfrm>
        <a:off x="8337844" y="667594"/>
        <a:ext cx="1609931" cy="1411199"/>
      </dsp:txXfrm>
    </dsp:sp>
    <dsp:sp modelId="{3A113820-FDA8-4FDD-AE5F-288AE87D4462}">
      <dsp:nvSpPr>
        <dsp:cNvPr id="0" name=""/>
        <dsp:cNvSpPr/>
      </dsp:nvSpPr>
      <dsp:spPr>
        <a:xfrm>
          <a:off x="9644014" y="3501"/>
          <a:ext cx="303760" cy="303760"/>
        </a:xfrm>
        <a:prstGeom prst="triangle">
          <a:avLst>
            <a:gd name="adj" fmla="val 1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3D19CF-9F98-4E46-A5F0-86B843A8BEA3}">
      <dsp:nvSpPr>
        <dsp:cNvPr id="0" name=""/>
        <dsp:cNvSpPr/>
      </dsp:nvSpPr>
      <dsp:spPr>
        <a:xfrm rot="5400000">
          <a:off x="10487604" y="-352907"/>
          <a:ext cx="1071681" cy="178325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91A939-3662-4234-97D5-6B145E1D9A49}">
      <dsp:nvSpPr>
        <dsp:cNvPr id="0" name=""/>
        <dsp:cNvSpPr/>
      </dsp:nvSpPr>
      <dsp:spPr>
        <a:xfrm>
          <a:off x="10308714" y="179900"/>
          <a:ext cx="1609931" cy="1411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E06</a:t>
          </a:r>
          <a:endParaRPr lang="en-US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Scale of Pay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Rs. 51300-3%-73000/-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Min. Exp. Req. in the grade for promotion 05 Years (04 Yrs. HPE)</a:t>
          </a:r>
          <a:endParaRPr lang="en-US" sz="1200" kern="1200" dirty="0"/>
        </a:p>
      </dsp:txBody>
      <dsp:txXfrm>
        <a:off x="10308714" y="179900"/>
        <a:ext cx="1609931" cy="14111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55E371-E31B-4428-BF36-20F3EE9921F3}">
      <dsp:nvSpPr>
        <dsp:cNvPr id="0" name=""/>
        <dsp:cNvSpPr/>
      </dsp:nvSpPr>
      <dsp:spPr>
        <a:xfrm rot="5400000">
          <a:off x="1008489" y="1817541"/>
          <a:ext cx="1220130" cy="2030269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4C9FC8-D6F4-4B19-83A3-E79C7309D4E2}">
      <dsp:nvSpPr>
        <dsp:cNvPr id="0" name=""/>
        <dsp:cNvSpPr/>
      </dsp:nvSpPr>
      <dsp:spPr>
        <a:xfrm>
          <a:off x="804819" y="2424154"/>
          <a:ext cx="1832938" cy="1606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E07</a:t>
          </a:r>
          <a:endParaRPr lang="en-US" sz="17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Scale of Pay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Rs. 51300-3%-73000/-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Min. Exp. Req. in the grade for promotion 05 Years (04 Yrs. HPE)</a:t>
          </a:r>
          <a:endParaRPr lang="en-US" sz="1300" kern="1200" dirty="0"/>
        </a:p>
      </dsp:txBody>
      <dsp:txXfrm>
        <a:off x="804819" y="2424154"/>
        <a:ext cx="1832938" cy="1606678"/>
      </dsp:txXfrm>
    </dsp:sp>
    <dsp:sp modelId="{2D1F237B-FCF8-4F95-ABBB-9AB46C6D1EFC}">
      <dsp:nvSpPr>
        <dsp:cNvPr id="0" name=""/>
        <dsp:cNvSpPr/>
      </dsp:nvSpPr>
      <dsp:spPr>
        <a:xfrm>
          <a:off x="2291920" y="1668070"/>
          <a:ext cx="345837" cy="345837"/>
        </a:xfrm>
        <a:prstGeom prst="triangle">
          <a:avLst>
            <a:gd name="adj" fmla="val 100000"/>
          </a:avLst>
        </a:prstGeom>
        <a:solidFill>
          <a:schemeClr val="accent3">
            <a:hueOff val="338825"/>
            <a:satOff val="12500"/>
            <a:lumOff val="-1838"/>
            <a:alphaOff val="0"/>
          </a:schemeClr>
        </a:solidFill>
        <a:ln w="25400" cap="flat" cmpd="sng" algn="ctr">
          <a:solidFill>
            <a:schemeClr val="accent3">
              <a:hueOff val="338825"/>
              <a:satOff val="12500"/>
              <a:lumOff val="-18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5008E2-9AE2-47B5-AFFB-10BA1F3B1911}">
      <dsp:nvSpPr>
        <dsp:cNvPr id="0" name=""/>
        <dsp:cNvSpPr/>
      </dsp:nvSpPr>
      <dsp:spPr>
        <a:xfrm rot="5400000">
          <a:off x="3252365" y="1262292"/>
          <a:ext cx="1220130" cy="2030269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2540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54D919-184B-46C0-ABB2-9B71A704279A}">
      <dsp:nvSpPr>
        <dsp:cNvPr id="0" name=""/>
        <dsp:cNvSpPr/>
      </dsp:nvSpPr>
      <dsp:spPr>
        <a:xfrm>
          <a:off x="3048694" y="1868905"/>
          <a:ext cx="1832938" cy="1606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E08</a:t>
          </a:r>
          <a:endParaRPr lang="en-US" sz="17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Scale of Pay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Rs. 51300-3%-73000/-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Min. Exp. Req. in the grade for promotion 02 Years</a:t>
          </a:r>
          <a:endParaRPr lang="en-US" sz="1300" kern="1200" dirty="0"/>
        </a:p>
      </dsp:txBody>
      <dsp:txXfrm>
        <a:off x="3048694" y="1868905"/>
        <a:ext cx="1832938" cy="1606678"/>
      </dsp:txXfrm>
    </dsp:sp>
    <dsp:sp modelId="{E697F81A-7C14-43C7-9D2A-536427CB555D}">
      <dsp:nvSpPr>
        <dsp:cNvPr id="0" name=""/>
        <dsp:cNvSpPr/>
      </dsp:nvSpPr>
      <dsp:spPr>
        <a:xfrm>
          <a:off x="4535796" y="1112821"/>
          <a:ext cx="345837" cy="345837"/>
        </a:xfrm>
        <a:prstGeom prst="triangle">
          <a:avLst>
            <a:gd name="adj" fmla="val 100000"/>
          </a:avLst>
        </a:prstGeom>
        <a:solidFill>
          <a:schemeClr val="accent3">
            <a:hueOff val="1016475"/>
            <a:satOff val="37500"/>
            <a:lumOff val="-5515"/>
            <a:alphaOff val="0"/>
          </a:schemeClr>
        </a:solidFill>
        <a:ln w="25400" cap="flat" cmpd="sng" algn="ctr">
          <a:solidFill>
            <a:schemeClr val="accent3">
              <a:hueOff val="1016475"/>
              <a:satOff val="37500"/>
              <a:lumOff val="-55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D9E086-250A-4BD6-9A76-A9E7EFD3E71D}">
      <dsp:nvSpPr>
        <dsp:cNvPr id="0" name=""/>
        <dsp:cNvSpPr/>
      </dsp:nvSpPr>
      <dsp:spPr>
        <a:xfrm rot="5400000">
          <a:off x="5496240" y="707043"/>
          <a:ext cx="1220130" cy="2030269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254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EB282C-1597-4FB2-9512-3FCEDB021B23}">
      <dsp:nvSpPr>
        <dsp:cNvPr id="0" name=""/>
        <dsp:cNvSpPr/>
      </dsp:nvSpPr>
      <dsp:spPr>
        <a:xfrm>
          <a:off x="5292570" y="1313656"/>
          <a:ext cx="1832938" cy="1606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E09</a:t>
          </a:r>
          <a:endParaRPr lang="en-US" sz="17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Scale of Pay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Rs. 62000-3%-80000/-</a:t>
          </a:r>
          <a:endParaRPr lang="en-US" sz="1300" kern="1200" dirty="0"/>
        </a:p>
      </dsp:txBody>
      <dsp:txXfrm>
        <a:off x="5292570" y="1313656"/>
        <a:ext cx="1832938" cy="1606678"/>
      </dsp:txXfrm>
    </dsp:sp>
    <dsp:sp modelId="{330380C1-18D4-42C9-9442-F298D82D6329}">
      <dsp:nvSpPr>
        <dsp:cNvPr id="0" name=""/>
        <dsp:cNvSpPr/>
      </dsp:nvSpPr>
      <dsp:spPr>
        <a:xfrm>
          <a:off x="6779671" y="557572"/>
          <a:ext cx="345837" cy="345837"/>
        </a:xfrm>
        <a:prstGeom prst="triangle">
          <a:avLst>
            <a:gd name="adj" fmla="val 100000"/>
          </a:avLst>
        </a:prstGeom>
        <a:solidFill>
          <a:schemeClr val="accent3">
            <a:hueOff val="1694124"/>
            <a:satOff val="62500"/>
            <a:lumOff val="-9191"/>
            <a:alphaOff val="0"/>
          </a:schemeClr>
        </a:solidFill>
        <a:ln w="25400" cap="flat" cmpd="sng" algn="ctr">
          <a:solidFill>
            <a:schemeClr val="accent3">
              <a:hueOff val="1694124"/>
              <a:satOff val="62500"/>
              <a:lumOff val="-91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4EED89-6A49-41EE-A85C-0F95D1309116}">
      <dsp:nvSpPr>
        <dsp:cNvPr id="0" name=""/>
        <dsp:cNvSpPr/>
      </dsp:nvSpPr>
      <dsp:spPr>
        <a:xfrm rot="5400000">
          <a:off x="7740115" y="151794"/>
          <a:ext cx="1220130" cy="2030269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2540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565EAB-A006-4D7C-82D0-9DA94D21A822}">
      <dsp:nvSpPr>
        <dsp:cNvPr id="0" name=""/>
        <dsp:cNvSpPr/>
      </dsp:nvSpPr>
      <dsp:spPr>
        <a:xfrm>
          <a:off x="7536445" y="758407"/>
          <a:ext cx="1832938" cy="1606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E10</a:t>
          </a:r>
          <a:endParaRPr lang="en-US" sz="17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DIRECTOR</a:t>
          </a:r>
          <a:endParaRPr lang="en-US" sz="1300" kern="1200" dirty="0"/>
        </a:p>
      </dsp:txBody>
      <dsp:txXfrm>
        <a:off x="7536445" y="758407"/>
        <a:ext cx="1832938" cy="1606678"/>
      </dsp:txXfrm>
    </dsp:sp>
    <dsp:sp modelId="{3A113820-FDA8-4FDD-AE5F-288AE87D4462}">
      <dsp:nvSpPr>
        <dsp:cNvPr id="0" name=""/>
        <dsp:cNvSpPr/>
      </dsp:nvSpPr>
      <dsp:spPr>
        <a:xfrm>
          <a:off x="9023547" y="2323"/>
          <a:ext cx="345837" cy="345837"/>
        </a:xfrm>
        <a:prstGeom prst="triangle">
          <a:avLst>
            <a:gd name="adj" fmla="val 100000"/>
          </a:avLst>
        </a:prstGeom>
        <a:solidFill>
          <a:schemeClr val="accent3">
            <a:hueOff val="2371774"/>
            <a:satOff val="87500"/>
            <a:lumOff val="-12868"/>
            <a:alphaOff val="0"/>
          </a:schemeClr>
        </a:solidFill>
        <a:ln w="25400" cap="flat" cmpd="sng" algn="ctr">
          <a:solidFill>
            <a:schemeClr val="accent3">
              <a:hueOff val="2371774"/>
              <a:satOff val="87500"/>
              <a:lumOff val="-128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B5C2D3-31E3-4E30-94E9-DF9376BE5D6A}">
      <dsp:nvSpPr>
        <dsp:cNvPr id="0" name=""/>
        <dsp:cNvSpPr/>
      </dsp:nvSpPr>
      <dsp:spPr>
        <a:xfrm rot="5400000">
          <a:off x="9983991" y="-403455"/>
          <a:ext cx="1220130" cy="2030269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254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4C179B-23BF-48B8-862E-C7C229201493}">
      <dsp:nvSpPr>
        <dsp:cNvPr id="0" name=""/>
        <dsp:cNvSpPr/>
      </dsp:nvSpPr>
      <dsp:spPr>
        <a:xfrm>
          <a:off x="9780321" y="203158"/>
          <a:ext cx="1832938" cy="1606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E11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CMD</a:t>
          </a:r>
          <a:endParaRPr lang="en-US" sz="1300" kern="1200" dirty="0"/>
        </a:p>
      </dsp:txBody>
      <dsp:txXfrm>
        <a:off x="9780321" y="203158"/>
        <a:ext cx="1832938" cy="16066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7D80DF-A462-43B5-AEEB-B86DD48C62B0}">
      <dsp:nvSpPr>
        <dsp:cNvPr id="0" name=""/>
        <dsp:cNvSpPr/>
      </dsp:nvSpPr>
      <dsp:spPr>
        <a:xfrm>
          <a:off x="867334" y="3958"/>
          <a:ext cx="7029767" cy="573766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alibri" pitchFamily="34" charset="0"/>
            </a:rPr>
            <a:t>Declaration of selection of the candidates</a:t>
          </a:r>
          <a:endParaRPr lang="en-IN" sz="2000" b="1" kern="1200" dirty="0">
            <a:latin typeface="Calibri" pitchFamily="34" charset="0"/>
          </a:endParaRPr>
        </a:p>
      </dsp:txBody>
      <dsp:txXfrm>
        <a:off x="884139" y="20763"/>
        <a:ext cx="6996157" cy="540156"/>
      </dsp:txXfrm>
    </dsp:sp>
    <dsp:sp modelId="{AB284101-5159-4C47-A583-EC0D0028B20D}">
      <dsp:nvSpPr>
        <dsp:cNvPr id="0" name=""/>
        <dsp:cNvSpPr/>
      </dsp:nvSpPr>
      <dsp:spPr>
        <a:xfrm rot="5400000">
          <a:off x="4234469" y="349799"/>
          <a:ext cx="322748" cy="73310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000" kern="1200"/>
        </a:p>
      </dsp:txBody>
      <dsp:txXfrm rot="-5400000">
        <a:off x="4175913" y="554975"/>
        <a:ext cx="439861" cy="225924"/>
      </dsp:txXfrm>
    </dsp:sp>
    <dsp:sp modelId="{7FFA43FD-B3F7-493E-A0EF-9F47FCEAF081}">
      <dsp:nvSpPr>
        <dsp:cNvPr id="0" name=""/>
        <dsp:cNvSpPr/>
      </dsp:nvSpPr>
      <dsp:spPr>
        <a:xfrm>
          <a:off x="906116" y="854974"/>
          <a:ext cx="6952203" cy="554497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1" kern="1200" dirty="0" smtClean="0">
              <a:latin typeface="+mn-lt"/>
            </a:rPr>
            <a:t>Issue &amp; Acceptance of Provisional Offer of Appointment</a:t>
          </a:r>
          <a:endParaRPr lang="en-IN" sz="2000" b="1" kern="1200" dirty="0">
            <a:latin typeface="+mn-lt"/>
          </a:endParaRPr>
        </a:p>
      </dsp:txBody>
      <dsp:txXfrm>
        <a:off x="922357" y="871215"/>
        <a:ext cx="6919721" cy="522015"/>
      </dsp:txXfrm>
    </dsp:sp>
    <dsp:sp modelId="{39FC82D4-5191-42E5-AE49-4ECC54544761}">
      <dsp:nvSpPr>
        <dsp:cNvPr id="0" name=""/>
        <dsp:cNvSpPr/>
      </dsp:nvSpPr>
      <dsp:spPr>
        <a:xfrm rot="5400000">
          <a:off x="4280507" y="1253423"/>
          <a:ext cx="203420" cy="58934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000" kern="1200"/>
        </a:p>
      </dsp:txBody>
      <dsp:txXfrm rot="-5400000">
        <a:off x="4205414" y="1446385"/>
        <a:ext cx="353607" cy="142394"/>
      </dsp:txXfrm>
    </dsp:sp>
    <dsp:sp modelId="{235C117C-3F2E-4EA6-B64C-6716D153250D}">
      <dsp:nvSpPr>
        <dsp:cNvPr id="0" name=""/>
        <dsp:cNvSpPr/>
      </dsp:nvSpPr>
      <dsp:spPr>
        <a:xfrm>
          <a:off x="867334" y="1686720"/>
          <a:ext cx="7029767" cy="554497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1" kern="1200" dirty="0" smtClean="0">
              <a:latin typeface="+mn-lt"/>
            </a:rPr>
            <a:t>Issue &amp; Acceptance of Final Offer of Appointment</a:t>
          </a:r>
          <a:endParaRPr lang="en-IN" sz="2000" b="1" kern="1200" dirty="0">
            <a:latin typeface="+mn-lt"/>
          </a:endParaRPr>
        </a:p>
      </dsp:txBody>
      <dsp:txXfrm>
        <a:off x="883575" y="1702961"/>
        <a:ext cx="6997285" cy="522015"/>
      </dsp:txXfrm>
    </dsp:sp>
    <dsp:sp modelId="{8533B0C6-350E-4A7B-A97A-6F6195F37169}">
      <dsp:nvSpPr>
        <dsp:cNvPr id="0" name=""/>
        <dsp:cNvSpPr/>
      </dsp:nvSpPr>
      <dsp:spPr>
        <a:xfrm rot="5400000">
          <a:off x="4258712" y="1950413"/>
          <a:ext cx="223338" cy="90052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000" kern="1200"/>
        </a:p>
      </dsp:txBody>
      <dsp:txXfrm rot="-5400000">
        <a:off x="4100223" y="2289009"/>
        <a:ext cx="540317" cy="156337"/>
      </dsp:txXfrm>
    </dsp:sp>
    <dsp:sp modelId="{FD4D9A40-E972-4EFC-9FA3-A12E02235EBC}">
      <dsp:nvSpPr>
        <dsp:cNvPr id="0" name=""/>
        <dsp:cNvSpPr/>
      </dsp:nvSpPr>
      <dsp:spPr>
        <a:xfrm>
          <a:off x="932953" y="2518467"/>
          <a:ext cx="6898528" cy="554497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alibri" pitchFamily="34" charset="0"/>
            </a:rPr>
            <a:t>Joining time – 30 days (or as specified) from the issue of Offer of Appointment</a:t>
          </a:r>
          <a:endParaRPr lang="en-IN" sz="2000" b="1" kern="1200" dirty="0">
            <a:latin typeface="Calibri" pitchFamily="34" charset="0"/>
          </a:endParaRPr>
        </a:p>
      </dsp:txBody>
      <dsp:txXfrm>
        <a:off x="949194" y="2534708"/>
        <a:ext cx="6866046" cy="522015"/>
      </dsp:txXfrm>
    </dsp:sp>
    <dsp:sp modelId="{5E24A71C-7126-4F61-B108-D7CD98DED0BC}">
      <dsp:nvSpPr>
        <dsp:cNvPr id="0" name=""/>
        <dsp:cNvSpPr/>
      </dsp:nvSpPr>
      <dsp:spPr>
        <a:xfrm rot="5400000">
          <a:off x="4245885" y="2858664"/>
          <a:ext cx="272665" cy="70585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000" kern="1200"/>
        </a:p>
      </dsp:txBody>
      <dsp:txXfrm rot="-5400000">
        <a:off x="4170463" y="3075257"/>
        <a:ext cx="423510" cy="190866"/>
      </dsp:txXfrm>
    </dsp:sp>
    <dsp:sp modelId="{2D9392D6-C837-47FC-8B8B-EF0ACD8A2EB5}">
      <dsp:nvSpPr>
        <dsp:cNvPr id="0" name=""/>
        <dsp:cNvSpPr/>
      </dsp:nvSpPr>
      <dsp:spPr>
        <a:xfrm>
          <a:off x="939208" y="3350214"/>
          <a:ext cx="6886019" cy="554497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1" kern="1200" dirty="0" smtClean="0">
              <a:latin typeface="+mj-lt"/>
            </a:rPr>
            <a:t>Medical Test at MECON Ispat Hospital Ranchi  </a:t>
          </a:r>
          <a:endParaRPr lang="en-IN" sz="2000" b="1" kern="1200" dirty="0">
            <a:latin typeface="+mj-lt"/>
          </a:endParaRPr>
        </a:p>
      </dsp:txBody>
      <dsp:txXfrm>
        <a:off x="955449" y="3366455"/>
        <a:ext cx="6853537" cy="522015"/>
      </dsp:txXfrm>
    </dsp:sp>
    <dsp:sp modelId="{368B76E0-72E5-49EB-8B76-3F0E1A3F15C7}">
      <dsp:nvSpPr>
        <dsp:cNvPr id="0" name=""/>
        <dsp:cNvSpPr/>
      </dsp:nvSpPr>
      <dsp:spPr>
        <a:xfrm rot="5400000">
          <a:off x="4218919" y="3748663"/>
          <a:ext cx="326597" cy="58934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000" kern="1200"/>
        </a:p>
      </dsp:txBody>
      <dsp:txXfrm rot="-5400000">
        <a:off x="4205415" y="3880037"/>
        <a:ext cx="353607" cy="228618"/>
      </dsp:txXfrm>
    </dsp:sp>
    <dsp:sp modelId="{D7349BB9-6BAA-423D-87A7-175E72ABF1E7}">
      <dsp:nvSpPr>
        <dsp:cNvPr id="0" name=""/>
        <dsp:cNvSpPr/>
      </dsp:nvSpPr>
      <dsp:spPr>
        <a:xfrm>
          <a:off x="947093" y="4181960"/>
          <a:ext cx="6870249" cy="554497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1" kern="1200" dirty="0" smtClean="0">
              <a:latin typeface="+mj-lt"/>
            </a:rPr>
            <a:t>Joining formalities and document verification at Recruitment Section – 1 day</a:t>
          </a:r>
          <a:endParaRPr lang="en-IN" sz="2000" b="1" kern="1200" dirty="0">
            <a:latin typeface="+mj-lt"/>
          </a:endParaRPr>
        </a:p>
      </dsp:txBody>
      <dsp:txXfrm>
        <a:off x="963334" y="4198201"/>
        <a:ext cx="6837767" cy="522015"/>
      </dsp:txXfrm>
    </dsp:sp>
    <dsp:sp modelId="{A7473F5F-7B22-42EF-B06A-DA70E7A182F8}">
      <dsp:nvSpPr>
        <dsp:cNvPr id="0" name=""/>
        <dsp:cNvSpPr/>
      </dsp:nvSpPr>
      <dsp:spPr>
        <a:xfrm rot="5400000">
          <a:off x="4260003" y="4580410"/>
          <a:ext cx="244429" cy="58934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000" kern="1200"/>
        </a:p>
      </dsp:txBody>
      <dsp:txXfrm rot="-5400000">
        <a:off x="4205415" y="4752868"/>
        <a:ext cx="353607" cy="171100"/>
      </dsp:txXfrm>
    </dsp:sp>
    <dsp:sp modelId="{053307BB-3A8A-4BEF-AF75-AF758ADD5220}">
      <dsp:nvSpPr>
        <dsp:cNvPr id="0" name=""/>
        <dsp:cNvSpPr/>
      </dsp:nvSpPr>
      <dsp:spPr>
        <a:xfrm>
          <a:off x="924891" y="5013707"/>
          <a:ext cx="6914653" cy="5544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1" kern="1200" dirty="0" smtClean="0">
              <a:latin typeface="+mj-lt"/>
            </a:rPr>
            <a:t>Orientation and induction, placement of candidates </a:t>
          </a:r>
          <a:endParaRPr lang="en-IN" sz="2000" b="1" kern="1200" dirty="0">
            <a:latin typeface="+mj-lt"/>
          </a:endParaRPr>
        </a:p>
      </dsp:txBody>
      <dsp:txXfrm>
        <a:off x="941132" y="5029948"/>
        <a:ext cx="6882171" cy="5220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13"/>
            <a:ext cx="2984872" cy="500458"/>
          </a:xfrm>
          <a:prstGeom prst="rect">
            <a:avLst/>
          </a:prstGeom>
        </p:spPr>
        <p:txBody>
          <a:bodyPr vert="horz" lIns="88131" tIns="44066" rIns="88131" bIns="44066" rtlCol="0"/>
          <a:lstStyle>
            <a:lvl1pPr algn="l">
              <a:defRPr sz="1300"/>
            </a:lvl1pPr>
          </a:lstStyle>
          <a:p>
            <a:r>
              <a:rPr lang="en-IN"/>
              <a:t>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704" y="13"/>
            <a:ext cx="2984872" cy="500458"/>
          </a:xfrm>
          <a:prstGeom prst="rect">
            <a:avLst/>
          </a:prstGeom>
        </p:spPr>
        <p:txBody>
          <a:bodyPr vert="horz" lIns="88131" tIns="44066" rIns="88131" bIns="44066" rtlCol="0"/>
          <a:lstStyle>
            <a:lvl1pPr algn="r">
              <a:defRPr sz="1300"/>
            </a:lvl1pPr>
          </a:lstStyle>
          <a:p>
            <a:r>
              <a:rPr lang="en-US"/>
              <a:t>.</a:t>
            </a:r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9516675"/>
            <a:ext cx="2984872" cy="500458"/>
          </a:xfrm>
          <a:prstGeom prst="rect">
            <a:avLst/>
          </a:prstGeom>
        </p:spPr>
        <p:txBody>
          <a:bodyPr vert="horz" lIns="88131" tIns="44066" rIns="88131" bIns="44066" rtlCol="0" anchor="b"/>
          <a:lstStyle>
            <a:lvl1pPr algn="l">
              <a:defRPr sz="1300"/>
            </a:lvl1pPr>
          </a:lstStyle>
          <a:p>
            <a:r>
              <a:rPr lang="en-IN" smtClean="0"/>
              <a:t>© MECON Limited 2019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704" y="9516675"/>
            <a:ext cx="2984872" cy="500458"/>
          </a:xfrm>
          <a:prstGeom prst="rect">
            <a:avLst/>
          </a:prstGeom>
        </p:spPr>
        <p:txBody>
          <a:bodyPr vert="horz" lIns="88131" tIns="44066" rIns="88131" bIns="44066" rtlCol="0" anchor="b"/>
          <a:lstStyle>
            <a:lvl1pPr algn="r">
              <a:defRPr sz="1300"/>
            </a:lvl1pPr>
          </a:lstStyle>
          <a:p>
            <a:fld id="{76F0DC3B-5C56-49B3-BCBC-A72918C8C8C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3843375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13"/>
            <a:ext cx="2984872" cy="500939"/>
          </a:xfrm>
          <a:prstGeom prst="rect">
            <a:avLst/>
          </a:prstGeom>
        </p:spPr>
        <p:txBody>
          <a:bodyPr vert="horz" lIns="88131" tIns="44066" rIns="88131" bIns="4406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704" y="13"/>
            <a:ext cx="2984872" cy="500939"/>
          </a:xfrm>
          <a:prstGeom prst="rect">
            <a:avLst/>
          </a:prstGeom>
        </p:spPr>
        <p:txBody>
          <a:bodyPr vert="horz" lIns="88131" tIns="44066" rIns="88131" bIns="4406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.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54063"/>
            <a:ext cx="6669087" cy="3752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1" tIns="44066" rIns="88131" bIns="4406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8" y="4758899"/>
            <a:ext cx="5510530" cy="4508427"/>
          </a:xfrm>
          <a:prstGeom prst="rect">
            <a:avLst/>
          </a:prstGeom>
        </p:spPr>
        <p:txBody>
          <a:bodyPr vert="horz" lIns="88131" tIns="44066" rIns="88131" bIns="4406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9516054"/>
            <a:ext cx="2984872" cy="500939"/>
          </a:xfrm>
          <a:prstGeom prst="rect">
            <a:avLst/>
          </a:prstGeom>
        </p:spPr>
        <p:txBody>
          <a:bodyPr vert="horz" lIns="88131" tIns="44066" rIns="88131" bIns="4406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© MECON Limited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704" y="9516054"/>
            <a:ext cx="2984872" cy="500939"/>
          </a:xfrm>
          <a:prstGeom prst="rect">
            <a:avLst/>
          </a:prstGeom>
        </p:spPr>
        <p:txBody>
          <a:bodyPr vert="horz" lIns="88131" tIns="44066" rIns="88131" bIns="4406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4025C3BF-FC5D-4E2A-A8AC-FF5630A15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9979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9538" y="754063"/>
            <a:ext cx="6669087" cy="3752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MECON Limited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5C3BF-FC5D-4E2A-A8AC-FF5630A15A0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9538" y="754063"/>
            <a:ext cx="6669087" cy="3752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MECON Limited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5C3BF-FC5D-4E2A-A8AC-FF5630A15A0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2955029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MECON Limited 2019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Engineering India’s Future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8B5D2-B13F-4619-9751-F12F0A34030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500732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MECON Limited 2019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Engineering India’s Future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8B5D2-B13F-4619-9751-F12F0A34030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461442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MECON Limited 2019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Engineering India’s Future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8B5D2-B13F-4619-9751-F12F0A34030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78638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MECON Limited 2019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Engineering India’s Future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8B5D2-B13F-4619-9751-F12F0A34030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864439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MECON Limited 2019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Engineering India’s Future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8B5D2-B13F-4619-9751-F12F0A34030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954467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MECON Limited 2019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Engineering India’s Future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8B5D2-B13F-4619-9751-F12F0A34030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364629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MECON Limited 2019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Engineering India’s Future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8B5D2-B13F-4619-9751-F12F0A34030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429266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MECON Limited 2019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Engineering India’s Future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8B5D2-B13F-4619-9751-F12F0A34030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949698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9EC731-77B5-4848-83D4-346AD4D837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2627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238380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20958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797376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60467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MECON Limited 2018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Engineering India’s Future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8B5D2-B13F-4619-9751-F12F0A34030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93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MECON Limited 2019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Engineering India’s Future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8B5D2-B13F-4619-9751-F12F0A34030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636245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MECON Limited 2019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Engineering India’s Future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8B5D2-B13F-4619-9751-F12F0A34030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25932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Single Corner Rectangle 8"/>
          <p:cNvSpPr/>
          <p:nvPr userDrawn="1"/>
        </p:nvSpPr>
        <p:spPr>
          <a:xfrm flipH="1">
            <a:off x="2336800" y="6462712"/>
            <a:ext cx="9855200" cy="3952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88535"/>
            <a:ext cx="12192000" cy="5313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611" y="88535"/>
            <a:ext cx="11262103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200" y="821598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92878"/>
            <a:ext cx="1966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9EC731-77B5-4848-83D4-346AD4D8376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nip Single Corner Rectangle 7"/>
          <p:cNvSpPr/>
          <p:nvPr userDrawn="1"/>
        </p:nvSpPr>
        <p:spPr>
          <a:xfrm>
            <a:off x="0" y="6462712"/>
            <a:ext cx="2235200" cy="395288"/>
          </a:xfrm>
          <a:prstGeom prst="snip1Rect">
            <a:avLst>
              <a:gd name="adj" fmla="val 47852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1155446" y="44624"/>
            <a:ext cx="853909" cy="720080"/>
            <a:chOff x="6019800" y="1340768"/>
            <a:chExt cx="1072480" cy="1152128"/>
          </a:xfrm>
        </p:grpSpPr>
        <p:sp>
          <p:nvSpPr>
            <p:cNvPr id="3" name="Rectangle 2"/>
            <p:cNvSpPr/>
            <p:nvPr userDrawn="1"/>
          </p:nvSpPr>
          <p:spPr>
            <a:xfrm>
              <a:off x="6019800" y="1340768"/>
              <a:ext cx="1072480" cy="1152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8885" y="1411106"/>
              <a:ext cx="974309" cy="1028701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6" name="Group 15"/>
          <p:cNvGrpSpPr/>
          <p:nvPr userDrawn="1"/>
        </p:nvGrpSpPr>
        <p:grpSpPr>
          <a:xfrm>
            <a:off x="11157512" y="44624"/>
            <a:ext cx="853909" cy="720080"/>
            <a:chOff x="6019800" y="1340768"/>
            <a:chExt cx="1072480" cy="1152128"/>
          </a:xfrm>
        </p:grpSpPr>
        <p:sp>
          <p:nvSpPr>
            <p:cNvPr id="17" name="Rectangle 16"/>
            <p:cNvSpPr/>
            <p:nvPr userDrawn="1"/>
          </p:nvSpPr>
          <p:spPr>
            <a:xfrm>
              <a:off x="6019800" y="1340768"/>
              <a:ext cx="1072480" cy="1152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8885" y="1411106"/>
              <a:ext cx="974309" cy="1028701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2460163" y="6469309"/>
            <a:ext cx="539493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E277F9E9-031C-4102-8396-0BCE9BAA4378}" type="slidenum">
              <a:rPr lang="en-US" sz="1200" smtClean="0">
                <a:solidFill>
                  <a:prstClr val="white">
                    <a:lumMod val="95000"/>
                  </a:prstClr>
                </a:solidFill>
              </a:rPr>
              <a:pPr>
                <a:defRPr/>
              </a:pPr>
              <a:t>‹#›</a:t>
            </a:fld>
            <a:endParaRPr lang="en-US" sz="12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22" name="Snip Single Corner Rectangle 7">
            <a:extLst>
              <a:ext uri="{FF2B5EF4-FFF2-40B4-BE49-F238E27FC236}">
                <a16:creationId xmlns:a16="http://schemas.microsoft.com/office/drawing/2014/main" id="{0C9008E1-2CE1-40F4-BDD4-C240CF43E233}"/>
              </a:ext>
            </a:extLst>
          </p:cNvPr>
          <p:cNvSpPr/>
          <p:nvPr userDrawn="1"/>
        </p:nvSpPr>
        <p:spPr>
          <a:xfrm>
            <a:off x="0" y="6462712"/>
            <a:ext cx="2235200" cy="395288"/>
          </a:xfrm>
          <a:prstGeom prst="snip1Rect">
            <a:avLst>
              <a:gd name="adj" fmla="val 47852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1969304A-E554-4BFD-8D53-7B048E27CF80}"/>
              </a:ext>
            </a:extLst>
          </p:cNvPr>
          <p:cNvSpPr txBox="1">
            <a:spLocks/>
          </p:cNvSpPr>
          <p:nvPr userDrawn="1"/>
        </p:nvSpPr>
        <p:spPr>
          <a:xfrm>
            <a:off x="8167245" y="6407052"/>
            <a:ext cx="3860800" cy="386535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>
              <a:defRPr/>
            </a:pPr>
            <a:r>
              <a:rPr lang="en-US" sz="2000" b="1" baseline="-25000" dirty="0">
                <a:solidFill>
                  <a:prstClr val="white"/>
                </a:solidFill>
                <a:cs typeface="Raavi" panose="020B0502040204020203" pitchFamily="34" charset="0"/>
              </a:rPr>
              <a:t>MECON LIMITED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7577DE31-F3D2-4EBD-B8F4-C5BA8C2E198B}"/>
              </a:ext>
            </a:extLst>
          </p:cNvPr>
          <p:cNvSpPr txBox="1">
            <a:spLocks/>
          </p:cNvSpPr>
          <p:nvPr userDrawn="1"/>
        </p:nvSpPr>
        <p:spPr>
          <a:xfrm>
            <a:off x="11611" y="6492877"/>
            <a:ext cx="2002906" cy="34155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>
              <a:defRPr/>
            </a:pPr>
            <a:r>
              <a:rPr lang="en-US" sz="1250" b="0" baseline="-25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sz="1250" b="0" baseline="-25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MECON LIMITED 2021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F1A249-6E86-4E38-B485-F972C987F81A}"/>
              </a:ext>
            </a:extLst>
          </p:cNvPr>
          <p:cNvSpPr/>
          <p:nvPr userDrawn="1"/>
        </p:nvSpPr>
        <p:spPr>
          <a:xfrm>
            <a:off x="4333742" y="6492877"/>
            <a:ext cx="3958213" cy="3563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A7CBC9-0506-433B-82D4-47479F3F55A1}"/>
              </a:ext>
            </a:extLst>
          </p:cNvPr>
          <p:cNvSpPr/>
          <p:nvPr userDrawn="1"/>
        </p:nvSpPr>
        <p:spPr>
          <a:xfrm>
            <a:off x="4333741" y="6492877"/>
            <a:ext cx="3860800" cy="3563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D46A09-DD59-4008-9F6F-D35A11669BB3}"/>
              </a:ext>
            </a:extLst>
          </p:cNvPr>
          <p:cNvSpPr/>
          <p:nvPr userDrawn="1"/>
        </p:nvSpPr>
        <p:spPr>
          <a:xfrm>
            <a:off x="4333741" y="6407050"/>
            <a:ext cx="3860800" cy="300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baseline="-25000" dirty="0">
                <a:solidFill>
                  <a:prstClr val="white"/>
                </a:solidFill>
                <a:cs typeface="Raavi" panose="020B0502040204020203" pitchFamily="34" charset="0"/>
              </a:rPr>
              <a:t>Engineering India’s Future</a:t>
            </a:r>
          </a:p>
        </p:txBody>
      </p:sp>
    </p:spTree>
    <p:extLst>
      <p:ext uri="{BB962C8B-B14F-4D97-AF65-F5344CB8AC3E}">
        <p14:creationId xmlns:p14="http://schemas.microsoft.com/office/powerpoint/2010/main" val="114850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9" r:id="rId3"/>
  </p:sldLayoutIdLst>
  <p:transition/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88535"/>
            <a:ext cx="12192000" cy="5313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611" y="88535"/>
            <a:ext cx="11262103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200" y="821598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928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9EC731-77B5-4848-83D4-346AD4D8376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nip Single Corner Rectangle 7"/>
          <p:cNvSpPr/>
          <p:nvPr/>
        </p:nvSpPr>
        <p:spPr>
          <a:xfrm>
            <a:off x="0" y="6462712"/>
            <a:ext cx="2235200" cy="395288"/>
          </a:xfrm>
          <a:prstGeom prst="snip1Rect">
            <a:avLst>
              <a:gd name="adj" fmla="val 47852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nip Single Corner Rectangle 8"/>
          <p:cNvSpPr/>
          <p:nvPr/>
        </p:nvSpPr>
        <p:spPr>
          <a:xfrm flipH="1">
            <a:off x="2336800" y="6462712"/>
            <a:ext cx="9855200" cy="395288"/>
          </a:xfrm>
          <a:prstGeom prst="snip1Rect">
            <a:avLst>
              <a:gd name="adj" fmla="val 46783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" name="Group 6"/>
          <p:cNvGrpSpPr/>
          <p:nvPr/>
        </p:nvGrpSpPr>
        <p:grpSpPr>
          <a:xfrm>
            <a:off x="11155446" y="44624"/>
            <a:ext cx="853909" cy="720080"/>
            <a:chOff x="6019800" y="1340768"/>
            <a:chExt cx="1072480" cy="1152128"/>
          </a:xfrm>
        </p:grpSpPr>
        <p:sp>
          <p:nvSpPr>
            <p:cNvPr id="3" name="Rectangle 2"/>
            <p:cNvSpPr/>
            <p:nvPr userDrawn="1"/>
          </p:nvSpPr>
          <p:spPr>
            <a:xfrm>
              <a:off x="6019800" y="1340768"/>
              <a:ext cx="1072480" cy="1152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8885" y="1411106"/>
              <a:ext cx="974309" cy="1028701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5" name="Group 15"/>
          <p:cNvGrpSpPr/>
          <p:nvPr/>
        </p:nvGrpSpPr>
        <p:grpSpPr>
          <a:xfrm>
            <a:off x="11157512" y="44624"/>
            <a:ext cx="853909" cy="720080"/>
            <a:chOff x="6019800" y="1340768"/>
            <a:chExt cx="1072480" cy="1152128"/>
          </a:xfrm>
        </p:grpSpPr>
        <p:sp>
          <p:nvSpPr>
            <p:cNvPr id="17" name="Rectangle 16"/>
            <p:cNvSpPr/>
            <p:nvPr userDrawn="1"/>
          </p:nvSpPr>
          <p:spPr>
            <a:xfrm>
              <a:off x="6019800" y="1340768"/>
              <a:ext cx="1072480" cy="1152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8885" y="1411106"/>
              <a:ext cx="974309" cy="1028701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1" name="Slide Number Placeholder 5"/>
          <p:cNvSpPr txBox="1">
            <a:spLocks/>
          </p:cNvSpPr>
          <p:nvPr/>
        </p:nvSpPr>
        <p:spPr>
          <a:xfrm>
            <a:off x="2718349" y="6469309"/>
            <a:ext cx="144725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E277F9E9-031C-4102-8396-0BCE9BAA4378}" type="slidenum">
              <a:rPr lang="en-US" sz="1000" smtClean="0">
                <a:solidFill>
                  <a:prstClr val="white">
                    <a:lumMod val="95000"/>
                  </a:prstClr>
                </a:solidFill>
              </a:rPr>
              <a:pPr>
                <a:defRPr/>
              </a:pPr>
              <a:t>‹#›</a:t>
            </a:fld>
            <a:endParaRPr lang="en-US" sz="10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5DC5AE86-F591-48E7-813F-BF79300B8F00}"/>
              </a:ext>
            </a:extLst>
          </p:cNvPr>
          <p:cNvSpPr txBox="1">
            <a:spLocks/>
          </p:cNvSpPr>
          <p:nvPr userDrawn="1"/>
        </p:nvSpPr>
        <p:spPr>
          <a:xfrm>
            <a:off x="8167245" y="6407052"/>
            <a:ext cx="3860800" cy="386535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>
              <a:defRPr/>
            </a:pPr>
            <a:r>
              <a:rPr lang="en-US" sz="2000" b="1" baseline="-25000" dirty="0">
                <a:solidFill>
                  <a:prstClr val="white"/>
                </a:solidFill>
                <a:cs typeface="Raavi" panose="020B0502040204020203" pitchFamily="34" charset="0"/>
              </a:rPr>
              <a:t>MECON LIMITED</a:t>
            </a: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AFA9722-374F-43F4-879D-A8C930B70136}"/>
              </a:ext>
            </a:extLst>
          </p:cNvPr>
          <p:cNvSpPr txBox="1">
            <a:spLocks/>
          </p:cNvSpPr>
          <p:nvPr userDrawn="1"/>
        </p:nvSpPr>
        <p:spPr>
          <a:xfrm>
            <a:off x="-116764" y="6382931"/>
            <a:ext cx="2036131" cy="38653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>
              <a:defRPr/>
            </a:pPr>
            <a:r>
              <a:rPr lang="en-US" sz="1250" b="0" baseline="-25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sz="1250" b="0" baseline="-250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MECON LIMITED 2018</a:t>
            </a:r>
            <a:endParaRPr lang="en-US" sz="1250" b="0" baseline="-25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1F7362-36EB-474F-BD97-501089AC420D}"/>
              </a:ext>
            </a:extLst>
          </p:cNvPr>
          <p:cNvSpPr/>
          <p:nvPr userDrawn="1"/>
        </p:nvSpPr>
        <p:spPr>
          <a:xfrm>
            <a:off x="4333741" y="6407050"/>
            <a:ext cx="3860800" cy="300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baseline="-25000" dirty="0">
                <a:solidFill>
                  <a:prstClr val="white"/>
                </a:solidFill>
                <a:cs typeface="Raavi" panose="020B0502040204020203" pitchFamily="34" charset="0"/>
              </a:rPr>
              <a:t>Engineering India’s Future</a:t>
            </a:r>
          </a:p>
        </p:txBody>
      </p:sp>
    </p:spTree>
    <p:extLst>
      <p:ext uri="{BB962C8B-B14F-4D97-AF65-F5344CB8AC3E}">
        <p14:creationId xmlns:p14="http://schemas.microsoft.com/office/powerpoint/2010/main" val="200453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</p:sldLayoutIdLst>
  <p:transition/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MECON Limited 2019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Engineering India’s Future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8B5D2-B13F-4619-9751-F12F0A34030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407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3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Engineering India’s Future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86"/>
          <a:stretch/>
        </p:blipFill>
        <p:spPr>
          <a:xfrm>
            <a:off x="1" y="0"/>
            <a:ext cx="12166127" cy="47186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577495"/>
            <a:ext cx="1211750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Arial" pitchFamily="34" charset="0"/>
              </a:rPr>
              <a:t>MECON LIMITED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Arial" pitchFamily="34" charset="0"/>
              </a:rPr>
              <a:t>(A Government of India Enterprise)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800600"/>
            <a:ext cx="999219" cy="8284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915400" y="71047"/>
            <a:ext cx="2971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Arial" pitchFamily="34" charset="0"/>
              </a:rPr>
              <a:t>MECON Head office,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Arial" pitchFamily="34" charset="0"/>
              </a:rPr>
              <a:t>Ranchi, Jharkhand, India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59048" y="332657"/>
            <a:ext cx="5244854" cy="720080"/>
          </a:xfrm>
          <a:prstGeom prst="rect">
            <a:avLst/>
          </a:prstGeom>
          <a:solidFill>
            <a:schemeClr val="accent5">
              <a:lumMod val="60000"/>
              <a:lumOff val="40000"/>
              <a:alpha val="63000"/>
            </a:schemeClr>
          </a:solidFill>
          <a:ln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Arial Unicode MS" pitchFamily="34" charset="-128"/>
                <a:cs typeface="Arial Unicode MS" pitchFamily="34" charset="-128"/>
              </a:rPr>
              <a:t>Corporate</a:t>
            </a:r>
            <a:endParaRPr kumimoji="0" lang="en-US" sz="4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35360" y="84425"/>
            <a:ext cx="9577064" cy="468761"/>
          </a:xfrm>
          <a:prstGeom prst="rect">
            <a:avLst/>
          </a:prstGeom>
          <a:noFill/>
        </p:spPr>
        <p:txBody>
          <a:bodyPr wrap="square" lIns="98466" tIns="49234" rIns="98466" bIns="49234" rtlCol="0">
            <a:spAutoFit/>
          </a:bodyPr>
          <a:lstStyle/>
          <a:p>
            <a:pPr algn="just"/>
            <a:r>
              <a:rPr lang="en-US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Consultancy &amp; Project Finance group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5360" y="908720"/>
            <a:ext cx="11305256" cy="4946910"/>
          </a:xfrm>
          <a:prstGeom prst="rect">
            <a:avLst/>
          </a:prstGeom>
          <a:noFill/>
        </p:spPr>
        <p:txBody>
          <a:bodyPr wrap="square" lIns="98466" tIns="49234" rIns="98466" bIns="49234" rtlCol="0" anchor="t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2100" dirty="0">
                <a:latin typeface="+mn-lt"/>
                <a:cs typeface="+mn-cs"/>
              </a:rPr>
              <a:t>Bills processing and release of payments  to sub-contractors/Vendors</a:t>
            </a:r>
          </a:p>
          <a:p>
            <a:pPr marL="457200" indent="-457200" algn="just"/>
            <a:endParaRPr lang="en-US" sz="2100" dirty="0">
              <a:latin typeface="+mn-lt"/>
              <a:cs typeface="+mn-cs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100" dirty="0">
                <a:latin typeface="+mn-lt"/>
                <a:cs typeface="+mn-cs"/>
              </a:rPr>
              <a:t>Invoicing to different clients</a:t>
            </a:r>
          </a:p>
          <a:p>
            <a:pPr marL="457200" indent="-457200" algn="just"/>
            <a:endParaRPr lang="en-US" sz="2100" dirty="0">
              <a:latin typeface="+mn-lt"/>
              <a:cs typeface="+mn-cs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100" dirty="0">
                <a:latin typeface="+mn-lt"/>
                <a:cs typeface="+mn-cs"/>
              </a:rPr>
              <a:t>Financial evaluation of Vendors</a:t>
            </a:r>
          </a:p>
          <a:p>
            <a:pPr marL="457200" indent="-457200" algn="just"/>
            <a:endParaRPr lang="en-US" sz="2100" dirty="0">
              <a:latin typeface="+mn-lt"/>
              <a:cs typeface="+mn-cs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100" dirty="0">
                <a:latin typeface="+mn-lt"/>
                <a:cs typeface="+mn-cs"/>
              </a:rPr>
              <a:t>Monitoring of Bank Guarantees (Clients/Vendors)</a:t>
            </a:r>
          </a:p>
          <a:p>
            <a:pPr marL="457200" indent="-457200" algn="just"/>
            <a:endParaRPr lang="en-US" sz="2100" dirty="0">
              <a:latin typeface="+mn-lt"/>
              <a:cs typeface="+mn-cs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100" dirty="0">
                <a:latin typeface="+mn-lt"/>
                <a:cs typeface="+mn-cs"/>
              </a:rPr>
              <a:t>Ensuring timely Statutory compliances related to ITDS, GST, etc.</a:t>
            </a:r>
          </a:p>
          <a:p>
            <a:pPr marL="457200" indent="-457200" algn="just"/>
            <a:endParaRPr lang="en-US" sz="2100" dirty="0">
              <a:latin typeface="+mn-lt"/>
              <a:cs typeface="+mn-cs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100" dirty="0">
                <a:latin typeface="+mn-lt"/>
                <a:cs typeface="+mn-cs"/>
              </a:rPr>
              <a:t>Quarterly and Annual closing entries and MIS reporting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en-US" sz="2100" dirty="0">
              <a:latin typeface="+mn-lt"/>
              <a:cs typeface="+mn-cs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100" dirty="0">
                <a:latin typeface="+mn-lt"/>
                <a:cs typeface="+mn-cs"/>
              </a:rPr>
              <a:t>Meeting with Clients and Vendors on different issues</a:t>
            </a:r>
          </a:p>
          <a:p>
            <a:pPr marL="457200" indent="-457200" algn="just"/>
            <a:endParaRPr lang="en-US" sz="2100" dirty="0">
              <a:latin typeface="+mn-lt"/>
              <a:cs typeface="+mn-cs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100" dirty="0">
                <a:latin typeface="+mn-lt"/>
                <a:cs typeface="+mn-cs"/>
              </a:rPr>
              <a:t>Replying to Audit queries of Internal Auditor, Statutory Auditor and Govt. Auditor etc.</a:t>
            </a:r>
          </a:p>
        </p:txBody>
      </p:sp>
    </p:spTree>
    <p:extLst>
      <p:ext uri="{BB962C8B-B14F-4D97-AF65-F5344CB8AC3E}">
        <p14:creationId xmlns:p14="http://schemas.microsoft.com/office/powerpoint/2010/main" val="3359558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9376" y="84425"/>
            <a:ext cx="9433048" cy="468761"/>
          </a:xfrm>
          <a:prstGeom prst="rect">
            <a:avLst/>
          </a:prstGeom>
          <a:noFill/>
        </p:spPr>
        <p:txBody>
          <a:bodyPr wrap="square" lIns="98466" tIns="49234" rIns="98466" bIns="49234" rtlCol="0">
            <a:spAutoFit/>
          </a:bodyPr>
          <a:lstStyle/>
          <a:p>
            <a:pPr algn="just"/>
            <a:r>
              <a:rPr lang="en-US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Supplier’s &amp; Contractor’s Bill Group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9376" y="692696"/>
            <a:ext cx="10657184" cy="4946910"/>
          </a:xfrm>
          <a:prstGeom prst="rect">
            <a:avLst/>
          </a:prstGeom>
          <a:noFill/>
        </p:spPr>
        <p:txBody>
          <a:bodyPr wrap="square" lIns="98466" tIns="49234" rIns="98466" bIns="49234" rtlCol="0" anchor="t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endParaRPr lang="en-US" sz="2100" dirty="0">
              <a:latin typeface="+mn-lt"/>
              <a:cs typeface="+mn-cs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100" dirty="0">
                <a:latin typeface="+mn-lt"/>
                <a:cs typeface="+mn-cs"/>
              </a:rPr>
              <a:t>Tender Opening, evaluation and recommendation</a:t>
            </a:r>
          </a:p>
          <a:p>
            <a:pPr marL="457200" indent="-457200" algn="just"/>
            <a:endParaRPr lang="en-US" sz="2100" dirty="0">
              <a:latin typeface="+mn-lt"/>
              <a:cs typeface="+mn-cs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100" dirty="0">
                <a:latin typeface="+mn-lt"/>
                <a:cs typeface="+mn-cs"/>
              </a:rPr>
              <a:t>Monitoring of Bank Guarantees (Suppliers / Contractors)</a:t>
            </a:r>
          </a:p>
          <a:p>
            <a:pPr marL="457200" indent="-457200" algn="just"/>
            <a:endParaRPr lang="en-US" sz="2100" dirty="0">
              <a:latin typeface="+mn-lt"/>
              <a:cs typeface="+mn-cs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100" dirty="0">
                <a:latin typeface="+mn-lt"/>
                <a:cs typeface="+mn-cs"/>
              </a:rPr>
              <a:t>Bills processing and release of payments  to Suppliers &amp; Contractors</a:t>
            </a:r>
          </a:p>
          <a:p>
            <a:pPr marL="457200" indent="-457200" algn="just"/>
            <a:endParaRPr lang="en-US" sz="2100" dirty="0">
              <a:latin typeface="+mn-lt"/>
              <a:cs typeface="+mn-cs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100" dirty="0">
                <a:latin typeface="+mn-lt"/>
                <a:cs typeface="+mn-cs"/>
              </a:rPr>
              <a:t>Statutory compliances related to ITDS, GST, etc.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en-US" sz="2100" dirty="0">
              <a:latin typeface="+mn-lt"/>
              <a:cs typeface="+mn-cs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100" dirty="0">
                <a:latin typeface="+mn-lt"/>
                <a:cs typeface="+mn-cs"/>
              </a:rPr>
              <a:t>Processing of Foreign Tour Advance to employees and Processing of payment vouchers to overseas suppliers</a:t>
            </a:r>
          </a:p>
          <a:p>
            <a:pPr marL="457200" indent="-457200" algn="just"/>
            <a:endParaRPr lang="en-US" sz="2100" dirty="0">
              <a:latin typeface="+mn-lt"/>
              <a:cs typeface="+mn-cs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100" dirty="0">
                <a:latin typeface="+mn-lt"/>
                <a:cs typeface="+mn-cs"/>
              </a:rPr>
              <a:t>Quarterly / Annual Closing  entries and MIS reporting</a:t>
            </a:r>
          </a:p>
          <a:p>
            <a:pPr marL="457200" indent="-457200" algn="just"/>
            <a:endParaRPr lang="en-US" sz="2100" dirty="0">
              <a:latin typeface="+mn-lt"/>
              <a:cs typeface="+mn-cs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100" dirty="0">
                <a:latin typeface="+mn-lt"/>
                <a:cs typeface="+mn-cs"/>
              </a:rPr>
              <a:t>Replying to Audit queries of Internal Auditor, Statutory Auditor and Govt. Auditor etc.</a:t>
            </a:r>
          </a:p>
        </p:txBody>
      </p:sp>
    </p:spTree>
    <p:extLst>
      <p:ext uri="{BB962C8B-B14F-4D97-AF65-F5344CB8AC3E}">
        <p14:creationId xmlns:p14="http://schemas.microsoft.com/office/powerpoint/2010/main" val="3359558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35361" y="120646"/>
            <a:ext cx="9635218" cy="500042"/>
          </a:xfrm>
        </p:spPr>
        <p:txBody>
          <a:bodyPr/>
          <a:lstStyle/>
          <a:p>
            <a:r>
              <a:rPr lang="en-US" dirty="0" smtClean="0"/>
              <a:t>Pay Bill, PF &amp; Gratuity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1" y="692696"/>
            <a:ext cx="10332639" cy="5688632"/>
          </a:xfrm>
        </p:spPr>
        <p:txBody>
          <a:bodyPr/>
          <a:lstStyle/>
          <a:p>
            <a:pPr marL="354013" indent="-1778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IN" sz="2100" dirty="0"/>
              <a:t>Processing and Payment of salary to all employees</a:t>
            </a:r>
          </a:p>
          <a:p>
            <a:pPr marL="354013" indent="-177800" algn="just">
              <a:spcBef>
                <a:spcPts val="0"/>
              </a:spcBef>
              <a:buNone/>
            </a:pPr>
            <a:endParaRPr lang="en-IN" sz="2100" dirty="0"/>
          </a:p>
          <a:p>
            <a:pPr marL="530225" indent="-354013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100" dirty="0"/>
              <a:t>Remittance of statutory recoveries to Exchequer / Statutory bodies</a:t>
            </a:r>
            <a:endParaRPr lang="en-IN" sz="2100" dirty="0"/>
          </a:p>
          <a:p>
            <a:pPr marL="354013" indent="-1778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IN" sz="2100" dirty="0"/>
          </a:p>
          <a:p>
            <a:pPr marL="354013" indent="-1778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100" dirty="0"/>
              <a:t>Filling of Quarterly TDS Return and p</a:t>
            </a:r>
            <a:r>
              <a:rPr lang="en-IN" sz="2100" dirty="0"/>
              <a:t>reparation of Income Tax Deduction Certificate (Form 16)</a:t>
            </a:r>
          </a:p>
          <a:p>
            <a:pPr marL="354013" indent="-1778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IN" sz="2100" dirty="0"/>
          </a:p>
          <a:p>
            <a:pPr marL="354013" indent="-1778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IN" sz="2100" dirty="0"/>
              <a:t>Final settlement on separation of employees from the company</a:t>
            </a:r>
          </a:p>
          <a:p>
            <a:pPr marL="354013" indent="-1778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IN" sz="2100" dirty="0"/>
          </a:p>
          <a:p>
            <a:pPr marL="354013" indent="-1778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IN" sz="2100" dirty="0"/>
              <a:t>Maintenance of PF &amp; Pension accounts of employees of the Company</a:t>
            </a:r>
          </a:p>
          <a:p>
            <a:pPr marL="354013" indent="-177800" algn="just">
              <a:spcBef>
                <a:spcPts val="0"/>
              </a:spcBef>
              <a:buNone/>
            </a:pPr>
            <a:endParaRPr lang="en-IN" sz="2100" dirty="0"/>
          </a:p>
          <a:p>
            <a:pPr marL="354013" indent="-1778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100" dirty="0"/>
              <a:t>Investment of surplus fund as per EPFO guidelines</a:t>
            </a:r>
            <a:endParaRPr lang="en-IN" sz="2100" dirty="0"/>
          </a:p>
          <a:p>
            <a:pPr marL="354013" indent="-177800" algn="just">
              <a:spcBef>
                <a:spcPts val="0"/>
              </a:spcBef>
              <a:buNone/>
            </a:pPr>
            <a:endParaRPr lang="en-IN" sz="2100" dirty="0"/>
          </a:p>
          <a:p>
            <a:pPr marL="354013" indent="-1778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100" dirty="0"/>
              <a:t> Filing of monthly and yearly Provident Fund returns as well as monthly return of pension</a:t>
            </a:r>
          </a:p>
          <a:p>
            <a:pPr marL="354013" indent="-1778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IN" sz="2100" dirty="0"/>
              <a:t>Quarterly and annual closing entries and handling the queries of various statutory and non-statutory bodies . </a:t>
            </a:r>
          </a:p>
          <a:p>
            <a:pPr marL="0" indent="0" algn="just">
              <a:buNone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12023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07369" y="88535"/>
            <a:ext cx="9571918" cy="487362"/>
          </a:xfrm>
        </p:spPr>
        <p:txBody>
          <a:bodyPr/>
          <a:lstStyle/>
          <a:p>
            <a:r>
              <a:rPr lang="en-US" dirty="0" smtClean="0"/>
              <a:t>TA and Medical bills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52" y="692696"/>
            <a:ext cx="11161240" cy="5688632"/>
          </a:xfrm>
        </p:spPr>
        <p:txBody>
          <a:bodyPr/>
          <a:lstStyle/>
          <a:p>
            <a:pPr marL="354013" indent="-177800" algn="just">
              <a:buFont typeface="Wingdings" panose="05000000000000000000" pitchFamily="2" charset="2"/>
              <a:buChar char="Ø"/>
            </a:pPr>
            <a:r>
              <a:rPr lang="en-US" sz="2100" dirty="0"/>
              <a:t>Processing of Tour Advance on official tour / Permanent transfer as per Company rules and adjustment / processing / accounting of final tour bills </a:t>
            </a:r>
          </a:p>
          <a:p>
            <a:pPr marL="530225" indent="-354013" algn="just">
              <a:buFont typeface="Wingdings" panose="05000000000000000000" pitchFamily="2" charset="2"/>
              <a:buChar char="Ø"/>
            </a:pPr>
            <a:endParaRPr lang="en-IN" sz="2100" dirty="0"/>
          </a:p>
          <a:p>
            <a:pPr marL="354013" indent="-177800" algn="just">
              <a:buFont typeface="Wingdings" panose="05000000000000000000" pitchFamily="2" charset="2"/>
              <a:buChar char="Ø"/>
            </a:pPr>
            <a:r>
              <a:rPr lang="en-US" sz="2100" dirty="0"/>
              <a:t>Processing the invoices of travelling agency for issue of Air Tickets</a:t>
            </a:r>
          </a:p>
          <a:p>
            <a:pPr marL="354013" indent="-177800" algn="just">
              <a:buFont typeface="Wingdings" panose="05000000000000000000" pitchFamily="2" charset="2"/>
              <a:buChar char="Ø"/>
            </a:pPr>
            <a:endParaRPr lang="en-US" sz="2100" dirty="0"/>
          </a:p>
          <a:p>
            <a:pPr marL="354013" indent="-177800" algn="just">
              <a:buFont typeface="Wingdings" panose="05000000000000000000" pitchFamily="2" charset="2"/>
              <a:buChar char="Ø"/>
            </a:pPr>
            <a:r>
              <a:rPr lang="en-US" sz="2100" dirty="0"/>
              <a:t>Processing of Medical bills &amp; Medical Tour bills as per rules of the Company</a:t>
            </a:r>
            <a:endParaRPr lang="en-IN" sz="2100" dirty="0"/>
          </a:p>
          <a:p>
            <a:pPr marL="354013" indent="-177800" algn="just">
              <a:buFont typeface="Wingdings" panose="05000000000000000000" pitchFamily="2" charset="2"/>
              <a:buChar char="Ø"/>
            </a:pPr>
            <a:endParaRPr lang="en-US" sz="2100" dirty="0"/>
          </a:p>
          <a:p>
            <a:pPr marL="354013" indent="-177800" algn="just">
              <a:buFont typeface="Wingdings" panose="05000000000000000000" pitchFamily="2" charset="2"/>
              <a:buChar char="Ø"/>
            </a:pPr>
            <a:r>
              <a:rPr lang="en-US" sz="2100" dirty="0"/>
              <a:t>Processing / accounting of final settlement travelling bills as per the rules of the Company including reimbursement of transportation of household goods on the basis of documentary evidence</a:t>
            </a:r>
          </a:p>
          <a:p>
            <a:pPr marL="354013" indent="-177800" algn="just">
              <a:buFont typeface="Wingdings" panose="05000000000000000000" pitchFamily="2" charset="2"/>
              <a:buChar char="Ø"/>
            </a:pPr>
            <a:endParaRPr lang="en-US" sz="2100" dirty="0"/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000" dirty="0"/>
              <a:t>Quarterly / Annual entries and MIS reporting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en-US" sz="2000" dirty="0"/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000" dirty="0"/>
              <a:t>Handling Audit queries of Internal Auditor, Statutory Auditor and Govt. Auditor etc.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2023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07369" y="88535"/>
            <a:ext cx="9571918" cy="487362"/>
          </a:xfrm>
        </p:spPr>
        <p:txBody>
          <a:bodyPr/>
          <a:lstStyle/>
          <a:p>
            <a:r>
              <a:rPr lang="en-IN" dirty="0" smtClean="0"/>
              <a:t>Taxation Group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68" y="714356"/>
            <a:ext cx="10801200" cy="5594964"/>
          </a:xfrm>
        </p:spPr>
        <p:txBody>
          <a:bodyPr/>
          <a:lstStyle/>
          <a:p>
            <a:pPr marL="355600" indent="-3556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en-US" sz="2100" dirty="0"/>
              <a:t>Preparation, computation and filing of monthly GST returns like GSTR 3B &amp; GSTR 1</a:t>
            </a:r>
          </a:p>
          <a:p>
            <a:pPr marL="355600" indent="-355600" algn="just">
              <a:spcBef>
                <a:spcPts val="0"/>
              </a:spcBef>
              <a:buNone/>
            </a:pPr>
            <a:endParaRPr lang="en-US" sz="2100" dirty="0"/>
          </a:p>
          <a:p>
            <a:pPr marL="355600" lvl="1" indent="-3556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 smtClean="0"/>
              <a:t>Timely compliance of Tax Audit u/s 44AB, filing of Annual Income Tax Return and filing of quarterly TDS Return/rectification etc</a:t>
            </a:r>
          </a:p>
          <a:p>
            <a:pPr marL="355600" lvl="1" indent="-355600" algn="just">
              <a:spcBef>
                <a:spcPts val="0"/>
              </a:spcBef>
              <a:buNone/>
            </a:pPr>
            <a:endParaRPr lang="en-US" dirty="0" smtClean="0"/>
          </a:p>
          <a:p>
            <a:pPr marL="355600" indent="-3556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en-IN" sz="2100" dirty="0"/>
              <a:t>Appearing before the assessing authorities of the different states for the completion of assessment and VAT Audit under VAT/CST Act </a:t>
            </a:r>
          </a:p>
          <a:p>
            <a:pPr marL="355600" indent="-355600" algn="just">
              <a:spcBef>
                <a:spcPts val="0"/>
              </a:spcBef>
              <a:buNone/>
            </a:pPr>
            <a:endParaRPr lang="en-US" sz="2100" dirty="0"/>
          </a:p>
          <a:p>
            <a:pPr marL="355600" indent="-3556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en-IN" sz="2100" dirty="0"/>
              <a:t>Preparation and filing of written submission and appearing before different adjudicating authority under old Service Tax and VAT  regime</a:t>
            </a:r>
          </a:p>
          <a:p>
            <a:pPr marL="355600" indent="-355600" algn="just">
              <a:spcBef>
                <a:spcPts val="0"/>
              </a:spcBef>
              <a:buNone/>
            </a:pPr>
            <a:endParaRPr lang="en-IN" sz="2100" dirty="0"/>
          </a:p>
          <a:p>
            <a:pPr marL="355600" indent="-3556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en-IN" sz="2100" dirty="0"/>
              <a:t>Preparation and filing Appeal before CIT (Appeal)/ITAT (Income Tax </a:t>
            </a:r>
            <a:r>
              <a:rPr lang="en-IN" sz="2100" dirty="0" err="1"/>
              <a:t>Apellate</a:t>
            </a:r>
            <a:r>
              <a:rPr lang="en-IN" sz="2100" dirty="0"/>
              <a:t> Tribunal)</a:t>
            </a:r>
          </a:p>
          <a:p>
            <a:pPr marL="355600" indent="-355600" algn="just">
              <a:spcBef>
                <a:spcPts val="0"/>
              </a:spcBef>
              <a:buNone/>
            </a:pPr>
            <a:endParaRPr lang="en-IN" sz="2100" dirty="0"/>
          </a:p>
          <a:p>
            <a:pPr marL="355600" indent="-3556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en-IN" sz="2100" dirty="0"/>
              <a:t>Handling query/issues raised by Statutory Auditor, Govt. Auditor (CAG), Service Tax </a:t>
            </a:r>
            <a:r>
              <a:rPr lang="en-IN" sz="2100" dirty="0" err="1"/>
              <a:t>Deptt</a:t>
            </a:r>
            <a:r>
              <a:rPr lang="en-IN" sz="2100" dirty="0"/>
              <a:t>. Auditor, Income Tax </a:t>
            </a:r>
            <a:r>
              <a:rPr lang="en-IN" sz="2100" dirty="0" err="1"/>
              <a:t>Deptt</a:t>
            </a:r>
            <a:r>
              <a:rPr lang="en-IN" sz="2100" dirty="0"/>
              <a:t>. etc</a:t>
            </a:r>
          </a:p>
          <a:p>
            <a:pPr marL="655638" lvl="1" indent="-355600" algn="just">
              <a:buNone/>
            </a:pPr>
            <a:endParaRPr lang="en-IN" dirty="0" smtClean="0"/>
          </a:p>
          <a:p>
            <a:pPr marL="355600" indent="-355600" algn="just">
              <a:buFont typeface="Wingdings" pitchFamily="2" charset="2"/>
              <a:buChar char="Ø"/>
            </a:pPr>
            <a:endParaRPr lang="en-US" sz="2100" dirty="0"/>
          </a:p>
          <a:p>
            <a:pPr marL="355600" indent="-355600" algn="just">
              <a:buNone/>
            </a:pPr>
            <a:endParaRPr lang="en-US" sz="2100" dirty="0"/>
          </a:p>
          <a:p>
            <a:pPr marL="355600" indent="-355600" algn="just">
              <a:buNone/>
            </a:pPr>
            <a:endParaRPr lang="en-US" sz="2100" dirty="0"/>
          </a:p>
          <a:p>
            <a:pPr marL="355600" indent="-355600" algn="just">
              <a:buFont typeface="Wingdings" pitchFamily="2" charset="2"/>
              <a:buChar char="Ø"/>
            </a:pPr>
            <a:endParaRPr lang="en-IN" sz="2100" dirty="0"/>
          </a:p>
          <a:p>
            <a:pPr marL="355600" indent="-355600" algn="just">
              <a:buFont typeface="Wingdings" pitchFamily="2" charset="2"/>
              <a:buChar char="Ø"/>
            </a:pPr>
            <a:endParaRPr lang="en-US" sz="2100" dirty="0"/>
          </a:p>
          <a:p>
            <a:pPr marL="355600" indent="-355600" algn="just">
              <a:buFont typeface="Wingdings" pitchFamily="2" charset="2"/>
              <a:buChar char="Ø"/>
            </a:pPr>
            <a:endParaRPr lang="en-US" sz="2100" dirty="0"/>
          </a:p>
          <a:p>
            <a:pPr marL="355600" indent="-355600" algn="just">
              <a:buNone/>
            </a:pPr>
            <a:endParaRPr lang="en-US" sz="2100" dirty="0"/>
          </a:p>
          <a:p>
            <a:pPr marL="355600" indent="-355600" algn="just">
              <a:buFont typeface="Wingdings" pitchFamily="2" charset="2"/>
              <a:buChar char="Ø"/>
            </a:pPr>
            <a:endParaRPr lang="en-US" sz="2100" dirty="0"/>
          </a:p>
          <a:p>
            <a:pPr marL="355600" indent="-355600" algn="just">
              <a:buFont typeface="Wingdings" pitchFamily="2" charset="2"/>
              <a:buChar char="Ø"/>
            </a:pPr>
            <a:endParaRPr lang="en-US" sz="2100" dirty="0"/>
          </a:p>
          <a:p>
            <a:pPr marL="355600" indent="-355600" algn="just">
              <a:buFont typeface="Wingdings" pitchFamily="2" charset="2"/>
              <a:buChar char="Ø"/>
            </a:pPr>
            <a:endParaRPr lang="en-US" sz="2100" b="1" u="sng" dirty="0"/>
          </a:p>
          <a:p>
            <a:pPr marL="355600" indent="-355600" algn="just">
              <a:buFont typeface="Wingdings" pitchFamily="2" charset="2"/>
              <a:buChar char="Ø"/>
            </a:pPr>
            <a:endParaRPr lang="en-US" sz="2100" dirty="0"/>
          </a:p>
          <a:p>
            <a:pPr marL="355600" indent="-355600" algn="just">
              <a:buNone/>
            </a:pPr>
            <a:endParaRPr lang="en-US" sz="2100" b="1" u="sng" dirty="0"/>
          </a:p>
          <a:p>
            <a:pPr marL="355600" indent="-355600" algn="just">
              <a:buNone/>
            </a:pPr>
            <a:r>
              <a:rPr lang="en-US" sz="2100" b="1" dirty="0"/>
              <a:t>	</a:t>
            </a:r>
          </a:p>
          <a:p>
            <a:pPr marL="355600" indent="-355600" algn="just">
              <a:buNone/>
            </a:pPr>
            <a:r>
              <a:rPr lang="en-US" sz="2100" b="1" dirty="0"/>
              <a:t>	</a:t>
            </a:r>
          </a:p>
          <a:p>
            <a:pPr marL="355600" indent="-355600" algn="just">
              <a:buNone/>
            </a:pPr>
            <a:r>
              <a:rPr lang="en-US" sz="2100" b="1" dirty="0"/>
              <a:t>	</a:t>
            </a:r>
          </a:p>
          <a:p>
            <a:pPr algn="just">
              <a:buNone/>
            </a:pPr>
            <a:endParaRPr lang="en-US" sz="2100" b="1" dirty="0"/>
          </a:p>
          <a:p>
            <a:pPr>
              <a:buNone/>
            </a:pPr>
            <a:endParaRPr lang="en-US" sz="2100" b="1" dirty="0"/>
          </a:p>
          <a:p>
            <a:pPr>
              <a:buNone/>
            </a:pPr>
            <a:endParaRPr lang="en-IN" sz="2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1385" y="88535"/>
            <a:ext cx="9427902" cy="487362"/>
          </a:xfrm>
        </p:spPr>
        <p:txBody>
          <a:bodyPr/>
          <a:lstStyle/>
          <a:p>
            <a:r>
              <a:rPr lang="en-US" dirty="0" smtClean="0"/>
              <a:t>Treasury Management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68" y="692696"/>
            <a:ext cx="10260632" cy="5688632"/>
          </a:xfrm>
        </p:spPr>
        <p:txBody>
          <a:bodyPr/>
          <a:lstStyle/>
          <a:p>
            <a:pPr marL="354013" indent="-177800" algn="just">
              <a:buFont typeface="Wingdings" panose="05000000000000000000" pitchFamily="2" charset="2"/>
              <a:buChar char="Ø"/>
            </a:pPr>
            <a:r>
              <a:rPr lang="en-US" sz="2100" dirty="0"/>
              <a:t>Disbursements of payments through digital modes (RTGS / NEFT / Bank Transfers) in respect of employees, vendors, suppliers, statutory dues, etc. </a:t>
            </a:r>
          </a:p>
          <a:p>
            <a:pPr marL="354013" indent="-177800" algn="just">
              <a:buFont typeface="Wingdings" panose="05000000000000000000" pitchFamily="2" charset="2"/>
              <a:buChar char="Ø"/>
            </a:pPr>
            <a:endParaRPr lang="en-US" sz="2100" dirty="0"/>
          </a:p>
          <a:p>
            <a:pPr marL="354013" indent="-177800" algn="just">
              <a:buFont typeface="Wingdings" panose="05000000000000000000" pitchFamily="2" charset="2"/>
              <a:buChar char="Ø"/>
            </a:pPr>
            <a:r>
              <a:rPr lang="en-US" sz="2100" dirty="0"/>
              <a:t>Centralized working capital management of Surplus / Idle Funds lying at other offices of the Company</a:t>
            </a:r>
          </a:p>
          <a:p>
            <a:pPr marL="354013" indent="-177800" algn="just">
              <a:buFont typeface="Wingdings" panose="05000000000000000000" pitchFamily="2" charset="2"/>
              <a:buChar char="Ø"/>
            </a:pPr>
            <a:endParaRPr lang="en-US" sz="2100" dirty="0"/>
          </a:p>
          <a:p>
            <a:pPr marL="354013" indent="-177800" algn="just">
              <a:buFont typeface="Wingdings" panose="05000000000000000000" pitchFamily="2" charset="2"/>
              <a:buChar char="Ø"/>
            </a:pPr>
            <a:r>
              <a:rPr lang="en-US" sz="2100" dirty="0"/>
              <a:t>Preparation and Compilation of data to be provided to Credit Rating Agency and CMA (</a:t>
            </a:r>
            <a:r>
              <a:rPr lang="en-US" sz="2000" dirty="0"/>
              <a:t>Credit Monitoring Arrangement)</a:t>
            </a:r>
            <a:r>
              <a:rPr lang="en-US" sz="2100" dirty="0"/>
              <a:t> data to Banks.</a:t>
            </a:r>
          </a:p>
          <a:p>
            <a:pPr marL="354013" indent="-177800" algn="just">
              <a:buFont typeface="Wingdings" panose="05000000000000000000" pitchFamily="2" charset="2"/>
              <a:buChar char="Ø"/>
            </a:pPr>
            <a:endParaRPr lang="en-US" sz="2100" dirty="0"/>
          </a:p>
          <a:p>
            <a:pPr marL="354013" indent="-177800" algn="just">
              <a:buFont typeface="Wingdings" panose="05000000000000000000" pitchFamily="2" charset="2"/>
              <a:buChar char="Ø"/>
            </a:pPr>
            <a:r>
              <a:rPr lang="en-US" sz="2100" dirty="0"/>
              <a:t>Scrutiny and Preparation of Bank Reconciliation Statement </a:t>
            </a:r>
          </a:p>
          <a:p>
            <a:pPr marL="354013" indent="-177800" algn="just">
              <a:buFont typeface="Wingdings" panose="05000000000000000000" pitchFamily="2" charset="2"/>
              <a:buChar char="Ø"/>
            </a:pPr>
            <a:endParaRPr lang="en-US" sz="2100" dirty="0"/>
          </a:p>
          <a:p>
            <a:pPr marL="354013" indent="-177800" algn="just">
              <a:buFont typeface="Wingdings" panose="05000000000000000000" pitchFamily="2" charset="2"/>
              <a:buChar char="Ø"/>
            </a:pPr>
            <a:r>
              <a:rPr lang="en-US" sz="2000" dirty="0"/>
              <a:t>Quarterly / Annual entries and MIS reporting</a:t>
            </a:r>
          </a:p>
          <a:p>
            <a:pPr marL="354013" indent="-177800" algn="just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354013" indent="-177800" algn="just">
              <a:buFont typeface="Wingdings" panose="05000000000000000000" pitchFamily="2" charset="2"/>
              <a:buChar char="Ø"/>
            </a:pPr>
            <a:r>
              <a:rPr lang="en-US" sz="2000" dirty="0"/>
              <a:t>Handling Audit queries of Internal Auditor, Statutory Auditor and Govt. Auditor etc.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2023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07368" y="88535"/>
            <a:ext cx="9865096" cy="487362"/>
          </a:xfrm>
        </p:spPr>
        <p:txBody>
          <a:bodyPr/>
          <a:lstStyle/>
          <a:p>
            <a:r>
              <a:rPr lang="en-IN" dirty="0" smtClean="0"/>
              <a:t>Corporate Accounts Group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68" y="692696"/>
            <a:ext cx="10260632" cy="5760640"/>
          </a:xfrm>
        </p:spPr>
        <p:txBody>
          <a:bodyPr/>
          <a:lstStyle/>
          <a:p>
            <a:pPr marL="530225" lvl="1" indent="-354013" algn="just">
              <a:buFont typeface="Wingdings" pitchFamily="2" charset="2"/>
              <a:buChar char="Ø"/>
            </a:pPr>
            <a:r>
              <a:rPr lang="en-US" dirty="0" smtClean="0"/>
              <a:t>Preparation of quarterly and annual accounts in compliance with </a:t>
            </a:r>
            <a:r>
              <a:rPr lang="en-US" dirty="0" err="1" smtClean="0"/>
              <a:t>Ind</a:t>
            </a:r>
            <a:r>
              <a:rPr lang="en-US" dirty="0" smtClean="0"/>
              <a:t>-AS and Companies Act, 2013</a:t>
            </a:r>
          </a:p>
          <a:p>
            <a:pPr marL="530225" lvl="1" indent="-354013" algn="just">
              <a:buNone/>
            </a:pPr>
            <a:endParaRPr lang="en-US" dirty="0" smtClean="0"/>
          </a:p>
          <a:p>
            <a:pPr marL="530225" lvl="1" indent="-354013" algn="just">
              <a:buFont typeface="Wingdings" pitchFamily="2" charset="2"/>
              <a:buChar char="Ø"/>
            </a:pPr>
            <a:r>
              <a:rPr lang="en-US" dirty="0" smtClean="0"/>
              <a:t>Maintaining of site office accounts on quarterly basis </a:t>
            </a:r>
          </a:p>
          <a:p>
            <a:pPr marL="530225" lvl="1" indent="-354013" algn="just">
              <a:buNone/>
            </a:pPr>
            <a:endParaRPr lang="en-US" dirty="0" smtClean="0"/>
          </a:p>
          <a:p>
            <a:pPr marL="530225" lvl="1" indent="-354013" algn="just">
              <a:buFont typeface="Wingdings" pitchFamily="2" charset="2"/>
              <a:buChar char="Ø"/>
            </a:pPr>
            <a:r>
              <a:rPr lang="en-US" dirty="0" smtClean="0"/>
              <a:t>Consolidation and finalization of Company’s accounts at HO (Ranchi)</a:t>
            </a:r>
          </a:p>
          <a:p>
            <a:pPr marL="530225" lvl="1" indent="-354013" algn="just">
              <a:buFont typeface="Wingdings" pitchFamily="2" charset="2"/>
              <a:buChar char="Ø"/>
            </a:pPr>
            <a:endParaRPr lang="en-US" dirty="0" smtClean="0"/>
          </a:p>
          <a:p>
            <a:pPr marL="530225" lvl="1" indent="-354013" algn="just">
              <a:buFont typeface="Wingdings" pitchFamily="2" charset="2"/>
              <a:buChar char="Ø"/>
            </a:pPr>
            <a:r>
              <a:rPr lang="en-US" dirty="0" smtClean="0"/>
              <a:t>Providing input  for computation of financial parameters for preparation of Projected Financial Statements</a:t>
            </a:r>
          </a:p>
          <a:p>
            <a:pPr marL="530225" lvl="1" indent="-354013" algn="just">
              <a:buNone/>
            </a:pPr>
            <a:endParaRPr lang="en-US" dirty="0" smtClean="0"/>
          </a:p>
          <a:p>
            <a:pPr marL="530225" lvl="1" indent="-354013" algn="just">
              <a:buFont typeface="Wingdings" pitchFamily="2" charset="2"/>
              <a:buChar char="Ø"/>
            </a:pPr>
            <a:r>
              <a:rPr lang="en-US" dirty="0" smtClean="0"/>
              <a:t>Meeting/interaction with Statutory Auditor/Govt. Auditor (CAG)</a:t>
            </a:r>
          </a:p>
          <a:p>
            <a:pPr marL="530225" lvl="1" indent="-354013" algn="just">
              <a:buNone/>
            </a:pPr>
            <a:endParaRPr lang="en-US" dirty="0" smtClean="0"/>
          </a:p>
          <a:p>
            <a:pPr marL="530225" lvl="1" indent="-354013" algn="just">
              <a:buFont typeface="Wingdings" pitchFamily="2" charset="2"/>
              <a:buChar char="Ø"/>
            </a:pPr>
            <a:r>
              <a:rPr lang="en-US" dirty="0" smtClean="0"/>
              <a:t>MIS reports to Management &amp; preparation of Annual Budget</a:t>
            </a:r>
          </a:p>
          <a:p>
            <a:pPr marL="655638" lvl="1" indent="-355600" algn="just">
              <a:buNone/>
            </a:pPr>
            <a:endParaRPr lang="en-US" sz="1800" dirty="0"/>
          </a:p>
          <a:p>
            <a:pPr marL="355600" indent="-355600" algn="just">
              <a:buNone/>
            </a:pPr>
            <a:r>
              <a:rPr lang="en-US" sz="2000" b="1" dirty="0"/>
              <a:t>	</a:t>
            </a:r>
          </a:p>
          <a:p>
            <a:pPr marL="355600" indent="-355600" algn="just">
              <a:buNone/>
            </a:pPr>
            <a:r>
              <a:rPr lang="en-US" sz="2000" b="1" dirty="0"/>
              <a:t>	</a:t>
            </a:r>
          </a:p>
          <a:p>
            <a:pPr marL="355600" indent="-355600" algn="just">
              <a:buNone/>
            </a:pPr>
            <a:r>
              <a:rPr lang="en-US" b="1" dirty="0" smtClean="0"/>
              <a:t>	</a:t>
            </a:r>
          </a:p>
          <a:p>
            <a:pPr marL="355600" indent="-355600" algn="just">
              <a:buNone/>
            </a:pPr>
            <a:r>
              <a:rPr lang="en-US" b="1" dirty="0" smtClean="0"/>
              <a:t>	</a:t>
            </a:r>
          </a:p>
          <a:p>
            <a:pPr marL="355600" indent="-355600" algn="just">
              <a:buNone/>
            </a:pPr>
            <a:r>
              <a:rPr lang="en-US" b="1" dirty="0" smtClean="0"/>
              <a:t>	</a:t>
            </a:r>
          </a:p>
          <a:p>
            <a:pPr algn="just">
              <a:buNone/>
            </a:pPr>
            <a:endParaRPr lang="en-US" sz="2800" b="1" dirty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Image result for recruitment proc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3578" y="1019489"/>
            <a:ext cx="3429024" cy="2214578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3448380"/>
            <a:ext cx="8715404" cy="2428892"/>
          </a:xfrm>
        </p:spPr>
        <p:txBody>
          <a:bodyPr/>
          <a:lstStyle/>
          <a:p>
            <a:pPr marL="530225" lvl="1" indent="-354013" algn="ctr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APPOINTMENT PROCESS </a:t>
            </a:r>
          </a:p>
          <a:p>
            <a:pPr marL="530225" lvl="1" indent="-354013" algn="ctr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&amp; </a:t>
            </a:r>
          </a:p>
          <a:p>
            <a:pPr marL="530225" lvl="1" indent="-354013" algn="ctr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REMUNERATION</a:t>
            </a:r>
          </a:p>
          <a:p>
            <a:pPr marL="655638" lvl="1" indent="-355600" algn="ctr">
              <a:buNone/>
            </a:pPr>
            <a:endParaRPr lang="en-US" sz="1800" dirty="0"/>
          </a:p>
          <a:p>
            <a:pPr marL="355600" indent="-355600" algn="ctr">
              <a:buNone/>
            </a:pPr>
            <a:r>
              <a:rPr lang="en-US" sz="2000" b="1" dirty="0"/>
              <a:t>	</a:t>
            </a:r>
          </a:p>
          <a:p>
            <a:pPr marL="355600" indent="-355600" algn="ctr">
              <a:buNone/>
            </a:pPr>
            <a:r>
              <a:rPr lang="en-US" sz="2000" b="1" dirty="0"/>
              <a:t>	</a:t>
            </a:r>
          </a:p>
          <a:p>
            <a:pPr marL="355600" indent="-355600" algn="ctr">
              <a:buNone/>
            </a:pPr>
            <a:r>
              <a:rPr lang="en-US" b="1" dirty="0" smtClean="0"/>
              <a:t>	</a:t>
            </a:r>
          </a:p>
          <a:p>
            <a:pPr marL="355600" indent="-355600" algn="ctr">
              <a:buNone/>
            </a:pPr>
            <a:r>
              <a:rPr lang="en-US" b="1" dirty="0" smtClean="0"/>
              <a:t>	</a:t>
            </a:r>
          </a:p>
          <a:p>
            <a:pPr marL="355600" indent="-355600" algn="ctr">
              <a:buNone/>
            </a:pPr>
            <a:r>
              <a:rPr lang="en-US" b="1" dirty="0" smtClean="0"/>
              <a:t>	</a:t>
            </a:r>
          </a:p>
          <a:p>
            <a:pPr algn="ctr">
              <a:buNone/>
            </a:pPr>
            <a:endParaRPr lang="en-US" sz="2800" b="1" dirty="0"/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endParaRPr lang="en-IN" dirty="0"/>
          </a:p>
        </p:txBody>
      </p:sp>
      <p:pic>
        <p:nvPicPr>
          <p:cNvPr id="6" name="Picture 5" descr="sala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6916" y="1019488"/>
            <a:ext cx="4011168" cy="221457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23392" y="142852"/>
            <a:ext cx="9130208" cy="500042"/>
          </a:xfrm>
        </p:spPr>
        <p:txBody>
          <a:bodyPr anchor="t"/>
          <a:lstStyle/>
          <a:p>
            <a:r>
              <a:rPr lang="en-US" altLang="en-US" dirty="0" smtClean="0"/>
              <a:t>COST  TO THE COMPANY FOR  E – 1 [as on 01.04.2023]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715020"/>
          <a:ext cx="10439400" cy="5685781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2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9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2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27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Sl. No.</a:t>
                      </a:r>
                    </a:p>
                  </a:txBody>
                  <a:tcPr marL="9500" marR="9500" marT="95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Components</a:t>
                      </a:r>
                    </a:p>
                  </a:txBody>
                  <a:tcPr marL="9500" marR="9500" marT="95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Amount in Rs.</a:t>
                      </a:r>
                    </a:p>
                  </a:txBody>
                  <a:tcPr marL="9500" marR="9500" marT="95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Remarks</a:t>
                      </a:r>
                    </a:p>
                  </a:txBody>
                  <a:tcPr marL="9500" marR="9500" marT="95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3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9500" marR="9500" marT="95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Fixed Component</a:t>
                      </a:r>
                    </a:p>
                  </a:txBody>
                  <a:tcPr marL="9500" marR="9500" marT="95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9500" marR="9500" marT="95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3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00" marR="9500" marT="9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Basic  (*) </a:t>
                      </a:r>
                    </a:p>
                  </a:txBody>
                  <a:tcPr marL="85498" marR="9500" marT="9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50000</a:t>
                      </a:r>
                    </a:p>
                  </a:txBody>
                  <a:tcPr marL="9500" marR="9500" marT="9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9500" marR="9500" marT="95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3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</a:t>
                      </a:r>
                    </a:p>
                  </a:txBody>
                  <a:tcPr marL="9500" marR="9500" marT="9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DA (37.7% of Basic) </a:t>
                      </a:r>
                    </a:p>
                  </a:txBody>
                  <a:tcPr marL="85498" marR="9500" marT="9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18850</a:t>
                      </a:r>
                    </a:p>
                  </a:txBody>
                  <a:tcPr marL="9500" marR="9500" marT="9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9500" marR="9500" marT="95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7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</a:t>
                      </a:r>
                    </a:p>
                  </a:txBody>
                  <a:tcPr marL="9500" marR="9500" marT="9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HRA (30% of Pre-revised Basic) </a:t>
                      </a:r>
                    </a:p>
                  </a:txBody>
                  <a:tcPr marL="85498" marR="9500" marT="9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6180</a:t>
                      </a:r>
                    </a:p>
                  </a:txBody>
                  <a:tcPr marL="9500" marR="9500" marT="9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If accomodation not provided</a:t>
                      </a:r>
                    </a:p>
                  </a:txBody>
                  <a:tcPr marL="9500" marR="9500" marT="95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7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</a:t>
                      </a:r>
                    </a:p>
                  </a:txBody>
                  <a:tcPr marL="9500" marR="9500" marT="9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Perks &amp; Allowances (15% of Basic) </a:t>
                      </a:r>
                    </a:p>
                  </a:txBody>
                  <a:tcPr marL="85498" marR="9500" marT="9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7500</a:t>
                      </a:r>
                    </a:p>
                  </a:txBody>
                  <a:tcPr marL="9500" marR="9500" marT="9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9500" marR="9500" marT="95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3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9500" marR="9500" marT="9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Variable Component</a:t>
                      </a:r>
                    </a:p>
                  </a:txBody>
                  <a:tcPr marL="9500" marR="9500" marT="9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9500" marR="9500" marT="95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13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</a:t>
                      </a:r>
                    </a:p>
                  </a:txBody>
                  <a:tcPr marL="9500" marR="9500" marT="9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MONTHLY</a:t>
                      </a:r>
                    </a:p>
                  </a:txBody>
                  <a:tcPr marL="85498" marR="9500" marT="9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5738</a:t>
                      </a:r>
                    </a:p>
                  </a:txBody>
                  <a:tcPr marL="9500" marR="9500" marT="9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9500" marR="9500" marT="95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41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(Annual Leave Encashment as per rule (30 days of Salary i.e. Basic + DA)</a:t>
                      </a:r>
                    </a:p>
                  </a:txBody>
                  <a:tcPr marL="85498" marR="9500" marT="9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9500" marR="9500" marT="95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920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6</a:t>
                      </a:r>
                    </a:p>
                  </a:txBody>
                  <a:tcPr marL="9500" marR="9500" marT="9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MONTHLY</a:t>
                      </a:r>
                    </a:p>
                  </a:txBody>
                  <a:tcPr marL="85498" marR="9500" marT="9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19278</a:t>
                      </a:r>
                    </a:p>
                  </a:txBody>
                  <a:tcPr marL="9500" marR="9500" marT="9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9500" marR="9500" marT="95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755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(Post Superannuation Benefits like Provident Fund, Gratuity, Pension and PSMBS (28% of Basic + DA)</a:t>
                      </a:r>
                    </a:p>
                  </a:txBody>
                  <a:tcPr marL="85498" marR="9500" marT="9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9500" marR="9500" marT="95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88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7</a:t>
                      </a:r>
                    </a:p>
                  </a:txBody>
                  <a:tcPr marL="9500" marR="9500" marT="9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Telephone Reimbursement </a:t>
                      </a:r>
                    </a:p>
                  </a:txBody>
                  <a:tcPr marL="85498" marR="9500" marT="9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388</a:t>
                      </a:r>
                    </a:p>
                  </a:txBody>
                  <a:tcPr marL="9500" marR="9500" marT="9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9500" marR="9500" marT="95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755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8</a:t>
                      </a:r>
                    </a:p>
                  </a:txBody>
                  <a:tcPr marL="9500" marR="9500" marT="9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Medical Expenses (Approx. &amp; Depending upon Expenditure)  </a:t>
                      </a:r>
                    </a:p>
                  </a:txBody>
                  <a:tcPr marL="85498" marR="9500" marT="9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10000</a:t>
                      </a:r>
                    </a:p>
                  </a:txBody>
                  <a:tcPr marL="9500" marR="9500" marT="9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No limitation on the reimbursement amount of medical expenses</a:t>
                      </a:r>
                    </a:p>
                  </a:txBody>
                  <a:tcPr marL="9500" marR="9500" marT="95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8946"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TOTAL per month </a:t>
                      </a:r>
                    </a:p>
                  </a:txBody>
                  <a:tcPr marL="9500" marR="85498" marT="9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117934</a:t>
                      </a:r>
                    </a:p>
                  </a:txBody>
                  <a:tcPr marL="9500" marR="9500" marT="9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9500" marR="9500" marT="95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8914"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CTC Per Annum </a:t>
                      </a:r>
                    </a:p>
                  </a:txBody>
                  <a:tcPr marL="9500" marR="85498" marT="9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14,15,202</a:t>
                      </a:r>
                    </a:p>
                  </a:txBody>
                  <a:tcPr marL="9500" marR="9500" marT="95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9500" marR="9500" marT="95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142852"/>
            <a:ext cx="9489076" cy="368280"/>
          </a:xfrm>
        </p:spPr>
        <p:txBody>
          <a:bodyPr/>
          <a:lstStyle/>
          <a:p>
            <a:r>
              <a:rPr lang="en-IN" dirty="0" smtClean="0"/>
              <a:t>FACILITIES at MECON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407368" y="642919"/>
            <a:ext cx="1144927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b="1" dirty="0" err="1">
                <a:latin typeface="Calibri" pitchFamily="34" charset="0"/>
              </a:rPr>
              <a:t>Shyamali</a:t>
            </a:r>
            <a:r>
              <a:rPr lang="en-IN" sz="1400" b="1" dirty="0">
                <a:latin typeface="Calibri" pitchFamily="34" charset="0"/>
              </a:rPr>
              <a:t>, our Home </a:t>
            </a:r>
          </a:p>
          <a:p>
            <a:endParaRPr lang="en-IN" sz="1400" b="1" dirty="0">
              <a:latin typeface="Calibri" pitchFamily="34" charset="0"/>
            </a:endParaRPr>
          </a:p>
          <a:p>
            <a:r>
              <a:rPr lang="en-IN" sz="1400" dirty="0">
                <a:latin typeface="Calibri" pitchFamily="34" charset="0"/>
              </a:rPr>
              <a:t>MECON has a well built residential township, named, </a:t>
            </a:r>
            <a:r>
              <a:rPr lang="en-IN" sz="1400" dirty="0" err="1">
                <a:latin typeface="Calibri" pitchFamily="34" charset="0"/>
              </a:rPr>
              <a:t>Shyamali</a:t>
            </a:r>
            <a:r>
              <a:rPr lang="en-IN" sz="1400" dirty="0">
                <a:latin typeface="Calibri" pitchFamily="34" charset="0"/>
              </a:rPr>
              <a:t> with matching infrastructure facilities and atmosphere for modern comfortable living.</a:t>
            </a:r>
          </a:p>
          <a:p>
            <a:endParaRPr lang="en-IN" sz="1400" b="1" dirty="0">
              <a:latin typeface="Calibri" pitchFamily="34" charset="0"/>
            </a:endParaRP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IN" sz="1400" b="1" dirty="0">
                <a:latin typeface="Calibri" pitchFamily="34" charset="0"/>
              </a:rPr>
              <a:t>ISPAT Club: </a:t>
            </a:r>
            <a:r>
              <a:rPr lang="en-IN" sz="1400" dirty="0">
                <a:latin typeface="Calibri" pitchFamily="34" charset="0"/>
              </a:rPr>
              <a:t>With access to a well-equipped gymnasium, Badminton court, Snooker table, Recreation Hall and a Restaurant, to take care of the rejuvenation &amp; fitness of our Employees.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IN" sz="1400" b="1" dirty="0">
                <a:latin typeface="Calibri" pitchFamily="34" charset="0"/>
              </a:rPr>
              <a:t>MECON Cricket Stadium: </a:t>
            </a:r>
            <a:r>
              <a:rPr lang="en-IN" sz="1400" dirty="0">
                <a:latin typeface="Calibri" pitchFamily="34" charset="0"/>
              </a:rPr>
              <a:t>A huge stadium well resourced to facilitate cricket matches up to the level of </a:t>
            </a:r>
            <a:r>
              <a:rPr lang="en-IN" sz="1400" dirty="0" err="1">
                <a:latin typeface="Calibri" pitchFamily="34" charset="0"/>
              </a:rPr>
              <a:t>Ranji</a:t>
            </a:r>
            <a:r>
              <a:rPr lang="en-IN" sz="1400" dirty="0">
                <a:latin typeface="Calibri" pitchFamily="34" charset="0"/>
              </a:rPr>
              <a:t> Trophy.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IN" sz="1400" b="1" dirty="0">
                <a:latin typeface="Calibri" pitchFamily="34" charset="0"/>
              </a:rPr>
              <a:t>Basket Ball Court &amp; Football Ground: </a:t>
            </a:r>
            <a:r>
              <a:rPr lang="en-IN" sz="1400" dirty="0">
                <a:latin typeface="Calibri" pitchFamily="34" charset="0"/>
              </a:rPr>
              <a:t>A properly maintained Basket Ball court and Football ground within our Colony premises.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IN" sz="1400" b="1" dirty="0">
                <a:latin typeface="Calibri" pitchFamily="34" charset="0"/>
              </a:rPr>
              <a:t>Jawaharlal Nehru Kala Kendra: </a:t>
            </a:r>
            <a:r>
              <a:rPr lang="en-IN" sz="1400" dirty="0">
                <a:latin typeface="Calibri" pitchFamily="34" charset="0"/>
              </a:rPr>
              <a:t>A well-maintained </a:t>
            </a:r>
            <a:r>
              <a:rPr lang="en-IN" sz="1400" dirty="0" err="1">
                <a:latin typeface="Calibri" pitchFamily="34" charset="0"/>
              </a:rPr>
              <a:t>center</a:t>
            </a:r>
            <a:r>
              <a:rPr lang="en-IN" sz="1400" dirty="0">
                <a:latin typeface="Calibri" pitchFamily="34" charset="0"/>
              </a:rPr>
              <a:t> for various kinds of training ranging from Painting, Dancing (Classical and Modern), Vocal &amp; Instrumental - playing instruments like Harmonium, Guitar, etc. The centre provides short term course and diploma certification.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IN" sz="1400" b="1" dirty="0">
                <a:latin typeface="Calibri" pitchFamily="34" charset="0"/>
              </a:rPr>
              <a:t>ISPAT Library: </a:t>
            </a:r>
            <a:r>
              <a:rPr lang="en-IN" sz="1400" dirty="0">
                <a:latin typeface="Calibri" pitchFamily="34" charset="0"/>
              </a:rPr>
              <a:t>A whole world of knowledge is maintained by our library and offers a great collection of books covering interest areas from children to grown-ups.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IN" sz="1400" b="1" dirty="0">
                <a:latin typeface="Calibri" pitchFamily="34" charset="0"/>
              </a:rPr>
              <a:t>Community Hall: </a:t>
            </a:r>
            <a:r>
              <a:rPr lang="en-IN" sz="1400" dirty="0">
                <a:latin typeface="Calibri" pitchFamily="34" charset="0"/>
              </a:rPr>
              <a:t>A multi-purpose Hall used for organizing Programmes, Seminars and is available for our Employees and their family members for arranging social events.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IN" sz="1400" b="1" dirty="0">
                <a:latin typeface="Calibri" pitchFamily="34" charset="0"/>
              </a:rPr>
              <a:t>Cooperative Society (IKSUB): </a:t>
            </a:r>
            <a:r>
              <a:rPr lang="en-IN" sz="1400" dirty="0">
                <a:latin typeface="Calibri" pitchFamily="34" charset="0"/>
              </a:rPr>
              <a:t>A well maintained and self service Store for our employees with household items ranging from grocery &amp; cereals to cosmetics. It also has licence for providing Cooking Gas.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IN" sz="1400" b="1" dirty="0" err="1">
                <a:latin typeface="Calibri" pitchFamily="34" charset="0"/>
              </a:rPr>
              <a:t>Jawahar</a:t>
            </a:r>
            <a:r>
              <a:rPr lang="en-IN" sz="1400" b="1" dirty="0">
                <a:latin typeface="Calibri" pitchFamily="34" charset="0"/>
              </a:rPr>
              <a:t> </a:t>
            </a:r>
            <a:r>
              <a:rPr lang="en-IN" sz="1400" b="1" dirty="0" err="1">
                <a:latin typeface="Calibri" pitchFamily="34" charset="0"/>
              </a:rPr>
              <a:t>Vidya</a:t>
            </a:r>
            <a:r>
              <a:rPr lang="en-IN" sz="1400" b="1" dirty="0">
                <a:latin typeface="Calibri" pitchFamily="34" charset="0"/>
              </a:rPr>
              <a:t> </a:t>
            </a:r>
            <a:r>
              <a:rPr lang="en-IN" sz="1400" b="1" dirty="0" err="1">
                <a:latin typeface="Calibri" pitchFamily="34" charset="0"/>
              </a:rPr>
              <a:t>Mandir</a:t>
            </a:r>
            <a:r>
              <a:rPr lang="en-IN" sz="1400" b="1" dirty="0">
                <a:latin typeface="Calibri" pitchFamily="34" charset="0"/>
              </a:rPr>
              <a:t>, our School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IN" sz="1400" b="1" dirty="0">
                <a:latin typeface="Calibri" pitchFamily="34" charset="0"/>
              </a:rPr>
              <a:t>ISPAT Hospital, our Hospital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IN" sz="1400" b="1" dirty="0">
                <a:latin typeface="Calibri" pitchFamily="34" charset="0"/>
              </a:rPr>
              <a:t>Distance from Airport : 5 </a:t>
            </a:r>
            <a:r>
              <a:rPr lang="en-IN" sz="1400" b="1" dirty="0" err="1">
                <a:latin typeface="Calibri" pitchFamily="34" charset="0"/>
              </a:rPr>
              <a:t>Kms</a:t>
            </a:r>
            <a:r>
              <a:rPr lang="en-IN" sz="1400" b="1" dirty="0">
                <a:latin typeface="Calibri" pitchFamily="34" charset="0"/>
              </a:rPr>
              <a:t>, Ranchi Railway Station: 4 </a:t>
            </a:r>
            <a:r>
              <a:rPr lang="en-IN" sz="1400" b="1" dirty="0" err="1">
                <a:latin typeface="Calibri" pitchFamily="34" charset="0"/>
              </a:rPr>
              <a:t>Kms</a:t>
            </a:r>
            <a:r>
              <a:rPr lang="en-IN" sz="1400" b="1" dirty="0">
                <a:latin typeface="Calibri" pitchFamily="34" charset="0"/>
              </a:rPr>
              <a:t> , </a:t>
            </a:r>
            <a:r>
              <a:rPr lang="en-IN" sz="1400" b="1" dirty="0" err="1">
                <a:latin typeface="Calibri" pitchFamily="34" charset="0"/>
              </a:rPr>
              <a:t>Hatia</a:t>
            </a:r>
            <a:r>
              <a:rPr lang="en-IN" sz="1400" b="1" dirty="0">
                <a:latin typeface="Calibri" pitchFamily="34" charset="0"/>
              </a:rPr>
              <a:t> Railway Station: 6 </a:t>
            </a:r>
            <a:r>
              <a:rPr lang="en-IN" sz="1400" b="1" dirty="0" err="1" smtClean="0">
                <a:latin typeface="Calibri" pitchFamily="34" charset="0"/>
              </a:rPr>
              <a:t>Kms</a:t>
            </a:r>
            <a:endParaRPr lang="en-IN" sz="14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Engineering India’s Future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44"/>
          <a:stretch/>
        </p:blipFill>
        <p:spPr>
          <a:xfrm>
            <a:off x="-36512" y="0"/>
            <a:ext cx="12228512" cy="689182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Image result for shyamali colony, ranchi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30" name="AutoShape 6" descr="Image result for shyamali colony, ranchi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34" name="AutoShape 10" descr="Image result for shyamali colony, ranchi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9" name="Picture 8" descr="community h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4714884"/>
            <a:ext cx="5715008" cy="1705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cooperati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5407" y="664002"/>
            <a:ext cx="3080901" cy="1979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i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67241" y="2643183"/>
            <a:ext cx="3114019" cy="2084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ispat club-restauran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7636" y="2500307"/>
            <a:ext cx="3000364" cy="2214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JV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66844" y="4786322"/>
            <a:ext cx="3286148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op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95407" y="2643182"/>
            <a:ext cx="3214709" cy="2139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rose garden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8678" y="642918"/>
            <a:ext cx="3143272" cy="1970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stadium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81950" y="642918"/>
            <a:ext cx="2957000" cy="19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352" y="188640"/>
            <a:ext cx="8784976" cy="360040"/>
          </a:xfrm>
        </p:spPr>
        <p:txBody>
          <a:bodyPr/>
          <a:lstStyle/>
          <a:p>
            <a:r>
              <a:rPr lang="en-US" dirty="0" smtClean="0"/>
              <a:t>CAREER PROGRESSION AT MECON</a:t>
            </a:r>
            <a:endParaRPr lang="en-IN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31440681"/>
              </p:ext>
            </p:extLst>
          </p:nvPr>
        </p:nvGraphicFramePr>
        <p:xfrm>
          <a:off x="-4112" y="2564904"/>
          <a:ext cx="12196112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81539784"/>
              </p:ext>
            </p:extLst>
          </p:nvPr>
        </p:nvGraphicFramePr>
        <p:xfrm>
          <a:off x="-360040" y="620688"/>
          <a:ext cx="1221668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735616" y="6021288"/>
            <a:ext cx="3121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 smtClean="0"/>
              <a:t>HPE = High Potential Executive</a:t>
            </a:r>
            <a:endParaRPr lang="en-IN" sz="1600" dirty="0"/>
          </a:p>
        </p:txBody>
      </p:sp>
      <p:pic>
        <p:nvPicPr>
          <p:cNvPr id="8" name="Table Placeholder 3"/>
          <p:cNvPicPr>
            <a:picLocks noGrp="1" noChangeAspect="1"/>
          </p:cNvPicPr>
          <p:nvPr>
            <p:ph type="tbl" idx="1"/>
          </p:nvPr>
        </p:nvPicPr>
        <p:blipFill rotWithShape="1"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3" t="80238" r="7584" b="2377"/>
          <a:stretch/>
        </p:blipFill>
        <p:spPr>
          <a:xfrm>
            <a:off x="10200456" y="836712"/>
            <a:ext cx="1046664" cy="936104"/>
          </a:xfrm>
        </p:spPr>
      </p:pic>
      <p:pic>
        <p:nvPicPr>
          <p:cNvPr id="9" name="Table Placeholder 3"/>
          <p:cNvPicPr>
            <a:picLocks noChangeAspect="1"/>
          </p:cNvPicPr>
          <p:nvPr/>
        </p:nvPicPr>
        <p:blipFill rotWithShape="1"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91" t="69377" r="24918" b="14846"/>
          <a:stretch/>
        </p:blipFill>
        <p:spPr bwMode="auto">
          <a:xfrm>
            <a:off x="8112224" y="1412775"/>
            <a:ext cx="936104" cy="86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636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0" cy="0"/>
          </a:xfrm>
        </p:spPr>
        <p:txBody>
          <a:bodyPr anchor="t"/>
          <a:lstStyle/>
          <a:p>
            <a:pPr algn="ctr"/>
            <a:r>
              <a:rPr lang="en-US" altLang="en-US" dirty="0" smtClean="0">
                <a:latin typeface="Arial Black" pitchFamily="34" charset="0"/>
              </a:rPr>
              <a:t>                                           </a:t>
            </a:r>
            <a:br>
              <a:rPr lang="en-US" altLang="en-US" dirty="0" smtClean="0">
                <a:latin typeface="Arial Black" pitchFamily="34" charset="0"/>
              </a:rPr>
            </a:br>
            <a:endParaRPr lang="en-US" altLang="en-US" dirty="0" smtClean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2491230"/>
              </p:ext>
            </p:extLst>
          </p:nvPr>
        </p:nvGraphicFramePr>
        <p:xfrm>
          <a:off x="1713782" y="785794"/>
          <a:ext cx="8764436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5360" y="116632"/>
            <a:ext cx="6832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chemeClr val="bg1"/>
                </a:solidFill>
                <a:latin typeface="+mj-lt"/>
              </a:rPr>
              <a:t>POST SELECTION PROCESS</a:t>
            </a:r>
            <a:endParaRPr lang="en-IN" sz="24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09469" y="304799"/>
            <a:ext cx="4688767" cy="2514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500" b="1" dirty="0">
                <a:solidFill>
                  <a:schemeClr val="bg1"/>
                </a:solidFill>
                <a:latin typeface="Agency FB" panose="020B0503020202020204" pitchFamily="34" charset="0"/>
              </a:rPr>
              <a:t>THANK YOU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863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Engineering India’s Future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99"/>
            <a:ext cx="12192000" cy="68464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152400"/>
            <a:ext cx="613567" cy="5131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Engineering India’s Future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763" y="-128622"/>
            <a:ext cx="12260763" cy="69866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228600"/>
            <a:ext cx="619690" cy="533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Engineering India’s Future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228600"/>
            <a:ext cx="619028" cy="5131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07369" y="88535"/>
            <a:ext cx="9571918" cy="487362"/>
          </a:xfrm>
        </p:spPr>
        <p:txBody>
          <a:bodyPr/>
          <a:lstStyle/>
          <a:p>
            <a:r>
              <a:rPr lang="en-IN" dirty="0" smtClean="0"/>
              <a:t>HUMAN RESOURCE OF THE COMPANY</a:t>
            </a:r>
            <a:endParaRPr lang="en-IN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6464314"/>
              </p:ext>
            </p:extLst>
          </p:nvPr>
        </p:nvGraphicFramePr>
        <p:xfrm>
          <a:off x="1055440" y="714355"/>
          <a:ext cx="9865096" cy="2357454"/>
        </p:xfrm>
        <a:graphic>
          <a:graphicData uri="http://schemas.openxmlformats.org/drawingml/2006/table">
            <a:tbl>
              <a:tblPr/>
              <a:tblGrid>
                <a:gridCol w="6207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17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Summary</a:t>
                      </a:r>
                      <a:endParaRPr lang="en-IN" sz="14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Regular</a:t>
                      </a:r>
                      <a:endParaRPr lang="en-IN" sz="12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1066</a:t>
                      </a:r>
                      <a:endParaRPr lang="en-IN" sz="12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MECON Contract</a:t>
                      </a:r>
                      <a:endParaRPr lang="en-IN" sz="12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248</a:t>
                      </a:r>
                      <a:endParaRPr lang="en-IN" sz="12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6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Daily Wages directly paid by MECON</a:t>
                      </a:r>
                      <a:endParaRPr lang="en-IN" sz="12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31</a:t>
                      </a:r>
                      <a:endParaRPr lang="en-IN" sz="12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Agency</a:t>
                      </a:r>
                      <a:endParaRPr lang="en-IN" sz="12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899</a:t>
                      </a:r>
                      <a:endParaRPr lang="en-IN" sz="12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Total</a:t>
                      </a:r>
                      <a:endParaRPr lang="en-IN" sz="12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2244</a:t>
                      </a:r>
                      <a:endParaRPr lang="en-IN" sz="12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Contractor</a:t>
                      </a:r>
                      <a:endParaRPr lang="en-IN" sz="12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552</a:t>
                      </a:r>
                      <a:endParaRPr lang="en-IN" sz="12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Grand Total</a:t>
                      </a:r>
                      <a:endParaRPr lang="en-IN" sz="12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b="1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2796</a:t>
                      </a:r>
                      <a:endParaRPr lang="en-IN" sz="12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600-000003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827041"/>
              </p:ext>
            </p:extLst>
          </p:nvPr>
        </p:nvGraphicFramePr>
        <p:xfrm>
          <a:off x="1055440" y="3286124"/>
          <a:ext cx="9865096" cy="295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952729" y="5786454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Age Demography</a:t>
            </a:r>
            <a:endParaRPr lang="en-I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35361" y="88535"/>
            <a:ext cx="9643926" cy="487362"/>
          </a:xfrm>
        </p:spPr>
        <p:txBody>
          <a:bodyPr/>
          <a:lstStyle/>
          <a:p>
            <a:r>
              <a:rPr lang="en-IN" dirty="0" smtClean="0"/>
              <a:t>Discipline Demography</a:t>
            </a:r>
            <a:endParaRPr lang="en-IN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6912609"/>
              </p:ext>
            </p:extLst>
          </p:nvPr>
        </p:nvGraphicFramePr>
        <p:xfrm>
          <a:off x="839417" y="785791"/>
          <a:ext cx="10513167" cy="5003299"/>
        </p:xfrm>
        <a:graphic>
          <a:graphicData uri="http://schemas.openxmlformats.org/drawingml/2006/table">
            <a:tbl>
              <a:tblPr/>
              <a:tblGrid>
                <a:gridCol w="4866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93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211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ENGINEER PROFESSIONAL</a:t>
                      </a:r>
                      <a:endParaRPr lang="en-IN" sz="14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NON-ENGINEER PROFESSIONAL</a:t>
                      </a:r>
                      <a:endParaRPr lang="en-IN" sz="14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5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Discipline</a:t>
                      </a:r>
                      <a:endParaRPr lang="en-IN" sz="12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Nos.</a:t>
                      </a:r>
                      <a:endParaRPr lang="en-IN" sz="12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Discipline</a:t>
                      </a:r>
                      <a:endParaRPr lang="en-IN" sz="12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Nos.</a:t>
                      </a:r>
                      <a:endParaRPr lang="en-IN" sz="12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5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Architecture</a:t>
                      </a:r>
                      <a:endParaRPr lang="en-IN" sz="12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 smtClean="0">
                          <a:solidFill>
                            <a:srgbClr val="000000"/>
                          </a:solidFill>
                          <a:latin typeface="Century Gothic"/>
                          <a:ea typeface="Calibri"/>
                          <a:cs typeface="Calibri"/>
                        </a:rPr>
                        <a:t>11</a:t>
                      </a:r>
                      <a:endParaRPr lang="en-IN" sz="12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Chartered Accountants</a:t>
                      </a:r>
                      <a:endParaRPr lang="en-IN" sz="12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latin typeface="Century Gothic"/>
                          <a:ea typeface="Calibri"/>
                          <a:cs typeface="Calibri"/>
                        </a:rPr>
                        <a:t>22</a:t>
                      </a:r>
                      <a:endParaRPr lang="en-IN" sz="12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5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Ceramics</a:t>
                      </a:r>
                      <a:endParaRPr lang="en-IN" sz="12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 smtClean="0">
                          <a:solidFill>
                            <a:srgbClr val="000000"/>
                          </a:solidFill>
                          <a:latin typeface="Century Gothic"/>
                          <a:ea typeface="Calibri"/>
                          <a:cs typeface="Calibri"/>
                        </a:rPr>
                        <a:t>23</a:t>
                      </a:r>
                      <a:endParaRPr lang="en-IN" sz="12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Company Secretary</a:t>
                      </a:r>
                      <a:endParaRPr lang="en-IN" sz="12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latin typeface="Century Gothic"/>
                          <a:ea typeface="Calibri"/>
                          <a:cs typeface="Calibri"/>
                        </a:rPr>
                        <a:t>1</a:t>
                      </a:r>
                      <a:endParaRPr lang="en-IN" sz="12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5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Chemical</a:t>
                      </a:r>
                      <a:endParaRPr lang="en-IN" sz="12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 smtClean="0">
                          <a:solidFill>
                            <a:srgbClr val="000000"/>
                          </a:solidFill>
                          <a:latin typeface="Century Gothic"/>
                          <a:ea typeface="Calibri"/>
                          <a:cs typeface="Calibri"/>
                        </a:rPr>
                        <a:t>59</a:t>
                      </a:r>
                      <a:endParaRPr lang="en-IN" sz="12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Cost </a:t>
                      </a:r>
                      <a:r>
                        <a:rPr lang="en-IN" sz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&amp; Mgt.</a:t>
                      </a:r>
                      <a:r>
                        <a:rPr lang="en-IN" sz="120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IN" sz="1200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Accountant</a:t>
                      </a:r>
                      <a:endParaRPr lang="en-IN" sz="12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 smtClean="0">
                          <a:solidFill>
                            <a:srgbClr val="000000"/>
                          </a:solidFill>
                          <a:latin typeface="Century Gothic"/>
                          <a:ea typeface="Calibri"/>
                          <a:cs typeface="Calibri"/>
                        </a:rPr>
                        <a:t>25</a:t>
                      </a:r>
                      <a:endParaRPr lang="en-IN" sz="12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5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Civil</a:t>
                      </a:r>
                      <a:endParaRPr lang="en-IN" sz="12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 smtClean="0">
                          <a:solidFill>
                            <a:srgbClr val="000000"/>
                          </a:solidFill>
                          <a:latin typeface="Century Gothic"/>
                          <a:ea typeface="Calibri"/>
                          <a:cs typeface="Calibri"/>
                        </a:rPr>
                        <a:t>165</a:t>
                      </a:r>
                      <a:endParaRPr lang="en-IN" sz="12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MBA/ PGDM (HR)</a:t>
                      </a:r>
                      <a:endParaRPr lang="en-IN" sz="12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 smtClean="0">
                          <a:solidFill>
                            <a:srgbClr val="000000"/>
                          </a:solidFill>
                          <a:latin typeface="Century Gothic"/>
                          <a:ea typeface="Calibri"/>
                          <a:cs typeface="Calibri"/>
                        </a:rPr>
                        <a:t>12</a:t>
                      </a:r>
                      <a:endParaRPr lang="en-IN" sz="12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5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Electrical</a:t>
                      </a:r>
                      <a:endParaRPr lang="en-IN" sz="12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 smtClean="0">
                          <a:solidFill>
                            <a:srgbClr val="000000"/>
                          </a:solidFill>
                          <a:latin typeface="Century Gothic"/>
                          <a:ea typeface="Calibri"/>
                          <a:cs typeface="Calibri"/>
                        </a:rPr>
                        <a:t>122</a:t>
                      </a:r>
                      <a:endParaRPr lang="en-IN" sz="12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Law</a:t>
                      </a:r>
                      <a:endParaRPr lang="en-IN" sz="12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latin typeface="Century Gothic"/>
                          <a:ea typeface="Calibri"/>
                          <a:cs typeface="Calibri"/>
                        </a:rPr>
                        <a:t>2</a:t>
                      </a:r>
                      <a:endParaRPr lang="en-IN" sz="12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5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Electronics / Instrumentation</a:t>
                      </a:r>
                      <a:endParaRPr lang="en-IN" sz="12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 smtClean="0">
                          <a:solidFill>
                            <a:srgbClr val="000000"/>
                          </a:solidFill>
                          <a:latin typeface="Century Gothic"/>
                          <a:ea typeface="Calibri"/>
                          <a:cs typeface="Calibri"/>
                        </a:rPr>
                        <a:t>54</a:t>
                      </a:r>
                      <a:endParaRPr lang="en-IN" sz="12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MBA/ PGDM (Others)</a:t>
                      </a:r>
                      <a:endParaRPr lang="en-IN" sz="12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latin typeface="Century Gothic"/>
                          <a:ea typeface="Calibri"/>
                          <a:cs typeface="Calibri"/>
                        </a:rPr>
                        <a:t>9</a:t>
                      </a:r>
                      <a:endParaRPr lang="en-IN" sz="12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5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IT / Computer Sc.</a:t>
                      </a:r>
                      <a:endParaRPr lang="en-IN" sz="12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latin typeface="Century Gothic"/>
                          <a:ea typeface="Calibri"/>
                          <a:cs typeface="Calibri"/>
                        </a:rPr>
                        <a:t>8</a:t>
                      </a:r>
                      <a:endParaRPr lang="en-IN" sz="12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Doctors</a:t>
                      </a:r>
                      <a:endParaRPr lang="en-IN" sz="12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latin typeface="Century Gothic"/>
                          <a:ea typeface="Calibri"/>
                          <a:cs typeface="Calibri"/>
                        </a:rPr>
                        <a:t>7</a:t>
                      </a:r>
                      <a:endParaRPr lang="en-IN" sz="12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5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Mechanical / Production / Industrial</a:t>
                      </a:r>
                      <a:endParaRPr lang="en-IN" sz="12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 smtClean="0">
                          <a:solidFill>
                            <a:srgbClr val="000000"/>
                          </a:solidFill>
                          <a:latin typeface="Century Gothic"/>
                          <a:ea typeface="Calibri"/>
                          <a:cs typeface="Calibri"/>
                        </a:rPr>
                        <a:t>305</a:t>
                      </a:r>
                      <a:endParaRPr lang="en-IN" sz="12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Total</a:t>
                      </a:r>
                      <a:endParaRPr lang="en-IN" sz="12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78</a:t>
                      </a:r>
                      <a:endParaRPr lang="en-IN" sz="12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45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Metallurgy</a:t>
                      </a:r>
                      <a:endParaRPr lang="en-IN" sz="12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 smtClean="0">
                          <a:solidFill>
                            <a:srgbClr val="000000"/>
                          </a:solidFill>
                          <a:latin typeface="Century Gothic"/>
                          <a:ea typeface="Calibri"/>
                          <a:cs typeface="Calibri"/>
                        </a:rPr>
                        <a:t>50</a:t>
                      </a:r>
                      <a:endParaRPr lang="en-IN" sz="12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2">
                  <a:txBody>
                    <a:bodyPr/>
                    <a:lstStyle/>
                    <a:p>
                      <a:endParaRPr lang="en-IN" sz="11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6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Mining / Mineral</a:t>
                      </a:r>
                      <a:endParaRPr lang="en-IN" sz="12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 smtClean="0">
                          <a:solidFill>
                            <a:srgbClr val="000000"/>
                          </a:solidFill>
                          <a:latin typeface="Century Gothic"/>
                          <a:ea typeface="Calibri"/>
                          <a:cs typeface="Calibri"/>
                        </a:rPr>
                        <a:t>25</a:t>
                      </a:r>
                      <a:endParaRPr lang="en-IN" sz="12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IN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45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Petroleum</a:t>
                      </a:r>
                      <a:endParaRPr lang="en-IN" sz="12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 smtClean="0">
                          <a:solidFill>
                            <a:srgbClr val="000000"/>
                          </a:solidFill>
                          <a:latin typeface="Century Gothic"/>
                          <a:ea typeface="Calibri"/>
                          <a:cs typeface="Calibri"/>
                        </a:rPr>
                        <a:t>10</a:t>
                      </a:r>
                      <a:endParaRPr lang="en-IN" sz="12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I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45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Total</a:t>
                      </a:r>
                      <a:endParaRPr lang="en-IN" sz="12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 smtClean="0">
                          <a:solidFill>
                            <a:srgbClr val="000000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837</a:t>
                      </a:r>
                      <a:endParaRPr lang="en-IN" sz="12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I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IN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9337" y="142852"/>
            <a:ext cx="9851242" cy="487362"/>
          </a:xfrm>
        </p:spPr>
        <p:txBody>
          <a:bodyPr/>
          <a:lstStyle/>
          <a:p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 Strategic Business Verticals 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DE323198-CD1F-4EE8-8058-D400714A0CF7}"/>
              </a:ext>
            </a:extLst>
          </p:cNvPr>
          <p:cNvSpPr/>
          <p:nvPr/>
        </p:nvSpPr>
        <p:spPr>
          <a:xfrm rot="10800000">
            <a:off x="3825972" y="-417490"/>
            <a:ext cx="4637452" cy="4637452"/>
          </a:xfrm>
          <a:prstGeom prst="arc">
            <a:avLst>
              <a:gd name="adj1" fmla="val 12274759"/>
              <a:gd name="adj2" fmla="val 20191449"/>
            </a:avLst>
          </a:prstGeom>
          <a:noFill/>
          <a:ln w="38100" cap="flat" cmpd="sng" algn="ctr">
            <a:solidFill>
              <a:srgbClr val="95A5A6"/>
            </a:solidFill>
            <a:prstDash val="sysDash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srgbClr val="95A5A6"/>
              </a:solidFill>
              <a:latin typeface="Calibri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E7FED4E-0130-4141-B5A7-A773BD3013C4}"/>
              </a:ext>
            </a:extLst>
          </p:cNvPr>
          <p:cNvCxnSpPr/>
          <p:nvPr/>
        </p:nvCxnSpPr>
        <p:spPr>
          <a:xfrm flipH="1" flipV="1">
            <a:off x="7224508" y="1488123"/>
            <a:ext cx="690938" cy="434176"/>
          </a:xfrm>
          <a:prstGeom prst="line">
            <a:avLst/>
          </a:prstGeom>
          <a:noFill/>
          <a:ln w="38100" cap="flat" cmpd="sng" algn="ctr">
            <a:solidFill>
              <a:srgbClr val="95A5A6"/>
            </a:solidFill>
            <a:prstDash val="sysDash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07D6C43-CCBF-4A43-B5F3-1FB19F960BFF}"/>
              </a:ext>
            </a:extLst>
          </p:cNvPr>
          <p:cNvCxnSpPr/>
          <p:nvPr/>
        </p:nvCxnSpPr>
        <p:spPr>
          <a:xfrm flipH="1">
            <a:off x="3855165" y="1611271"/>
            <a:ext cx="1148255" cy="482677"/>
          </a:xfrm>
          <a:prstGeom prst="line">
            <a:avLst/>
          </a:prstGeom>
          <a:noFill/>
          <a:ln w="38100" cap="flat" cmpd="sng" algn="ctr">
            <a:solidFill>
              <a:srgbClr val="95A5A6"/>
            </a:solidFill>
            <a:prstDash val="sysDash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5B1DB1A-A91E-4F62-B11A-F1D8D031194A}"/>
              </a:ext>
            </a:extLst>
          </p:cNvPr>
          <p:cNvCxnSpPr>
            <a:endCxn id="40" idx="4"/>
          </p:cNvCxnSpPr>
          <p:nvPr/>
        </p:nvCxnSpPr>
        <p:spPr>
          <a:xfrm flipH="1" flipV="1">
            <a:off x="6061776" y="2634311"/>
            <a:ext cx="696874" cy="685976"/>
          </a:xfrm>
          <a:prstGeom prst="line">
            <a:avLst/>
          </a:prstGeom>
          <a:noFill/>
          <a:ln w="38100" cap="flat" cmpd="sng" algn="ctr">
            <a:solidFill>
              <a:srgbClr val="95A5A6"/>
            </a:solidFill>
            <a:prstDash val="sysDash"/>
          </a:ln>
          <a:effectLst/>
        </p:spPr>
      </p:cxnSp>
      <p:sp>
        <p:nvSpPr>
          <p:cNvPr id="45" name="Freeform: Shape 51">
            <a:extLst>
              <a:ext uri="{FF2B5EF4-FFF2-40B4-BE49-F238E27FC236}">
                <a16:creationId xmlns:a16="http://schemas.microsoft.com/office/drawing/2014/main" id="{85E020B0-DABE-4ADD-8295-ADD51D962F6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950990" y="663328"/>
            <a:ext cx="2320332" cy="1798498"/>
          </a:xfrm>
          <a:custGeom>
            <a:avLst/>
            <a:gdLst>
              <a:gd name="connsiteX0" fmla="*/ 2829886 w 3093776"/>
              <a:gd name="connsiteY0" fmla="*/ 2397997 h 2397997"/>
              <a:gd name="connsiteX1" fmla="*/ 263889 w 3093776"/>
              <a:gd name="connsiteY1" fmla="*/ 2397997 h 2397997"/>
              <a:gd name="connsiteX2" fmla="*/ 186701 w 3093776"/>
              <a:gd name="connsiteY2" fmla="*/ 2271641 h 2397997"/>
              <a:gd name="connsiteX3" fmla="*/ 0 w 3093776"/>
              <a:gd name="connsiteY3" fmla="*/ 1538365 h 2397997"/>
              <a:gd name="connsiteX4" fmla="*/ 1546888 w 3093776"/>
              <a:gd name="connsiteY4" fmla="*/ 0 h 2397997"/>
              <a:gd name="connsiteX5" fmla="*/ 3093776 w 3093776"/>
              <a:gd name="connsiteY5" fmla="*/ 1538365 h 2397997"/>
              <a:gd name="connsiteX6" fmla="*/ 2907075 w 3093776"/>
              <a:gd name="connsiteY6" fmla="*/ 2271641 h 239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3776" h="2397997">
                <a:moveTo>
                  <a:pt x="2829886" y="2397997"/>
                </a:moveTo>
                <a:lnTo>
                  <a:pt x="263889" y="2397997"/>
                </a:lnTo>
                <a:lnTo>
                  <a:pt x="186701" y="2271641"/>
                </a:lnTo>
                <a:cubicBezTo>
                  <a:pt x="67633" y="2053665"/>
                  <a:pt x="0" y="1803870"/>
                  <a:pt x="0" y="1538365"/>
                </a:cubicBezTo>
                <a:cubicBezTo>
                  <a:pt x="0" y="688749"/>
                  <a:pt x="692565" y="0"/>
                  <a:pt x="1546888" y="0"/>
                </a:cubicBezTo>
                <a:cubicBezTo>
                  <a:pt x="2401211" y="0"/>
                  <a:pt x="3093776" y="688749"/>
                  <a:pt x="3093776" y="1538365"/>
                </a:cubicBezTo>
                <a:cubicBezTo>
                  <a:pt x="3093776" y="1803870"/>
                  <a:pt x="3026142" y="2053665"/>
                  <a:pt x="2907075" y="2271641"/>
                </a:cubicBezTo>
                <a:close/>
              </a:path>
            </a:pathLst>
          </a:custGeom>
          <a:solidFill>
            <a:srgbClr val="76A1C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srgbClr val="95A5A6"/>
              </a:solidFill>
              <a:latin typeface="Calibri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D56C49F-45E0-4971-A6D4-89CAD9DE938E}"/>
              </a:ext>
            </a:extLst>
          </p:cNvPr>
          <p:cNvSpPr txBox="1"/>
          <p:nvPr/>
        </p:nvSpPr>
        <p:spPr>
          <a:xfrm>
            <a:off x="3139404" y="1411652"/>
            <a:ext cx="1100045" cy="30008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prstClr val="white"/>
                </a:solidFill>
                <a:latin typeface="Calibri"/>
              </a:rPr>
              <a:t>Lorem Ipsum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0A74331-77D1-4237-9514-63E1577AF16C}"/>
              </a:ext>
            </a:extLst>
          </p:cNvPr>
          <p:cNvGrpSpPr/>
          <p:nvPr/>
        </p:nvGrpSpPr>
        <p:grpSpPr>
          <a:xfrm>
            <a:off x="4157756" y="5265579"/>
            <a:ext cx="3808038" cy="1057754"/>
            <a:chOff x="376802" y="3831682"/>
            <a:chExt cx="2114088" cy="1410338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75BB56E-F84D-4AD9-8A3A-4760FAEACC6A}"/>
                </a:ext>
              </a:extLst>
            </p:cNvPr>
            <p:cNvSpPr/>
            <p:nvPr/>
          </p:nvSpPr>
          <p:spPr>
            <a:xfrm>
              <a:off x="522156" y="3831682"/>
              <a:ext cx="1877546" cy="533480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cap="all" dirty="0" err="1">
                  <a:solidFill>
                    <a:srgbClr val="00B050"/>
                  </a:solidFill>
                  <a:latin typeface="Calibri"/>
                </a:rPr>
                <a:t>eNERGY</a:t>
              </a:r>
              <a:endParaRPr lang="en-US" sz="2000" b="1" cap="all" dirty="0">
                <a:solidFill>
                  <a:srgbClr val="00B050"/>
                </a:solidFill>
                <a:latin typeface="Calibri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4C0F01C-D158-462C-9EC4-11516E29F26F}"/>
                </a:ext>
              </a:extLst>
            </p:cNvPr>
            <p:cNvSpPr/>
            <p:nvPr/>
          </p:nvSpPr>
          <p:spPr>
            <a:xfrm>
              <a:off x="376802" y="4257135"/>
              <a:ext cx="2114088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rgbClr val="45658A"/>
                  </a:solidFill>
                  <a:latin typeface="Calibri"/>
                </a:rPr>
                <a:t>Oil &amp; Gas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rgbClr val="45658A"/>
                  </a:solidFill>
                  <a:latin typeface="Calibri"/>
                </a:rPr>
                <a:t>Power Generation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rgbClr val="45658A"/>
                  </a:solidFill>
                  <a:latin typeface="Calibri"/>
                </a:rPr>
                <a:t>Power Transmission &amp; Distribution</a:t>
              </a:r>
            </a:p>
          </p:txBody>
        </p:sp>
      </p:grpSp>
      <p:pic>
        <p:nvPicPr>
          <p:cNvPr id="65" name="Graphic 42">
            <a:extLst>
              <a:ext uri="{FF2B5EF4-FFF2-40B4-BE49-F238E27FC236}">
                <a16:creationId xmlns:a16="http://schemas.microsoft.com/office/drawing/2014/main" id="{3585183D-6F83-4947-A2AE-4738DA8CC7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872" y="654686"/>
            <a:ext cx="1010153" cy="847291"/>
          </a:xfrm>
          <a:prstGeom prst="rect">
            <a:avLst/>
          </a:prstGeom>
        </p:spPr>
      </p:pic>
      <p:sp>
        <p:nvSpPr>
          <p:cNvPr id="66" name="Title 1"/>
          <p:cNvSpPr txBox="1">
            <a:spLocks/>
          </p:cNvSpPr>
          <p:nvPr/>
        </p:nvSpPr>
        <p:spPr bwMode="auto">
          <a:xfrm>
            <a:off x="5293817" y="1293922"/>
            <a:ext cx="1614975" cy="128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ctr">
              <a:defRPr/>
            </a:pPr>
            <a:r>
              <a:rPr lang="en-IN" sz="2100" dirty="0"/>
              <a:t>Strategic Business Verticals</a:t>
            </a:r>
            <a:endParaRPr lang="en-IN" sz="21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54514" y="848002"/>
            <a:ext cx="2680849" cy="2682000"/>
            <a:chOff x="827584" y="1652428"/>
            <a:chExt cx="2680849" cy="2682000"/>
          </a:xfrm>
        </p:grpSpPr>
        <p:sp>
          <p:nvSpPr>
            <p:cNvPr id="41" name="Oval 8">
              <a:extLst>
                <a:ext uri="{FF2B5EF4-FFF2-40B4-BE49-F238E27FC236}">
                  <a16:creationId xmlns:a16="http://schemas.microsoft.com/office/drawing/2014/main" id="{0EFF13C7-8E83-4BF7-8500-920F7F5A01F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27584" y="1652428"/>
              <a:ext cx="2680849" cy="2682000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rgbClr val="68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rgbClr val="95A5A6"/>
                </a:solidFill>
                <a:latin typeface="Calibri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4147" y="3137022"/>
              <a:ext cx="900000" cy="900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8911" y="3137022"/>
              <a:ext cx="900000" cy="900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9645" y="2051857"/>
              <a:ext cx="900000" cy="900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0169" y="2059637"/>
              <a:ext cx="900000" cy="90000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4720776" y="2634311"/>
            <a:ext cx="2682000" cy="2682000"/>
            <a:chOff x="2438911" y="3258986"/>
            <a:chExt cx="2682000" cy="2682000"/>
          </a:xfrm>
        </p:grpSpPr>
        <p:sp>
          <p:nvSpPr>
            <p:cNvPr id="40" name="Oval 5">
              <a:extLst>
                <a:ext uri="{FF2B5EF4-FFF2-40B4-BE49-F238E27FC236}">
                  <a16:creationId xmlns:a16="http://schemas.microsoft.com/office/drawing/2014/main" id="{D7575220-7EAC-4E0F-82E2-4C494901DD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438911" y="3258986"/>
              <a:ext cx="2682000" cy="2682000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rgbClr val="95A5A6"/>
                </a:solidFill>
                <a:latin typeface="Calibri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8848" y="3622138"/>
              <a:ext cx="900000" cy="9000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1064" y="4584325"/>
              <a:ext cx="900000" cy="9000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8793" y="3652774"/>
              <a:ext cx="900000" cy="9000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6695" y="4640720"/>
              <a:ext cx="900000" cy="900000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7848601" y="848002"/>
            <a:ext cx="2682000" cy="2682000"/>
            <a:chOff x="5847050" y="3328980"/>
            <a:chExt cx="2682000" cy="2682000"/>
          </a:xfrm>
        </p:grpSpPr>
        <p:sp>
          <p:nvSpPr>
            <p:cNvPr id="44" name="Oval 23">
              <a:extLst>
                <a:ext uri="{FF2B5EF4-FFF2-40B4-BE49-F238E27FC236}">
                  <a16:creationId xmlns:a16="http://schemas.microsoft.com/office/drawing/2014/main" id="{F0C5A18A-E4BA-492E-9099-8149AEE0723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847050" y="3328980"/>
              <a:ext cx="2682000" cy="2682000"/>
            </a:xfrm>
            <a:prstGeom prst="ellipse">
              <a:avLst/>
            </a:prstGeom>
            <a:solidFill>
              <a:schemeClr val="bg1"/>
            </a:solidFill>
            <a:ln w="0">
              <a:solidFill>
                <a:srgbClr val="0070C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rgbClr val="95A5A6"/>
                </a:solidFill>
                <a:latin typeface="Calibri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6952" y="3622138"/>
              <a:ext cx="900000" cy="9000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8005" y="4640720"/>
              <a:ext cx="900000" cy="9000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9821" y="4640720"/>
              <a:ext cx="900000" cy="9000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8005" y="3633847"/>
              <a:ext cx="900000" cy="9000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0EDED354-FFF4-4F03-9EA0-F8641AB949D4}"/>
              </a:ext>
            </a:extLst>
          </p:cNvPr>
          <p:cNvGrpSpPr/>
          <p:nvPr/>
        </p:nvGrpSpPr>
        <p:grpSpPr>
          <a:xfrm>
            <a:off x="7822659" y="3561416"/>
            <a:ext cx="2707940" cy="2613453"/>
            <a:chOff x="-243254" y="3598825"/>
            <a:chExt cx="2734142" cy="3484604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B796969-578C-44AD-B47B-918EA4BBC6D5}"/>
                </a:ext>
              </a:extLst>
            </p:cNvPr>
            <p:cNvSpPr/>
            <p:nvPr/>
          </p:nvSpPr>
          <p:spPr>
            <a:xfrm>
              <a:off x="-217062" y="3598825"/>
              <a:ext cx="2707950" cy="533480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cap="all" dirty="0">
                  <a:solidFill>
                    <a:srgbClr val="0070C0"/>
                  </a:solidFill>
                  <a:latin typeface="Calibri"/>
                </a:rPr>
                <a:t>INFRASTRUCTURE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757BE618-8016-49FE-8529-DF88183A0479}"/>
                </a:ext>
              </a:extLst>
            </p:cNvPr>
            <p:cNvSpPr/>
            <p:nvPr/>
          </p:nvSpPr>
          <p:spPr>
            <a:xfrm>
              <a:off x="-243254" y="4087737"/>
              <a:ext cx="2707950" cy="299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rgbClr val="45658A"/>
                  </a:solidFill>
                  <a:latin typeface="Calibri"/>
                </a:rPr>
                <a:t>Space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rgbClr val="45658A"/>
                  </a:solidFill>
                  <a:latin typeface="Calibri"/>
                </a:rPr>
                <a:t>Port &amp; Material Handling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rgbClr val="45658A"/>
                  </a:solidFill>
                  <a:latin typeface="Calibri"/>
                </a:rPr>
                <a:t>Healthcare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rgbClr val="45658A"/>
                  </a:solidFill>
                  <a:latin typeface="Calibri"/>
                </a:rPr>
                <a:t>Institutional &amp; Green Buildings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err="1">
                  <a:solidFill>
                    <a:srgbClr val="45658A"/>
                  </a:solidFill>
                  <a:latin typeface="Calibri"/>
                </a:rPr>
                <a:t>Defence</a:t>
              </a:r>
              <a:endParaRPr lang="en-US" sz="1400" dirty="0">
                <a:solidFill>
                  <a:srgbClr val="45658A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rgbClr val="45658A"/>
                  </a:solidFill>
                  <a:latin typeface="Calibri"/>
                </a:rPr>
                <a:t>Sports Complexes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rgbClr val="45658A"/>
                  </a:solidFill>
                  <a:latin typeface="Calibri"/>
                </a:rPr>
                <a:t>Environmental Engineering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rgbClr val="45658A"/>
                  </a:solidFill>
                  <a:latin typeface="Calibri"/>
                </a:rPr>
                <a:t>Water Mgmt. &amp; Desalination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rgbClr val="45658A"/>
                  </a:solidFill>
                  <a:latin typeface="Calibri"/>
                </a:rPr>
                <a:t>Roads &amp; Bridges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rgbClr val="45658A"/>
                  </a:solidFill>
                  <a:latin typeface="Calibri"/>
                </a:rPr>
                <a:t>Townships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EDED354-FFF4-4F03-9EA0-F8641AB949D4}"/>
              </a:ext>
            </a:extLst>
          </p:cNvPr>
          <p:cNvGrpSpPr/>
          <p:nvPr/>
        </p:nvGrpSpPr>
        <p:grpSpPr>
          <a:xfrm>
            <a:off x="1654513" y="3581040"/>
            <a:ext cx="2681999" cy="2618549"/>
            <a:chOff x="-217062" y="3598825"/>
            <a:chExt cx="2707950" cy="3491401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B796969-578C-44AD-B47B-918EA4BBC6D5}"/>
                </a:ext>
              </a:extLst>
            </p:cNvPr>
            <p:cNvSpPr/>
            <p:nvPr/>
          </p:nvSpPr>
          <p:spPr>
            <a:xfrm>
              <a:off x="-217062" y="3598825"/>
              <a:ext cx="2707950" cy="533480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cap="all" dirty="0" err="1">
                  <a:solidFill>
                    <a:srgbClr val="680000"/>
                  </a:solidFill>
                  <a:latin typeface="Calibri"/>
                </a:rPr>
                <a:t>mETALS</a:t>
              </a:r>
              <a:endParaRPr lang="en-US" sz="2000" b="1" cap="all" dirty="0">
                <a:solidFill>
                  <a:srgbClr val="680000"/>
                </a:solidFill>
                <a:latin typeface="Calibri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757BE618-8016-49FE-8529-DF88183A0479}"/>
                </a:ext>
              </a:extLst>
            </p:cNvPr>
            <p:cNvSpPr/>
            <p:nvPr/>
          </p:nvSpPr>
          <p:spPr>
            <a:xfrm>
              <a:off x="-217062" y="4094532"/>
              <a:ext cx="2707950" cy="2995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rgbClr val="45658A"/>
                  </a:solidFill>
                  <a:latin typeface="Calibri"/>
                </a:rPr>
                <a:t>Raw Materials &amp; Mining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rgbClr val="45658A"/>
                  </a:solidFill>
                  <a:latin typeface="Calibri"/>
                </a:rPr>
                <a:t>Beneficiation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rgbClr val="45658A"/>
                  </a:solidFill>
                  <a:latin typeface="Calibri"/>
                </a:rPr>
                <a:t>Coke Ovens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rgbClr val="45658A"/>
                  </a:solidFill>
                  <a:latin typeface="Calibri"/>
                </a:rPr>
                <a:t>By-Product Plants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rgbClr val="45658A"/>
                  </a:solidFill>
                  <a:latin typeface="Calibri"/>
                </a:rPr>
                <a:t>Agglomeration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rgbClr val="45658A"/>
                  </a:solidFill>
                  <a:latin typeface="Calibri"/>
                </a:rPr>
                <a:t>Iron Making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rgbClr val="45658A"/>
                  </a:solidFill>
                  <a:latin typeface="Calibri"/>
                </a:rPr>
                <a:t>Steel Making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rgbClr val="45658A"/>
                  </a:solidFill>
                  <a:latin typeface="Calibri"/>
                </a:rPr>
                <a:t>Rolling Mills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err="1">
                  <a:solidFill>
                    <a:srgbClr val="45658A"/>
                  </a:solidFill>
                  <a:latin typeface="Calibri"/>
                </a:rPr>
                <a:t>Refractories</a:t>
              </a:r>
              <a:endParaRPr lang="en-US" sz="1400" dirty="0">
                <a:solidFill>
                  <a:srgbClr val="45658A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rgbClr val="45658A"/>
                  </a:solidFill>
                  <a:latin typeface="Calibri"/>
                </a:rPr>
                <a:t>Non-Ferrous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4122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20" y="2214554"/>
            <a:ext cx="8572528" cy="1357322"/>
          </a:xfrm>
        </p:spPr>
        <p:txBody>
          <a:bodyPr/>
          <a:lstStyle/>
          <a:p>
            <a:pPr marL="530225" lvl="1" indent="-354013" algn="ctr">
              <a:buNone/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PROFILE OF CORPORATE FINANCE </a:t>
            </a:r>
          </a:p>
          <a:p>
            <a:pPr marL="530225" lvl="1" indent="-354013" algn="ctr">
              <a:buNone/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MECON</a:t>
            </a:r>
          </a:p>
          <a:p>
            <a:pPr marL="655638" lvl="1" indent="-355600" algn="ctr">
              <a:buNone/>
            </a:pPr>
            <a:endParaRPr lang="en-US" sz="1800" dirty="0"/>
          </a:p>
          <a:p>
            <a:pPr marL="355600" indent="-355600" algn="ctr">
              <a:buNone/>
            </a:pPr>
            <a:r>
              <a:rPr lang="en-US" sz="2000" b="1" dirty="0"/>
              <a:t>	</a:t>
            </a:r>
          </a:p>
          <a:p>
            <a:pPr marL="355600" indent="-355600" algn="ctr">
              <a:buNone/>
            </a:pPr>
            <a:r>
              <a:rPr lang="en-US" sz="2000" b="1" dirty="0"/>
              <a:t>	</a:t>
            </a:r>
          </a:p>
          <a:p>
            <a:pPr marL="355600" indent="-355600" algn="ctr">
              <a:buNone/>
            </a:pPr>
            <a:r>
              <a:rPr lang="en-US" b="1" dirty="0" smtClean="0"/>
              <a:t>	</a:t>
            </a:r>
          </a:p>
          <a:p>
            <a:pPr marL="355600" indent="-355600" algn="ctr">
              <a:buNone/>
            </a:pPr>
            <a:r>
              <a:rPr lang="en-US" b="1" dirty="0" smtClean="0"/>
              <a:t>	</a:t>
            </a:r>
          </a:p>
          <a:p>
            <a:pPr marL="355600" indent="-355600" algn="ctr">
              <a:buNone/>
            </a:pPr>
            <a:r>
              <a:rPr lang="en-US" b="1" dirty="0" smtClean="0"/>
              <a:t>	</a:t>
            </a:r>
          </a:p>
          <a:p>
            <a:pPr algn="ctr">
              <a:buNone/>
            </a:pPr>
            <a:endParaRPr lang="en-US" sz="2800" b="1" dirty="0"/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endParaRPr lang="en-I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12786</TotalTime>
  <Words>1589</Words>
  <Application>Microsoft Office PowerPoint</Application>
  <PresentationFormat>Widescreen</PresentationFormat>
  <Paragraphs>369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Agency FB</vt:lpstr>
      <vt:lpstr>Arial</vt:lpstr>
      <vt:lpstr>Arial Black</vt:lpstr>
      <vt:lpstr>Arial Unicode MS</vt:lpstr>
      <vt:lpstr>Calibri</vt:lpstr>
      <vt:lpstr>Calibri Light</vt:lpstr>
      <vt:lpstr>Cambria</vt:lpstr>
      <vt:lpstr>Century Gothic</vt:lpstr>
      <vt:lpstr>Mangal</vt:lpstr>
      <vt:lpstr>Raavi</vt:lpstr>
      <vt:lpstr>Times New Roman</vt:lpstr>
      <vt:lpstr>Wingdings</vt:lpstr>
      <vt:lpstr>1_Office Theme</vt:lpstr>
      <vt:lpstr>2_Office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HUMAN RESOURCE OF THE COMPANY</vt:lpstr>
      <vt:lpstr>Discipline Demography</vt:lpstr>
      <vt:lpstr>  Strategic Business Verticals  </vt:lpstr>
      <vt:lpstr>PowerPoint Presentation</vt:lpstr>
      <vt:lpstr>PowerPoint Presentation</vt:lpstr>
      <vt:lpstr>PowerPoint Presentation</vt:lpstr>
      <vt:lpstr>Pay Bill, PF &amp; Gratuity Group</vt:lpstr>
      <vt:lpstr>TA and Medical bills Section</vt:lpstr>
      <vt:lpstr>Taxation Group</vt:lpstr>
      <vt:lpstr>Treasury Management Group</vt:lpstr>
      <vt:lpstr>Corporate Accounts Group</vt:lpstr>
      <vt:lpstr>PowerPoint Presentation</vt:lpstr>
      <vt:lpstr>COST  TO THE COMPANY FOR  E – 1 [as on 01.04.2023]</vt:lpstr>
      <vt:lpstr>FACILITIES at MECON</vt:lpstr>
      <vt:lpstr>PowerPoint Presentation</vt:lpstr>
      <vt:lpstr>CAREER PROGRESSION AT MECON</vt:lpstr>
      <vt:lpstr>                                         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Apurba Halder</cp:lastModifiedBy>
  <cp:revision>3115</cp:revision>
  <cp:lastPrinted>2021-02-12T12:22:20Z</cp:lastPrinted>
  <dcterms:created xsi:type="dcterms:W3CDTF">2014-07-22T04:41:31Z</dcterms:created>
  <dcterms:modified xsi:type="dcterms:W3CDTF">2023-04-21T11:59:23Z</dcterms:modified>
</cp:coreProperties>
</file>