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4" r:id="rId7"/>
    <p:sldId id="265"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69" d="100"/>
          <a:sy n="69" d="100"/>
        </p:scale>
        <p:origin x="140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8D9B68-7011-4F76-A04F-4187133547E4}" type="datetimeFigureOut">
              <a:rPr lang="en-IN" smtClean="0"/>
              <a:pPr/>
              <a:t>18-04-2022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199910-81BB-4E9A-A359-1A1869A9FB1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D9B68-7011-4F76-A04F-4187133547E4}" type="datetimeFigureOut">
              <a:rPr lang="en-IN" smtClean="0"/>
              <a:pPr/>
              <a:t>18-04-2022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99910-81BB-4E9A-A359-1A1869A9FB1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ounded Rectangle 4"/>
          <p:cNvSpPr/>
          <p:nvPr/>
        </p:nvSpPr>
        <p:spPr>
          <a:xfrm>
            <a:off x="323528" y="2708920"/>
            <a:ext cx="8496944" cy="129614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100" b="1" dirty="0" smtClean="0">
                <a:solidFill>
                  <a:schemeClr val="tx2"/>
                </a:solidFill>
              </a:rPr>
              <a:t>Hindustan </a:t>
            </a:r>
            <a:r>
              <a:rPr lang="en-IN" sz="3100" b="1" dirty="0">
                <a:solidFill>
                  <a:schemeClr val="tx2"/>
                </a:solidFill>
              </a:rPr>
              <a:t>Steelworks Construction Limited</a:t>
            </a:r>
          </a:p>
          <a:p>
            <a:pPr algn="ctr"/>
            <a:r>
              <a:rPr lang="en-IN" dirty="0">
                <a:solidFill>
                  <a:schemeClr val="tx2"/>
                </a:solidFill>
              </a:rPr>
              <a:t>A Govt. of India Undertaking</a:t>
            </a:r>
          </a:p>
          <a:p>
            <a:pPr algn="ctr"/>
            <a:r>
              <a:rPr lang="en-IN" dirty="0" smtClean="0">
                <a:solidFill>
                  <a:schemeClr val="tx2"/>
                </a:solidFill>
              </a:rPr>
              <a:t>A Mini </a:t>
            </a:r>
            <a:r>
              <a:rPr lang="en-IN" dirty="0" err="1" smtClean="0">
                <a:solidFill>
                  <a:schemeClr val="tx2"/>
                </a:solidFill>
              </a:rPr>
              <a:t>Ratna</a:t>
            </a:r>
            <a:r>
              <a:rPr lang="en-IN" dirty="0" smtClean="0">
                <a:solidFill>
                  <a:schemeClr val="tx2"/>
                </a:solidFill>
              </a:rPr>
              <a:t> Cat- I Company</a:t>
            </a:r>
          </a:p>
          <a:p>
            <a:pPr algn="ctr"/>
            <a:r>
              <a:rPr lang="en-IN" dirty="0" smtClean="0">
                <a:solidFill>
                  <a:schemeClr val="tx2"/>
                </a:solidFill>
              </a:rPr>
              <a:t>A Subsidiary of NBCC (India ) Ltd</a:t>
            </a:r>
          </a:p>
          <a:p>
            <a:pPr algn="ctr"/>
            <a:endParaRPr lang="en-IN" dirty="0">
              <a:solidFill>
                <a:schemeClr val="tx2"/>
              </a:solidFill>
            </a:endParaRPr>
          </a:p>
        </p:txBody>
      </p:sp>
      <p:pic>
        <p:nvPicPr>
          <p:cNvPr id="6" name="Picture 2">
            <a:extLst>
              <a:ext uri="{FF2B5EF4-FFF2-40B4-BE49-F238E27FC236}">
                <a16:creationId xmlns:a16="http://schemas.microsoft.com/office/drawing/2014/main" id="{05289511-8D6E-4CB1-83DD-520A6BDD8EE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5445224"/>
            <a:ext cx="2123729" cy="11141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3B61C151-2BD0-4911-83E8-514AF1E378A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5445224"/>
            <a:ext cx="2047874" cy="108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A93BC7D1-1AB1-4E89-B603-55607ACFC6B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44008" y="5445224"/>
            <a:ext cx="2016224" cy="1093622"/>
          </a:xfrm>
          <a:prstGeom prst="rect">
            <a:avLst/>
          </a:prstGeom>
        </p:spPr>
      </p:pic>
      <p:pic>
        <p:nvPicPr>
          <p:cNvPr id="9" name="Picture 11" descr="Removal of overburdens at Chasnalla Mines, Bokaro">
            <a:extLst>
              <a:ext uri="{FF2B5EF4-FFF2-40B4-BE49-F238E27FC236}">
                <a16:creationId xmlns:a16="http://schemas.microsoft.com/office/drawing/2014/main" id="{FD2E1571-A5C3-43CA-8865-59FD523DE380}"/>
              </a:ext>
            </a:extLst>
          </p:cNvPr>
          <p:cNvPicPr>
            <a:picLocks noChangeAspect="1" noChangeArrowheads="1"/>
          </p:cNvPicPr>
          <p:nvPr/>
        </p:nvPicPr>
        <p:blipFill>
          <a:blip r:embed="rId5" cstate="print">
            <a:lum contrast="4000"/>
          </a:blip>
          <a:srcRect/>
          <a:stretch>
            <a:fillRect/>
          </a:stretch>
        </p:blipFill>
        <p:spPr bwMode="auto">
          <a:xfrm>
            <a:off x="6732240" y="5445224"/>
            <a:ext cx="2016224" cy="1080120"/>
          </a:xfrm>
          <a:prstGeom prst="rect">
            <a:avLst/>
          </a:prstGeom>
          <a:ln>
            <a:noFill/>
          </a:ln>
          <a:effectLst>
            <a:outerShdw blurRad="292100" dist="139700" dir="2700000" algn="tl" rotWithShape="0">
              <a:srgbClr val="333333">
                <a:alpha val="65000"/>
              </a:srgbClr>
            </a:outerShdw>
          </a:effectLst>
        </p:spPr>
      </p:pic>
      <p:pic>
        <p:nvPicPr>
          <p:cNvPr id="10" name="Picture 2" descr="C:\Users\D Sen\Downloads\Final_HSCL-Logo2.png"/>
          <p:cNvPicPr>
            <a:picLocks noChangeAspect="1" noChangeArrowheads="1"/>
          </p:cNvPicPr>
          <p:nvPr/>
        </p:nvPicPr>
        <p:blipFill>
          <a:blip r:embed="rId6" cstate="print"/>
          <a:srcRect/>
          <a:stretch>
            <a:fillRect/>
          </a:stretch>
        </p:blipFill>
        <p:spPr bwMode="auto">
          <a:xfrm>
            <a:off x="3419872" y="1124744"/>
            <a:ext cx="2235200" cy="1041400"/>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r"/>
            <a:r>
              <a:rPr lang="en-IN" sz="3100" b="1" dirty="0" smtClean="0">
                <a:solidFill>
                  <a:schemeClr val="tx2"/>
                </a:solidFill>
              </a:rPr>
              <a:t>Hindustan Steelworks Construction Limited </a:t>
            </a:r>
            <a:r>
              <a:rPr lang="en-IN" dirty="0" smtClean="0"/>
              <a:t/>
            </a:r>
            <a:br>
              <a:rPr lang="en-IN" dirty="0" smtClean="0"/>
            </a:br>
            <a:endParaRPr lang="en-IN" dirty="0"/>
          </a:p>
        </p:txBody>
      </p:sp>
      <p:sp>
        <p:nvSpPr>
          <p:cNvPr id="5" name="Content Placeholder 4"/>
          <p:cNvSpPr>
            <a:spLocks noGrp="1"/>
          </p:cNvSpPr>
          <p:nvPr>
            <p:ph sz="half" idx="1"/>
          </p:nvPr>
        </p:nvSpPr>
        <p:spPr>
          <a:xfrm>
            <a:off x="611560" y="1412777"/>
            <a:ext cx="7920880" cy="1656184"/>
          </a:xfrm>
          <a:solidFill>
            <a:schemeClr val="accent1">
              <a:lumMod val="40000"/>
              <a:lumOff val="60000"/>
            </a:schemeClr>
          </a:solidFill>
          <a:ln>
            <a:solidFill>
              <a:schemeClr val="accent1"/>
            </a:solidFill>
          </a:ln>
        </p:spPr>
        <p:txBody>
          <a:bodyPr>
            <a:normAutofit fontScale="55000" lnSpcReduction="20000"/>
          </a:bodyPr>
          <a:lstStyle/>
          <a:p>
            <a:pPr algn="ctr">
              <a:buNone/>
            </a:pPr>
            <a:r>
              <a:rPr lang="en-IN" sz="5100" b="1" dirty="0" smtClean="0">
                <a:solidFill>
                  <a:schemeClr val="tx2"/>
                </a:solidFill>
              </a:rPr>
              <a:t>Vision</a:t>
            </a:r>
          </a:p>
          <a:p>
            <a:pPr>
              <a:buNone/>
            </a:pPr>
            <a:r>
              <a:rPr lang="en-IN" sz="3600" dirty="0" smtClean="0"/>
              <a:t>To establish HSCL as an integrated Engineering, construction and project management consultancy company in diverse areas of infrastructure &amp; construction sector aiming to accelerate sustainability and providing excellence with transparent governance. </a:t>
            </a:r>
            <a:endParaRPr lang="en-IN" sz="3600" dirty="0"/>
          </a:p>
        </p:txBody>
      </p:sp>
      <p:sp>
        <p:nvSpPr>
          <p:cNvPr id="6" name="Content Placeholder 5"/>
          <p:cNvSpPr>
            <a:spLocks noGrp="1"/>
          </p:cNvSpPr>
          <p:nvPr>
            <p:ph sz="half" idx="2"/>
          </p:nvPr>
        </p:nvSpPr>
        <p:spPr>
          <a:xfrm>
            <a:off x="611560" y="3212976"/>
            <a:ext cx="7920880" cy="1872208"/>
          </a:xfrm>
          <a:solidFill>
            <a:schemeClr val="accent1">
              <a:lumMod val="40000"/>
              <a:lumOff val="60000"/>
            </a:schemeClr>
          </a:solidFill>
          <a:ln>
            <a:solidFill>
              <a:schemeClr val="accent1"/>
            </a:solidFill>
          </a:ln>
        </p:spPr>
        <p:txBody>
          <a:bodyPr>
            <a:normAutofit fontScale="55000" lnSpcReduction="20000"/>
          </a:bodyPr>
          <a:lstStyle/>
          <a:p>
            <a:pPr algn="ctr">
              <a:buNone/>
            </a:pPr>
            <a:r>
              <a:rPr lang="en-US" sz="5100" b="1" dirty="0" smtClean="0">
                <a:solidFill>
                  <a:schemeClr val="tx2"/>
                </a:solidFill>
              </a:rPr>
              <a:t>Mission</a:t>
            </a:r>
            <a:endParaRPr lang="en-IN" sz="5100" b="1" dirty="0" smtClean="0">
              <a:solidFill>
                <a:schemeClr val="tx2"/>
              </a:solidFill>
            </a:endParaRPr>
          </a:p>
          <a:p>
            <a:pPr algn="just">
              <a:buNone/>
            </a:pPr>
            <a:r>
              <a:rPr lang="en-IN" sz="3600" dirty="0" smtClean="0"/>
              <a:t>To promote productivity and professionalism both at industrial as well as organizational level and continue to be the building block of the nation by providing high quality, sustainable infrastructure development through innovative &amp; world-class construction solutions and optimizing value for all stakeholders and providing utmost customer satisfaction. </a:t>
            </a:r>
          </a:p>
          <a:p>
            <a:endParaRPr lang="en-IN" sz="2000" dirty="0"/>
          </a:p>
        </p:txBody>
      </p:sp>
      <p:pic>
        <p:nvPicPr>
          <p:cNvPr id="7" name="Picture 2" descr="C:\Users\D Sen\Downloads\Final_HSCL-Logo2.png"/>
          <p:cNvPicPr>
            <a:picLocks noChangeAspect="1" noChangeArrowheads="1"/>
          </p:cNvPicPr>
          <p:nvPr/>
        </p:nvPicPr>
        <p:blipFill>
          <a:blip r:embed="rId2" cstate="print"/>
          <a:srcRect/>
          <a:stretch>
            <a:fillRect/>
          </a:stretch>
        </p:blipFill>
        <p:spPr bwMode="auto">
          <a:xfrm>
            <a:off x="611560" y="332656"/>
            <a:ext cx="1236430" cy="576064"/>
          </a:xfrm>
          <a:prstGeom prst="rect">
            <a:avLst/>
          </a:prstGeom>
          <a:noFill/>
          <a:ln>
            <a:solidFill>
              <a:schemeClr val="accent1"/>
            </a:solidFill>
          </a:ln>
        </p:spPr>
      </p:pic>
      <p:sp>
        <p:nvSpPr>
          <p:cNvPr id="8" name="Right Triangle 7"/>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9" name="Picture 15" descr="275 Mtr Chimney of Talcher Super Thermal Power Plant">
            <a:extLst>
              <a:ext uri="{FF2B5EF4-FFF2-40B4-BE49-F238E27FC236}">
                <a16:creationId xmlns:a16="http://schemas.microsoft.com/office/drawing/2014/main" id="{281B1A79-CFAF-48E8-800C-0420D2FBE125}"/>
              </a:ext>
            </a:extLst>
          </p:cNvPr>
          <p:cNvPicPr>
            <a:picLocks noChangeAspect="1" noChangeArrowheads="1"/>
          </p:cNvPicPr>
          <p:nvPr/>
        </p:nvPicPr>
        <p:blipFill>
          <a:blip r:embed="rId3" cstate="print"/>
          <a:srcRect/>
          <a:stretch>
            <a:fillRect/>
          </a:stretch>
        </p:blipFill>
        <p:spPr bwMode="auto">
          <a:xfrm>
            <a:off x="323528" y="5301208"/>
            <a:ext cx="2198199" cy="1132036"/>
          </a:xfrm>
          <a:prstGeom prst="rect">
            <a:avLst/>
          </a:prstGeom>
          <a:ln w="9525">
            <a:solidFill>
              <a:schemeClr val="tx1"/>
            </a:solidFill>
          </a:ln>
          <a:effectLst>
            <a:outerShdw blurRad="292100" dist="139700" dir="2700000" algn="tl" rotWithShape="0">
              <a:srgbClr val="333333">
                <a:alpha val="65000"/>
              </a:srgbClr>
            </a:outerShdw>
          </a:effectLst>
        </p:spPr>
      </p:pic>
      <p:pic>
        <p:nvPicPr>
          <p:cNvPr id="10" name="Picture 6" descr="Flyover of Vidyasagar Setu, Kolkata">
            <a:extLst>
              <a:ext uri="{FF2B5EF4-FFF2-40B4-BE49-F238E27FC236}">
                <a16:creationId xmlns:a16="http://schemas.microsoft.com/office/drawing/2014/main" id="{C42AE644-2524-4922-9115-8CCFA65A8996}"/>
              </a:ext>
            </a:extLst>
          </p:cNvPr>
          <p:cNvPicPr>
            <a:picLocks noChangeAspect="1" noChangeArrowheads="1"/>
          </p:cNvPicPr>
          <p:nvPr/>
        </p:nvPicPr>
        <p:blipFill>
          <a:blip r:embed="rId4" cstate="print">
            <a:lum contrast="4000"/>
          </a:blip>
          <a:srcRect/>
          <a:stretch>
            <a:fillRect/>
          </a:stretch>
        </p:blipFill>
        <p:spPr bwMode="auto">
          <a:xfrm>
            <a:off x="2627785" y="5301208"/>
            <a:ext cx="2016224" cy="1154831"/>
          </a:xfrm>
          <a:prstGeom prst="rect">
            <a:avLst/>
          </a:prstGeom>
          <a:ln>
            <a:noFill/>
          </a:ln>
          <a:effectLst>
            <a:outerShdw blurRad="292100" dist="139700" dir="2700000" algn="tl" rotWithShape="0">
              <a:srgbClr val="333333">
                <a:alpha val="65000"/>
              </a:srgbClr>
            </a:outerShdw>
          </a:effectLst>
        </p:spPr>
      </p:pic>
      <p:pic>
        <p:nvPicPr>
          <p:cNvPr id="11" name="Picture 3">
            <a:extLst>
              <a:ext uri="{FF2B5EF4-FFF2-40B4-BE49-F238E27FC236}">
                <a16:creationId xmlns:a16="http://schemas.microsoft.com/office/drawing/2014/main" id="{1919DCDE-814A-4612-9127-58FB2887877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88024" y="5229200"/>
            <a:ext cx="2016223" cy="1268760"/>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9" descr="Flyover at NOIDA.jpg">
            <a:extLst>
              <a:ext uri="{FF2B5EF4-FFF2-40B4-BE49-F238E27FC236}">
                <a16:creationId xmlns:a16="http://schemas.microsoft.com/office/drawing/2014/main" id="{173C32BE-EF40-43F1-8DB3-D383160D2C9C}"/>
              </a:ext>
            </a:extLst>
          </p:cNvPr>
          <p:cNvPicPr>
            <a:picLocks noChangeAspect="1"/>
          </p:cNvPicPr>
          <p:nvPr/>
        </p:nvPicPr>
        <p:blipFill>
          <a:blip r:embed="rId6" cstate="print"/>
          <a:srcRect/>
          <a:stretch>
            <a:fillRect/>
          </a:stretch>
        </p:blipFill>
        <p:spPr bwMode="auto">
          <a:xfrm>
            <a:off x="6926594" y="5301208"/>
            <a:ext cx="1821870"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29">
            <a:extLst>
              <a:ext uri="{FF2B5EF4-FFF2-40B4-BE49-F238E27FC236}">
                <a16:creationId xmlns:a16="http://schemas.microsoft.com/office/drawing/2014/main" id="{F596CA65-2848-43E4-96C5-833310D032FF}"/>
              </a:ext>
            </a:extLst>
          </p:cNvPr>
          <p:cNvGrpSpPr>
            <a:grpSpLocks/>
          </p:cNvGrpSpPr>
          <p:nvPr/>
        </p:nvGrpSpPr>
        <p:grpSpPr bwMode="auto">
          <a:xfrm>
            <a:off x="395536" y="4437112"/>
            <a:ext cx="1395411" cy="2088232"/>
            <a:chOff x="1722143" y="976317"/>
            <a:chExt cx="1286309" cy="707522"/>
          </a:xfrm>
        </p:grpSpPr>
        <p:sp>
          <p:nvSpPr>
            <p:cNvPr id="77" name="圆角矩形 130">
              <a:extLst>
                <a:ext uri="{FF2B5EF4-FFF2-40B4-BE49-F238E27FC236}">
                  <a16:creationId xmlns:a16="http://schemas.microsoft.com/office/drawing/2014/main" id="{C925CA8E-074C-44AC-A0F9-0DF15969988A}"/>
                </a:ext>
              </a:extLst>
            </p:cNvPr>
            <p:cNvSpPr/>
            <p:nvPr/>
          </p:nvSpPr>
          <p:spPr>
            <a:xfrm>
              <a:off x="1722143" y="976317"/>
              <a:ext cx="1203333" cy="707522"/>
            </a:xfrm>
            <a:prstGeom prst="roundRect">
              <a:avLst>
                <a:gd name="adj" fmla="val 16005"/>
              </a:avLst>
            </a:prstGeom>
            <a:solidFill>
              <a:schemeClr val="accent5">
                <a:lumMod val="20000"/>
                <a:lumOff val="80000"/>
              </a:schemeClr>
            </a:solidFill>
            <a:ln w="9525">
              <a:solidFill>
                <a:schemeClr val="bg1">
                  <a:lumMod val="50000"/>
                </a:schemeClr>
              </a:solidFill>
              <a:prstDash val="sysDash"/>
              <a:miter lim="800000"/>
              <a:headEnd/>
              <a:tailEnd/>
            </a:ln>
          </p:spPr>
          <p:txBody>
            <a:bodyPr wrap="none" anchor="ctr"/>
            <a:lstStyle/>
            <a:p>
              <a:pPr algn="ctr" defTabSz="913917">
                <a:defRPr/>
              </a:pPr>
              <a:r>
                <a:rPr lang="en-US" altLang="zh-CN" sz="1600" b="1" dirty="0">
                  <a:solidFill>
                    <a:sysClr val="windowText" lastClr="000000"/>
                  </a:solidFill>
                </a:rPr>
                <a:t>          </a:t>
              </a:r>
              <a:endParaRPr lang="zh-CN" altLang="en-US" sz="1600" b="1" dirty="0">
                <a:solidFill>
                  <a:sysClr val="windowText" lastClr="000000"/>
                </a:solidFill>
              </a:endParaRPr>
            </a:p>
          </p:txBody>
        </p:sp>
        <p:sp>
          <p:nvSpPr>
            <p:cNvPr id="28750" name="Text Box 16">
              <a:extLst>
                <a:ext uri="{FF2B5EF4-FFF2-40B4-BE49-F238E27FC236}">
                  <a16:creationId xmlns:a16="http://schemas.microsoft.com/office/drawing/2014/main" id="{140FDC32-51B2-4966-8D32-2A92B8F68CF1}"/>
                </a:ext>
              </a:extLst>
            </p:cNvPr>
            <p:cNvSpPr txBox="1">
              <a:spLocks noChangeArrowheads="1"/>
            </p:cNvSpPr>
            <p:nvPr/>
          </p:nvSpPr>
          <p:spPr bwMode="auto">
            <a:xfrm>
              <a:off x="1940115" y="1015511"/>
              <a:ext cx="910452" cy="102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14000"/>
                </a:lnSpc>
                <a:buClr>
                  <a:schemeClr val="accent1"/>
                </a:buClr>
                <a:buSzPct val="50000"/>
              </a:pPr>
              <a:r>
                <a:rPr lang="en-US" altLang="zh-CN" sz="1200" dirty="0">
                  <a:cs typeface="Calibri" panose="020F0502020204030204" pitchFamily="34" charset="0"/>
                </a:rPr>
                <a:t>Head Office</a:t>
              </a:r>
            </a:p>
          </p:txBody>
        </p:sp>
        <p:grpSp>
          <p:nvGrpSpPr>
            <p:cNvPr id="4" name="组合 62">
              <a:extLst>
                <a:ext uri="{FF2B5EF4-FFF2-40B4-BE49-F238E27FC236}">
                  <a16:creationId xmlns:a16="http://schemas.microsoft.com/office/drawing/2014/main" id="{3EFC94C1-58DF-4AAB-BF8E-50DE434895A7}"/>
                </a:ext>
              </a:extLst>
            </p:cNvPr>
            <p:cNvGrpSpPr/>
            <p:nvPr/>
          </p:nvGrpSpPr>
          <p:grpSpPr>
            <a:xfrm>
              <a:off x="1819442" y="1057550"/>
              <a:ext cx="109277" cy="109282"/>
              <a:chOff x="4698813" y="2472602"/>
              <a:chExt cx="144000" cy="144000"/>
            </a:xfrm>
            <a:effectLst>
              <a:outerShdw sx="1000" sy="1000" algn="ctr" rotWithShape="0">
                <a:srgbClr val="000000"/>
              </a:outerShdw>
            </a:effectLst>
          </p:grpSpPr>
          <p:sp>
            <p:nvSpPr>
              <p:cNvPr id="83" name="椭圆 148">
                <a:extLst>
                  <a:ext uri="{FF2B5EF4-FFF2-40B4-BE49-F238E27FC236}">
                    <a16:creationId xmlns:a16="http://schemas.microsoft.com/office/drawing/2014/main" id="{CEA938C8-22E9-4D4F-87A4-0F13E5966466}"/>
                  </a:ext>
                </a:extLst>
              </p:cNvPr>
              <p:cNvSpPr/>
              <p:nvPr/>
            </p:nvSpPr>
            <p:spPr>
              <a:xfrm>
                <a:off x="4744524" y="2516047"/>
                <a:ext cx="72000" cy="72000"/>
              </a:xfrm>
              <a:prstGeom prst="ellipse">
                <a:avLst/>
              </a:prstGeom>
              <a:gradFill rotWithShape="1">
                <a:gsLst>
                  <a:gs pos="20000">
                    <a:srgbClr val="FF0000"/>
                  </a:gs>
                  <a:gs pos="0">
                    <a:srgbClr val="FF0000"/>
                  </a:gs>
                  <a:gs pos="100000">
                    <a:schemeClr val="accent6">
                      <a:lumMod val="75000"/>
                    </a:schemeClr>
                  </a:gs>
                </a:gsLst>
                <a:lin ang="2700000" scaled="1"/>
              </a:gradFill>
              <a:ln>
                <a:noFill/>
              </a:ln>
              <a:effectLst/>
            </p:spPr>
            <p:txBody>
              <a:bodyPr wrap="none" anchor="ctr"/>
              <a:lstStyle/>
              <a:p>
                <a:pPr>
                  <a:defRPr/>
                </a:pPr>
                <a:endParaRPr lang="zh-CN" altLang="en-US" kern="0" dirty="0">
                  <a:solidFill>
                    <a:sysClr val="windowText" lastClr="000000"/>
                  </a:solidFill>
                </a:endParaRPr>
              </a:p>
            </p:txBody>
          </p:sp>
          <p:sp>
            <p:nvSpPr>
              <p:cNvPr id="84" name="椭圆 149">
                <a:extLst>
                  <a:ext uri="{FF2B5EF4-FFF2-40B4-BE49-F238E27FC236}">
                    <a16:creationId xmlns:a16="http://schemas.microsoft.com/office/drawing/2014/main" id="{D6DE361B-9DE6-40F0-9006-1FED1907864E}"/>
                  </a:ext>
                </a:extLst>
              </p:cNvPr>
              <p:cNvSpPr/>
              <p:nvPr/>
            </p:nvSpPr>
            <p:spPr>
              <a:xfrm>
                <a:off x="4698813" y="2472602"/>
                <a:ext cx="144000" cy="1440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pSp>
        <p:sp>
          <p:nvSpPr>
            <p:cNvPr id="81" name="Oval 25">
              <a:extLst>
                <a:ext uri="{FF2B5EF4-FFF2-40B4-BE49-F238E27FC236}">
                  <a16:creationId xmlns:a16="http://schemas.microsoft.com/office/drawing/2014/main" id="{00F492FC-F46E-407C-99D0-9BB2714E453B}"/>
                </a:ext>
              </a:extLst>
            </p:cNvPr>
            <p:cNvSpPr>
              <a:spLocks noChangeArrowheads="1"/>
            </p:cNvSpPr>
            <p:nvPr/>
          </p:nvSpPr>
          <p:spPr bwMode="gray">
            <a:xfrm>
              <a:off x="1833061" y="1470733"/>
              <a:ext cx="82041" cy="8189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anchor="ctr"/>
            <a:lstStyle/>
            <a:p>
              <a:pPr>
                <a:defRPr/>
              </a:pPr>
              <a:endParaRPr lang="zh-CN" altLang="en-US" kern="0" dirty="0">
                <a:solidFill>
                  <a:sysClr val="windowText" lastClr="000000"/>
                </a:solidFill>
              </a:endParaRPr>
            </a:p>
          </p:txBody>
        </p:sp>
        <p:sp>
          <p:nvSpPr>
            <p:cNvPr id="28753" name="Text Box 16">
              <a:extLst>
                <a:ext uri="{FF2B5EF4-FFF2-40B4-BE49-F238E27FC236}">
                  <a16:creationId xmlns:a16="http://schemas.microsoft.com/office/drawing/2014/main" id="{C4CD4979-170C-4ECF-9449-3718F95C5B21}"/>
                </a:ext>
              </a:extLst>
            </p:cNvPr>
            <p:cNvSpPr txBox="1">
              <a:spLocks noChangeArrowheads="1"/>
            </p:cNvSpPr>
            <p:nvPr/>
          </p:nvSpPr>
          <p:spPr bwMode="auto">
            <a:xfrm>
              <a:off x="1987655" y="1464263"/>
              <a:ext cx="1020797" cy="2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14000"/>
                </a:lnSpc>
                <a:buClr>
                  <a:schemeClr val="accent1"/>
                </a:buClr>
                <a:buSzPct val="50000"/>
              </a:pPr>
              <a:r>
                <a:rPr lang="en-US" altLang="zh-CN" sz="1200" dirty="0">
                  <a:cs typeface="Calibri" panose="020F0502020204030204" pitchFamily="34" charset="0"/>
                </a:rPr>
                <a:t>Unit Office</a:t>
              </a:r>
            </a:p>
          </p:txBody>
        </p:sp>
      </p:grpSp>
      <p:grpSp>
        <p:nvGrpSpPr>
          <p:cNvPr id="5" name="组合 73">
            <a:extLst>
              <a:ext uri="{FF2B5EF4-FFF2-40B4-BE49-F238E27FC236}">
                <a16:creationId xmlns:a16="http://schemas.microsoft.com/office/drawing/2014/main" id="{1AD82BC2-4C61-43F6-BD2D-0C3BBF94B396}"/>
              </a:ext>
            </a:extLst>
          </p:cNvPr>
          <p:cNvGrpSpPr>
            <a:grpSpLocks/>
          </p:cNvGrpSpPr>
          <p:nvPr/>
        </p:nvGrpSpPr>
        <p:grpSpPr bwMode="auto">
          <a:xfrm>
            <a:off x="278653" y="924205"/>
            <a:ext cx="1629051" cy="2360779"/>
            <a:chOff x="-2032730" y="-574844"/>
            <a:chExt cx="2187663" cy="1784240"/>
          </a:xfrm>
        </p:grpSpPr>
        <p:sp>
          <p:nvSpPr>
            <p:cNvPr id="85" name="圆角矩形 85">
              <a:extLst>
                <a:ext uri="{FF2B5EF4-FFF2-40B4-BE49-F238E27FC236}">
                  <a16:creationId xmlns:a16="http://schemas.microsoft.com/office/drawing/2014/main" id="{2922E2B4-8FBB-428E-8F45-4154CE8CE38C}"/>
                </a:ext>
              </a:extLst>
            </p:cNvPr>
            <p:cNvSpPr/>
            <p:nvPr/>
          </p:nvSpPr>
          <p:spPr>
            <a:xfrm>
              <a:off x="-2032730" y="-181763"/>
              <a:ext cx="2187663" cy="1391159"/>
            </a:xfrm>
            <a:prstGeom prst="roundRect">
              <a:avLst>
                <a:gd name="adj" fmla="val 8396"/>
              </a:avLst>
            </a:prstGeom>
            <a:noFill/>
            <a:ln w="9525">
              <a:solidFill>
                <a:schemeClr val="accent1">
                  <a:lumMod val="50000"/>
                </a:schemeClr>
              </a:solidFill>
              <a:prstDash val="sysDash"/>
              <a:miter lim="800000"/>
              <a:headEnd/>
              <a:tailEnd/>
            </a:ln>
          </p:spPr>
          <p:txBody>
            <a:bodyPr wrap="none" anchor="ctr"/>
            <a:lstStyle/>
            <a:p>
              <a:pPr defTabSz="914030">
                <a:defRPr/>
              </a:pPr>
              <a:endParaRPr lang="zh-CN" altLang="en-US" sz="1200" dirty="0">
                <a:solidFill>
                  <a:sysClr val="windowText" lastClr="000000"/>
                </a:solidFill>
                <a:ea typeface="微软雅黑" pitchFamily="34" charset="-122"/>
                <a:cs typeface="Calibri" pitchFamily="34" charset="0"/>
              </a:endParaRPr>
            </a:p>
          </p:txBody>
        </p:sp>
        <p:sp>
          <p:nvSpPr>
            <p:cNvPr id="86" name="圆角矩形 86">
              <a:extLst>
                <a:ext uri="{FF2B5EF4-FFF2-40B4-BE49-F238E27FC236}">
                  <a16:creationId xmlns:a16="http://schemas.microsoft.com/office/drawing/2014/main" id="{48290F27-1094-4FD3-8E26-09D0BE3E07BB}"/>
                </a:ext>
              </a:extLst>
            </p:cNvPr>
            <p:cNvSpPr/>
            <p:nvPr/>
          </p:nvSpPr>
          <p:spPr>
            <a:xfrm>
              <a:off x="-1661366" y="-574844"/>
              <a:ext cx="1476839" cy="420713"/>
            </a:xfrm>
            <a:prstGeom prst="roundRect">
              <a:avLst>
                <a:gd name="adj" fmla="val 50000"/>
              </a:avLst>
            </a:prstGeom>
            <a:solidFill>
              <a:srgbClr val="0070C0"/>
            </a:solidFill>
            <a:ln w="19050" cmpd="sng">
              <a:noFill/>
              <a:prstDash val="solid"/>
              <a:round/>
              <a:headEnd/>
              <a:tailEnd/>
            </a:ln>
            <a:effectLst>
              <a:outerShdw dist="28398" dir="6993903" algn="ctr" rotWithShape="0">
                <a:srgbClr val="B2B2B2">
                  <a:alpha val="50000"/>
                </a:srgbClr>
              </a:outerShdw>
            </a:effectLst>
          </p:spPr>
          <p:txBody>
            <a:bodyPr tIns="0" bIns="0" anchor="ctr" anchorCtr="1"/>
            <a:lstStyle/>
            <a:p>
              <a:pPr algn="ctr">
                <a:defRPr/>
              </a:pPr>
              <a:r>
                <a:rPr lang="en-US" altLang="zh-CN" sz="1200" b="1" dirty="0">
                  <a:solidFill>
                    <a:schemeClr val="bg1"/>
                  </a:solidFill>
                  <a:latin typeface="+mj-lt"/>
                </a:rPr>
                <a:t>HSCL PAN India</a:t>
              </a:r>
            </a:p>
          </p:txBody>
        </p:sp>
      </p:grpSp>
      <p:sp>
        <p:nvSpPr>
          <p:cNvPr id="118" name="TextBox 5">
            <a:extLst>
              <a:ext uri="{FF2B5EF4-FFF2-40B4-BE49-F238E27FC236}">
                <a16:creationId xmlns:a16="http://schemas.microsoft.com/office/drawing/2014/main" id="{BEEC0B13-C708-472D-B7F6-AC167750B764}"/>
              </a:ext>
            </a:extLst>
          </p:cNvPr>
          <p:cNvSpPr txBox="1">
            <a:spLocks noChangeArrowheads="1"/>
          </p:cNvSpPr>
          <p:nvPr/>
        </p:nvSpPr>
        <p:spPr bwMode="auto">
          <a:xfrm>
            <a:off x="227787" y="1665769"/>
            <a:ext cx="1843883" cy="153888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91438" tIns="45719" rIns="91438" bIns="45719">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2800" b="1" dirty="0">
                <a:solidFill>
                  <a:srgbClr val="002368"/>
                </a:solidFill>
                <a:latin typeface="Arial" panose="020B0604020202020204" pitchFamily="34" charset="0"/>
                <a:cs typeface="Arial" panose="020B0604020202020204" pitchFamily="34" charset="0"/>
              </a:rPr>
              <a:t>32</a:t>
            </a:r>
            <a:r>
              <a:rPr lang="en-US" altLang="en-US" sz="1600" b="1" dirty="0">
                <a:solidFill>
                  <a:srgbClr val="002368"/>
                </a:solidFill>
                <a:latin typeface="Arial" panose="020B0604020202020204" pitchFamily="34" charset="0"/>
                <a:cs typeface="Arial" panose="020B0604020202020204" pitchFamily="34" charset="0"/>
              </a:rPr>
              <a:t> </a:t>
            </a:r>
            <a:r>
              <a:rPr lang="en-US" altLang="en-US" sz="1900" b="1" dirty="0">
                <a:solidFill>
                  <a:srgbClr val="002368"/>
                </a:solidFill>
                <a:latin typeface="Arial" panose="020B0604020202020204" pitchFamily="34" charset="0"/>
                <a:cs typeface="Arial" panose="020B0604020202020204" pitchFamily="34" charset="0"/>
              </a:rPr>
              <a:t>Offices across</a:t>
            </a:r>
            <a:endParaRPr lang="en-US" altLang="en-US" sz="1600" b="1" dirty="0">
              <a:solidFill>
                <a:srgbClr val="002368"/>
              </a:solidFill>
              <a:latin typeface="Arial" panose="020B0604020202020204" pitchFamily="34" charset="0"/>
              <a:cs typeface="Arial" panose="020B0604020202020204" pitchFamily="34" charset="0"/>
            </a:endParaRPr>
          </a:p>
          <a:p>
            <a:pPr>
              <a:spcBef>
                <a:spcPct val="0"/>
              </a:spcBef>
              <a:buFontTx/>
              <a:buNone/>
            </a:pPr>
            <a:r>
              <a:rPr lang="en-US" altLang="en-US" sz="2800" b="1" dirty="0">
                <a:solidFill>
                  <a:srgbClr val="002368"/>
                </a:solidFill>
                <a:latin typeface="Arial" panose="020B0604020202020204" pitchFamily="34" charset="0"/>
                <a:cs typeface="Arial" panose="020B0604020202020204" pitchFamily="34" charset="0"/>
              </a:rPr>
              <a:t>09</a:t>
            </a:r>
            <a:r>
              <a:rPr lang="en-US" altLang="en-US" sz="1600" b="1" dirty="0">
                <a:solidFill>
                  <a:srgbClr val="002368"/>
                </a:solidFill>
                <a:latin typeface="Arial" panose="020B0604020202020204" pitchFamily="34" charset="0"/>
                <a:cs typeface="Arial" panose="020B0604020202020204" pitchFamily="34" charset="0"/>
              </a:rPr>
              <a:t> </a:t>
            </a:r>
            <a:r>
              <a:rPr lang="en-US" altLang="en-US" sz="1900" b="1" dirty="0">
                <a:solidFill>
                  <a:srgbClr val="002368"/>
                </a:solidFill>
                <a:latin typeface="Arial" panose="020B0604020202020204" pitchFamily="34" charset="0"/>
                <a:cs typeface="Arial" panose="020B0604020202020204" pitchFamily="34" charset="0"/>
              </a:rPr>
              <a:t>zonal offices</a:t>
            </a:r>
            <a:endParaRPr lang="en-US" altLang="en-US" sz="1600" b="1" dirty="0">
              <a:solidFill>
                <a:srgbClr val="002368"/>
              </a:solidFill>
              <a:latin typeface="Arial" panose="020B0604020202020204" pitchFamily="34" charset="0"/>
              <a:cs typeface="Arial" panose="020B0604020202020204" pitchFamily="34" charset="0"/>
            </a:endParaRPr>
          </a:p>
        </p:txBody>
      </p:sp>
      <p:grpSp>
        <p:nvGrpSpPr>
          <p:cNvPr id="6" name="Group 244">
            <a:extLst>
              <a:ext uri="{FF2B5EF4-FFF2-40B4-BE49-F238E27FC236}">
                <a16:creationId xmlns:a16="http://schemas.microsoft.com/office/drawing/2014/main" id="{5E9C16DE-C6E1-4F8D-B196-1ED33849DC20}"/>
              </a:ext>
            </a:extLst>
          </p:cNvPr>
          <p:cNvGrpSpPr/>
          <p:nvPr/>
        </p:nvGrpSpPr>
        <p:grpSpPr>
          <a:xfrm>
            <a:off x="2071670" y="990600"/>
            <a:ext cx="6215106" cy="5867400"/>
            <a:chOff x="1469662" y="791820"/>
            <a:chExt cx="8286807" cy="5867400"/>
          </a:xfrm>
          <a:solidFill>
            <a:srgbClr val="FFD19F"/>
          </a:solidFill>
        </p:grpSpPr>
        <p:grpSp>
          <p:nvGrpSpPr>
            <p:cNvPr id="7" name="Group 8">
              <a:extLst>
                <a:ext uri="{FF2B5EF4-FFF2-40B4-BE49-F238E27FC236}">
                  <a16:creationId xmlns:a16="http://schemas.microsoft.com/office/drawing/2014/main" id="{20056804-9FD5-40ED-B329-2EC7BA2D8D47}"/>
                </a:ext>
              </a:extLst>
            </p:cNvPr>
            <p:cNvGrpSpPr>
              <a:grpSpLocks/>
            </p:cNvGrpSpPr>
            <p:nvPr/>
          </p:nvGrpSpPr>
          <p:grpSpPr bwMode="auto">
            <a:xfrm>
              <a:off x="3245868" y="791820"/>
              <a:ext cx="4318479" cy="5867400"/>
              <a:chOff x="241" y="686"/>
              <a:chExt cx="2866" cy="3265"/>
            </a:xfrm>
            <a:grpFill/>
          </p:grpSpPr>
          <p:grpSp>
            <p:nvGrpSpPr>
              <p:cNvPr id="8" name="组合 64">
                <a:extLst>
                  <a:ext uri="{FF2B5EF4-FFF2-40B4-BE49-F238E27FC236}">
                    <a16:creationId xmlns:a16="http://schemas.microsoft.com/office/drawing/2014/main" id="{09AD01CD-8F43-4C21-9EA5-EEECBFAEB530}"/>
                  </a:ext>
                </a:extLst>
              </p:cNvPr>
              <p:cNvGrpSpPr>
                <a:grpSpLocks/>
              </p:cNvGrpSpPr>
              <p:nvPr/>
            </p:nvGrpSpPr>
            <p:grpSpPr bwMode="auto">
              <a:xfrm>
                <a:off x="2776" y="3203"/>
                <a:ext cx="210" cy="748"/>
                <a:chOff x="22040850" y="25428575"/>
                <a:chExt cx="1666875" cy="5937250"/>
              </a:xfrm>
              <a:grpFill/>
            </p:grpSpPr>
            <p:sp>
              <p:nvSpPr>
                <p:cNvPr id="111" name="Freeform 32">
                  <a:extLst>
                    <a:ext uri="{FF2B5EF4-FFF2-40B4-BE49-F238E27FC236}">
                      <a16:creationId xmlns:a16="http://schemas.microsoft.com/office/drawing/2014/main" id="{C3701C1E-E8AB-456B-AD05-41B22E03AECA}"/>
                    </a:ext>
                  </a:extLst>
                </p:cNvPr>
                <p:cNvSpPr>
                  <a:spLocks/>
                </p:cNvSpPr>
                <p:nvPr/>
              </p:nvSpPr>
              <p:spPr bwMode="auto">
                <a:xfrm>
                  <a:off x="22123400" y="25428575"/>
                  <a:ext cx="355600" cy="2017713"/>
                </a:xfrm>
                <a:custGeom>
                  <a:avLst/>
                  <a:gdLst>
                    <a:gd name="T0" fmla="*/ 108367513 w 224"/>
                    <a:gd name="T1" fmla="*/ 0 h 1271"/>
                    <a:gd name="T2" fmla="*/ 70564375 w 224"/>
                    <a:gd name="T3" fmla="*/ 0 h 1271"/>
                    <a:gd name="T4" fmla="*/ 55443438 w 224"/>
                    <a:gd name="T5" fmla="*/ 118448167 h 1271"/>
                    <a:gd name="T6" fmla="*/ 83165950 w 224"/>
                    <a:gd name="T7" fmla="*/ 166330354 h 1271"/>
                    <a:gd name="T8" fmla="*/ 40322500 w 224"/>
                    <a:gd name="T9" fmla="*/ 201612550 h 1271"/>
                    <a:gd name="T10" fmla="*/ 45362813 w 224"/>
                    <a:gd name="T11" fmla="*/ 239415697 h 1271"/>
                    <a:gd name="T12" fmla="*/ 30241875 w 224"/>
                    <a:gd name="T13" fmla="*/ 302418825 h 1271"/>
                    <a:gd name="T14" fmla="*/ 47883763 w 224"/>
                    <a:gd name="T15" fmla="*/ 362902590 h 1271"/>
                    <a:gd name="T16" fmla="*/ 17641888 w 224"/>
                    <a:gd name="T17" fmla="*/ 461189502 h 1271"/>
                    <a:gd name="T18" fmla="*/ 0 w 224"/>
                    <a:gd name="T19" fmla="*/ 504031375 h 1271"/>
                    <a:gd name="T20" fmla="*/ 37803138 w 224"/>
                    <a:gd name="T21" fmla="*/ 556955463 h 1271"/>
                    <a:gd name="T22" fmla="*/ 17641888 w 224"/>
                    <a:gd name="T23" fmla="*/ 619958591 h 1271"/>
                    <a:gd name="T24" fmla="*/ 52924075 w 224"/>
                    <a:gd name="T25" fmla="*/ 640119846 h 1271"/>
                    <a:gd name="T26" fmla="*/ 52924075 w 224"/>
                    <a:gd name="T27" fmla="*/ 587197346 h 1271"/>
                    <a:gd name="T28" fmla="*/ 78125638 w 224"/>
                    <a:gd name="T29" fmla="*/ 551915149 h 1271"/>
                    <a:gd name="T30" fmla="*/ 123488450 w 224"/>
                    <a:gd name="T31" fmla="*/ 506552326 h 1271"/>
                    <a:gd name="T32" fmla="*/ 70564375 w 224"/>
                    <a:gd name="T33" fmla="*/ 466229816 h 1271"/>
                    <a:gd name="T34" fmla="*/ 78125638 w 224"/>
                    <a:gd name="T35" fmla="*/ 383063845 h 1271"/>
                    <a:gd name="T36" fmla="*/ 115927188 w 224"/>
                    <a:gd name="T37" fmla="*/ 322580080 h 1271"/>
                    <a:gd name="T38" fmla="*/ 108367513 w 224"/>
                    <a:gd name="T39" fmla="*/ 194052873 h 1271"/>
                    <a:gd name="T40" fmla="*/ 131048125 w 224"/>
                    <a:gd name="T41" fmla="*/ 110886902 h 1271"/>
                    <a:gd name="T42" fmla="*/ 108367513 w 224"/>
                    <a:gd name="T43" fmla="*/ 0 h 12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24" h="1271">
                      <a:moveTo>
                        <a:pt x="215" y="0"/>
                      </a:moveTo>
                      <a:lnTo>
                        <a:pt x="140" y="0"/>
                      </a:lnTo>
                      <a:lnTo>
                        <a:pt x="110" y="235"/>
                      </a:lnTo>
                      <a:lnTo>
                        <a:pt x="104" y="338"/>
                      </a:lnTo>
                      <a:lnTo>
                        <a:pt x="80" y="400"/>
                      </a:lnTo>
                      <a:lnTo>
                        <a:pt x="90" y="475"/>
                      </a:lnTo>
                      <a:lnTo>
                        <a:pt x="60" y="600"/>
                      </a:lnTo>
                      <a:lnTo>
                        <a:pt x="95" y="721"/>
                      </a:lnTo>
                      <a:lnTo>
                        <a:pt x="35" y="916"/>
                      </a:lnTo>
                      <a:lnTo>
                        <a:pt x="0" y="1001"/>
                      </a:lnTo>
                      <a:lnTo>
                        <a:pt x="75" y="1106"/>
                      </a:lnTo>
                      <a:lnTo>
                        <a:pt x="35" y="1231"/>
                      </a:lnTo>
                      <a:lnTo>
                        <a:pt x="105" y="1271"/>
                      </a:lnTo>
                      <a:lnTo>
                        <a:pt x="105" y="1166"/>
                      </a:lnTo>
                      <a:lnTo>
                        <a:pt x="155" y="1096"/>
                      </a:lnTo>
                      <a:lnTo>
                        <a:pt x="164" y="1022"/>
                      </a:lnTo>
                      <a:lnTo>
                        <a:pt x="140" y="926"/>
                      </a:lnTo>
                      <a:lnTo>
                        <a:pt x="155" y="761"/>
                      </a:lnTo>
                      <a:lnTo>
                        <a:pt x="158" y="632"/>
                      </a:lnTo>
                      <a:lnTo>
                        <a:pt x="200" y="560"/>
                      </a:lnTo>
                      <a:lnTo>
                        <a:pt x="182" y="446"/>
                      </a:lnTo>
                      <a:lnTo>
                        <a:pt x="176" y="356"/>
                      </a:lnTo>
                      <a:lnTo>
                        <a:pt x="224" y="266"/>
                      </a:lnTo>
                      <a:lnTo>
                        <a:pt x="206" y="158"/>
                      </a:lnTo>
                      <a:lnTo>
                        <a:pt x="215" y="0"/>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2" name="Freeform 33">
                  <a:extLst>
                    <a:ext uri="{FF2B5EF4-FFF2-40B4-BE49-F238E27FC236}">
                      <a16:creationId xmlns:a16="http://schemas.microsoft.com/office/drawing/2014/main" id="{3F3F94A1-FA6A-45D2-8467-1A1DE8F6320F}"/>
                    </a:ext>
                  </a:extLst>
                </p:cNvPr>
                <p:cNvSpPr>
                  <a:spLocks/>
                </p:cNvSpPr>
                <p:nvPr/>
              </p:nvSpPr>
              <p:spPr bwMode="auto">
                <a:xfrm>
                  <a:off x="22040850" y="27841575"/>
                  <a:ext cx="219075" cy="304800"/>
                </a:xfrm>
                <a:custGeom>
                  <a:avLst/>
                  <a:gdLst>
                    <a:gd name="T0" fmla="*/ 15120938 w 138"/>
                    <a:gd name="T1" fmla="*/ 108367513 h 192"/>
                    <a:gd name="T2" fmla="*/ 20161250 w 138"/>
                    <a:gd name="T3" fmla="*/ 83165950 h 192"/>
                    <a:gd name="T4" fmla="*/ 0 w 138"/>
                    <a:gd name="T5" fmla="*/ 32762825 h 192"/>
                    <a:gd name="T6" fmla="*/ 35282188 w 138"/>
                    <a:gd name="T7" fmla="*/ 0 h 192"/>
                    <a:gd name="T8" fmla="*/ 75604688 w 138"/>
                    <a:gd name="T9" fmla="*/ 37803138 h 192"/>
                    <a:gd name="T10" fmla="*/ 65524063 w 138"/>
                    <a:gd name="T11" fmla="*/ 100806250 h 192"/>
                    <a:gd name="T12" fmla="*/ 15120938 w 138"/>
                    <a:gd name="T13" fmla="*/ 108367513 h 19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8" h="192">
                      <a:moveTo>
                        <a:pt x="49" y="192"/>
                      </a:moveTo>
                      <a:lnTo>
                        <a:pt x="0" y="132"/>
                      </a:lnTo>
                      <a:lnTo>
                        <a:pt x="19" y="42"/>
                      </a:lnTo>
                      <a:lnTo>
                        <a:pt x="78" y="0"/>
                      </a:lnTo>
                      <a:lnTo>
                        <a:pt x="138" y="54"/>
                      </a:lnTo>
                      <a:lnTo>
                        <a:pt x="114" y="156"/>
                      </a:lnTo>
                      <a:lnTo>
                        <a:pt x="49" y="19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3" name="Freeform 33">
                  <a:extLst>
                    <a:ext uri="{FF2B5EF4-FFF2-40B4-BE49-F238E27FC236}">
                      <a16:creationId xmlns:a16="http://schemas.microsoft.com/office/drawing/2014/main" id="{8A6CD73E-64C1-4B33-83EA-7C606211C369}"/>
                    </a:ext>
                  </a:extLst>
                </p:cNvPr>
                <p:cNvSpPr>
                  <a:spLocks/>
                </p:cNvSpPr>
                <p:nvPr/>
              </p:nvSpPr>
              <p:spPr bwMode="auto">
                <a:xfrm>
                  <a:off x="23450550" y="30965775"/>
                  <a:ext cx="257175" cy="400050"/>
                </a:xfrm>
                <a:custGeom>
                  <a:avLst/>
                  <a:gdLst>
                    <a:gd name="T0" fmla="*/ 15120938 w 162"/>
                    <a:gd name="T1" fmla="*/ 108367513 h 252"/>
                    <a:gd name="T2" fmla="*/ 20161250 w 162"/>
                    <a:gd name="T3" fmla="*/ 83165950 h 252"/>
                    <a:gd name="T4" fmla="*/ 0 w 162"/>
                    <a:gd name="T5" fmla="*/ 32762825 h 252"/>
                    <a:gd name="T6" fmla="*/ 35282188 w 162"/>
                    <a:gd name="T7" fmla="*/ 0 h 252"/>
                    <a:gd name="T8" fmla="*/ 75604688 w 162"/>
                    <a:gd name="T9" fmla="*/ 37803138 h 252"/>
                    <a:gd name="T10" fmla="*/ 65524063 w 162"/>
                    <a:gd name="T11" fmla="*/ 100806250 h 252"/>
                    <a:gd name="T12" fmla="*/ 15120938 w 162"/>
                    <a:gd name="T13" fmla="*/ 108367513 h 2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2" h="252">
                      <a:moveTo>
                        <a:pt x="49" y="192"/>
                      </a:moveTo>
                      <a:lnTo>
                        <a:pt x="0" y="132"/>
                      </a:lnTo>
                      <a:lnTo>
                        <a:pt x="19" y="42"/>
                      </a:lnTo>
                      <a:lnTo>
                        <a:pt x="78" y="0"/>
                      </a:lnTo>
                      <a:lnTo>
                        <a:pt x="138" y="54"/>
                      </a:lnTo>
                      <a:lnTo>
                        <a:pt x="162" y="120"/>
                      </a:lnTo>
                      <a:lnTo>
                        <a:pt x="150" y="198"/>
                      </a:lnTo>
                      <a:lnTo>
                        <a:pt x="126" y="252"/>
                      </a:lnTo>
                      <a:lnTo>
                        <a:pt x="72" y="252"/>
                      </a:lnTo>
                      <a:lnTo>
                        <a:pt x="49" y="19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4" name="Freeform 33">
                  <a:extLst>
                    <a:ext uri="{FF2B5EF4-FFF2-40B4-BE49-F238E27FC236}">
                      <a16:creationId xmlns:a16="http://schemas.microsoft.com/office/drawing/2014/main" id="{D995B0EE-91DC-4BD1-BA55-271D5D813F45}"/>
                    </a:ext>
                  </a:extLst>
                </p:cNvPr>
                <p:cNvSpPr>
                  <a:spLocks/>
                </p:cNvSpPr>
                <p:nvPr/>
              </p:nvSpPr>
              <p:spPr bwMode="auto">
                <a:xfrm>
                  <a:off x="22659975" y="30051375"/>
                  <a:ext cx="171450" cy="228600"/>
                </a:xfrm>
                <a:custGeom>
                  <a:avLst/>
                  <a:gdLst>
                    <a:gd name="T0" fmla="*/ 15120938 w 108"/>
                    <a:gd name="T1" fmla="*/ 108367513 h 144"/>
                    <a:gd name="T2" fmla="*/ 20161250 w 108"/>
                    <a:gd name="T3" fmla="*/ 83165950 h 144"/>
                    <a:gd name="T4" fmla="*/ 0 w 108"/>
                    <a:gd name="T5" fmla="*/ 32762825 h 144"/>
                    <a:gd name="T6" fmla="*/ 35282188 w 108"/>
                    <a:gd name="T7" fmla="*/ 0 h 144"/>
                    <a:gd name="T8" fmla="*/ 75604688 w 108"/>
                    <a:gd name="T9" fmla="*/ 37803138 h 144"/>
                    <a:gd name="T10" fmla="*/ 65524063 w 108"/>
                    <a:gd name="T11" fmla="*/ 100806250 h 144"/>
                    <a:gd name="T12" fmla="*/ 15120938 w 108"/>
                    <a:gd name="T13" fmla="*/ 108367513 h 1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8" h="144">
                      <a:moveTo>
                        <a:pt x="67" y="144"/>
                      </a:moveTo>
                      <a:lnTo>
                        <a:pt x="18" y="84"/>
                      </a:lnTo>
                      <a:lnTo>
                        <a:pt x="0" y="0"/>
                      </a:lnTo>
                      <a:lnTo>
                        <a:pt x="48" y="6"/>
                      </a:lnTo>
                      <a:lnTo>
                        <a:pt x="84" y="54"/>
                      </a:lnTo>
                      <a:lnTo>
                        <a:pt x="108" y="108"/>
                      </a:lnTo>
                      <a:lnTo>
                        <a:pt x="67" y="144"/>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5" name="Freeform 33">
                  <a:extLst>
                    <a:ext uri="{FF2B5EF4-FFF2-40B4-BE49-F238E27FC236}">
                      <a16:creationId xmlns:a16="http://schemas.microsoft.com/office/drawing/2014/main" id="{D05BB4E0-46C0-4F82-BB23-E967BF25941C}"/>
                    </a:ext>
                  </a:extLst>
                </p:cNvPr>
                <p:cNvSpPr>
                  <a:spLocks/>
                </p:cNvSpPr>
                <p:nvPr/>
              </p:nvSpPr>
              <p:spPr bwMode="auto">
                <a:xfrm>
                  <a:off x="22952075" y="30270450"/>
                  <a:ext cx="269875" cy="263525"/>
                </a:xfrm>
                <a:custGeom>
                  <a:avLst/>
                  <a:gdLst>
                    <a:gd name="T0" fmla="*/ 15120938 w 170"/>
                    <a:gd name="T1" fmla="*/ 108367513 h 166"/>
                    <a:gd name="T2" fmla="*/ 20161250 w 170"/>
                    <a:gd name="T3" fmla="*/ 83165950 h 166"/>
                    <a:gd name="T4" fmla="*/ 0 w 170"/>
                    <a:gd name="T5" fmla="*/ 32762825 h 166"/>
                    <a:gd name="T6" fmla="*/ 35282188 w 170"/>
                    <a:gd name="T7" fmla="*/ 0 h 166"/>
                    <a:gd name="T8" fmla="*/ 75604688 w 170"/>
                    <a:gd name="T9" fmla="*/ 37803138 h 166"/>
                    <a:gd name="T10" fmla="*/ 65524063 w 170"/>
                    <a:gd name="T11" fmla="*/ 100806250 h 166"/>
                    <a:gd name="T12" fmla="*/ 15120938 w 170"/>
                    <a:gd name="T13" fmla="*/ 108367513 h 1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0" h="166">
                      <a:moveTo>
                        <a:pt x="124" y="166"/>
                      </a:moveTo>
                      <a:lnTo>
                        <a:pt x="62" y="161"/>
                      </a:lnTo>
                      <a:lnTo>
                        <a:pt x="0" y="151"/>
                      </a:lnTo>
                      <a:lnTo>
                        <a:pt x="4" y="108"/>
                      </a:lnTo>
                      <a:lnTo>
                        <a:pt x="67" y="118"/>
                      </a:lnTo>
                      <a:lnTo>
                        <a:pt x="104" y="84"/>
                      </a:lnTo>
                      <a:lnTo>
                        <a:pt x="86" y="0"/>
                      </a:lnTo>
                      <a:lnTo>
                        <a:pt x="134" y="6"/>
                      </a:lnTo>
                      <a:lnTo>
                        <a:pt x="170" y="54"/>
                      </a:lnTo>
                      <a:lnTo>
                        <a:pt x="168" y="118"/>
                      </a:lnTo>
                      <a:lnTo>
                        <a:pt x="124" y="166"/>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6" name="Freeform 33">
                  <a:extLst>
                    <a:ext uri="{FF2B5EF4-FFF2-40B4-BE49-F238E27FC236}">
                      <a16:creationId xmlns:a16="http://schemas.microsoft.com/office/drawing/2014/main" id="{99EF9CE8-9512-4D65-8376-EDC9085878B5}"/>
                    </a:ext>
                  </a:extLst>
                </p:cNvPr>
                <p:cNvSpPr>
                  <a:spLocks/>
                </p:cNvSpPr>
                <p:nvPr/>
              </p:nvSpPr>
              <p:spPr bwMode="auto">
                <a:xfrm>
                  <a:off x="22326600" y="29351288"/>
                  <a:ext cx="153988" cy="184150"/>
                </a:xfrm>
                <a:custGeom>
                  <a:avLst/>
                  <a:gdLst>
                    <a:gd name="T0" fmla="*/ 15120987 w 97"/>
                    <a:gd name="T1" fmla="*/ 108367513 h 116"/>
                    <a:gd name="T2" fmla="*/ 20161315 w 97"/>
                    <a:gd name="T3" fmla="*/ 83165950 h 116"/>
                    <a:gd name="T4" fmla="*/ 0 w 97"/>
                    <a:gd name="T5" fmla="*/ 32762825 h 116"/>
                    <a:gd name="T6" fmla="*/ 35282302 w 97"/>
                    <a:gd name="T7" fmla="*/ 0 h 116"/>
                    <a:gd name="T8" fmla="*/ 75604933 w 97"/>
                    <a:gd name="T9" fmla="*/ 37803138 h 116"/>
                    <a:gd name="T10" fmla="*/ 65524275 w 97"/>
                    <a:gd name="T11" fmla="*/ 100806250 h 116"/>
                    <a:gd name="T12" fmla="*/ 15120987 w 97"/>
                    <a:gd name="T13" fmla="*/ 108367513 h 1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16">
                      <a:moveTo>
                        <a:pt x="19" y="116"/>
                      </a:moveTo>
                      <a:lnTo>
                        <a:pt x="0" y="68"/>
                      </a:lnTo>
                      <a:lnTo>
                        <a:pt x="13" y="0"/>
                      </a:lnTo>
                      <a:lnTo>
                        <a:pt x="61" y="6"/>
                      </a:lnTo>
                      <a:lnTo>
                        <a:pt x="97" y="54"/>
                      </a:lnTo>
                      <a:lnTo>
                        <a:pt x="77" y="101"/>
                      </a:lnTo>
                      <a:lnTo>
                        <a:pt x="19" y="116"/>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7" name="Freeform 33">
                  <a:extLst>
                    <a:ext uri="{FF2B5EF4-FFF2-40B4-BE49-F238E27FC236}">
                      <a16:creationId xmlns:a16="http://schemas.microsoft.com/office/drawing/2014/main" id="{ABB26792-45B0-4294-BDD8-E870B8041EBB}"/>
                    </a:ext>
                  </a:extLst>
                </p:cNvPr>
                <p:cNvSpPr>
                  <a:spLocks/>
                </p:cNvSpPr>
                <p:nvPr/>
              </p:nvSpPr>
              <p:spPr bwMode="auto">
                <a:xfrm>
                  <a:off x="23355300" y="30784800"/>
                  <a:ext cx="160338" cy="112713"/>
                </a:xfrm>
                <a:custGeom>
                  <a:avLst/>
                  <a:gdLst>
                    <a:gd name="T0" fmla="*/ 15120985 w 101"/>
                    <a:gd name="T1" fmla="*/ 108367993 h 71"/>
                    <a:gd name="T2" fmla="*/ 20161313 w 101"/>
                    <a:gd name="T3" fmla="*/ 83166319 h 71"/>
                    <a:gd name="T4" fmla="*/ 0 w 101"/>
                    <a:gd name="T5" fmla="*/ 32762970 h 71"/>
                    <a:gd name="T6" fmla="*/ 35282298 w 101"/>
                    <a:gd name="T7" fmla="*/ 0 h 71"/>
                    <a:gd name="T8" fmla="*/ 75604923 w 101"/>
                    <a:gd name="T9" fmla="*/ 37803305 h 71"/>
                    <a:gd name="T10" fmla="*/ 65524267 w 101"/>
                    <a:gd name="T11" fmla="*/ 100806697 h 71"/>
                    <a:gd name="T12" fmla="*/ 15120985 w 101"/>
                    <a:gd name="T13" fmla="*/ 108367993 h 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1" h="71">
                      <a:moveTo>
                        <a:pt x="61" y="71"/>
                      </a:moveTo>
                      <a:lnTo>
                        <a:pt x="0" y="62"/>
                      </a:lnTo>
                      <a:lnTo>
                        <a:pt x="12" y="11"/>
                      </a:lnTo>
                      <a:lnTo>
                        <a:pt x="48" y="0"/>
                      </a:lnTo>
                      <a:lnTo>
                        <a:pt x="101" y="0"/>
                      </a:lnTo>
                      <a:lnTo>
                        <a:pt x="101" y="58"/>
                      </a:lnTo>
                      <a:lnTo>
                        <a:pt x="61" y="7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grpSp>
          <p:grpSp>
            <p:nvGrpSpPr>
              <p:cNvPr id="9" name="组合 65">
                <a:extLst>
                  <a:ext uri="{FF2B5EF4-FFF2-40B4-BE49-F238E27FC236}">
                    <a16:creationId xmlns:a16="http://schemas.microsoft.com/office/drawing/2014/main" id="{14D3C1AB-1F93-4526-B340-101E87A506F4}"/>
                  </a:ext>
                </a:extLst>
              </p:cNvPr>
              <p:cNvGrpSpPr>
                <a:grpSpLocks/>
              </p:cNvGrpSpPr>
              <p:nvPr/>
            </p:nvGrpSpPr>
            <p:grpSpPr bwMode="auto">
              <a:xfrm>
                <a:off x="507" y="3356"/>
                <a:ext cx="223" cy="469"/>
                <a:chOff x="4022725" y="26643013"/>
                <a:chExt cx="1773238" cy="3722688"/>
              </a:xfrm>
              <a:grpFill/>
            </p:grpSpPr>
            <p:sp>
              <p:nvSpPr>
                <p:cNvPr id="96" name="Freeform 33">
                  <a:extLst>
                    <a:ext uri="{FF2B5EF4-FFF2-40B4-BE49-F238E27FC236}">
                      <a16:creationId xmlns:a16="http://schemas.microsoft.com/office/drawing/2014/main" id="{46D130C0-5559-4946-8121-963F2F98C45E}"/>
                    </a:ext>
                  </a:extLst>
                </p:cNvPr>
                <p:cNvSpPr>
                  <a:spLocks/>
                </p:cNvSpPr>
                <p:nvPr/>
              </p:nvSpPr>
              <p:spPr bwMode="auto">
                <a:xfrm>
                  <a:off x="4468813" y="27278013"/>
                  <a:ext cx="107950" cy="161925"/>
                </a:xfrm>
                <a:custGeom>
                  <a:avLst/>
                  <a:gdLst>
                    <a:gd name="T0" fmla="*/ 15120938 w 68"/>
                    <a:gd name="T1" fmla="*/ 108367513 h 102"/>
                    <a:gd name="T2" fmla="*/ 20161250 w 68"/>
                    <a:gd name="T3" fmla="*/ 83165950 h 102"/>
                    <a:gd name="T4" fmla="*/ 0 w 68"/>
                    <a:gd name="T5" fmla="*/ 32762825 h 102"/>
                    <a:gd name="T6" fmla="*/ 35282188 w 68"/>
                    <a:gd name="T7" fmla="*/ 0 h 102"/>
                    <a:gd name="T8" fmla="*/ 75604688 w 68"/>
                    <a:gd name="T9" fmla="*/ 37803138 h 102"/>
                    <a:gd name="T10" fmla="*/ 65524063 w 68"/>
                    <a:gd name="T11" fmla="*/ 100806250 h 102"/>
                    <a:gd name="T12" fmla="*/ 15120938 w 68"/>
                    <a:gd name="T13" fmla="*/ 108367513 h 1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02">
                      <a:moveTo>
                        <a:pt x="24" y="102"/>
                      </a:moveTo>
                      <a:lnTo>
                        <a:pt x="0" y="73"/>
                      </a:lnTo>
                      <a:lnTo>
                        <a:pt x="9" y="29"/>
                      </a:lnTo>
                      <a:lnTo>
                        <a:pt x="26" y="1"/>
                      </a:lnTo>
                      <a:lnTo>
                        <a:pt x="50" y="0"/>
                      </a:lnTo>
                      <a:lnTo>
                        <a:pt x="68" y="34"/>
                      </a:lnTo>
                      <a:lnTo>
                        <a:pt x="56" y="84"/>
                      </a:lnTo>
                      <a:lnTo>
                        <a:pt x="24" y="10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97" name="Freeform 33">
                  <a:extLst>
                    <a:ext uri="{FF2B5EF4-FFF2-40B4-BE49-F238E27FC236}">
                      <a16:creationId xmlns:a16="http://schemas.microsoft.com/office/drawing/2014/main" id="{2534603D-E9FF-480E-AECE-DD759900AB96}"/>
                    </a:ext>
                  </a:extLst>
                </p:cNvPr>
                <p:cNvSpPr>
                  <a:spLocks/>
                </p:cNvSpPr>
                <p:nvPr/>
              </p:nvSpPr>
              <p:spPr bwMode="auto">
                <a:xfrm>
                  <a:off x="4962525" y="27627263"/>
                  <a:ext cx="117475" cy="130175"/>
                </a:xfrm>
                <a:custGeom>
                  <a:avLst/>
                  <a:gdLst>
                    <a:gd name="T0" fmla="*/ 15120938 w 74"/>
                    <a:gd name="T1" fmla="*/ 108367513 h 82"/>
                    <a:gd name="T2" fmla="*/ 20161250 w 74"/>
                    <a:gd name="T3" fmla="*/ 83165950 h 82"/>
                    <a:gd name="T4" fmla="*/ 0 w 74"/>
                    <a:gd name="T5" fmla="*/ 32762825 h 82"/>
                    <a:gd name="T6" fmla="*/ 35282188 w 74"/>
                    <a:gd name="T7" fmla="*/ 0 h 82"/>
                    <a:gd name="T8" fmla="*/ 75604688 w 74"/>
                    <a:gd name="T9" fmla="*/ 37803138 h 82"/>
                    <a:gd name="T10" fmla="*/ 65524063 w 74"/>
                    <a:gd name="T11" fmla="*/ 100806250 h 82"/>
                    <a:gd name="T12" fmla="*/ 15120938 w 74"/>
                    <a:gd name="T13" fmla="*/ 108367513 h 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4" h="82">
                      <a:moveTo>
                        <a:pt x="24" y="82"/>
                      </a:moveTo>
                      <a:lnTo>
                        <a:pt x="3" y="74"/>
                      </a:lnTo>
                      <a:lnTo>
                        <a:pt x="0" y="53"/>
                      </a:lnTo>
                      <a:lnTo>
                        <a:pt x="9" y="9"/>
                      </a:lnTo>
                      <a:lnTo>
                        <a:pt x="32" y="0"/>
                      </a:lnTo>
                      <a:lnTo>
                        <a:pt x="50" y="0"/>
                      </a:lnTo>
                      <a:lnTo>
                        <a:pt x="68" y="14"/>
                      </a:lnTo>
                      <a:lnTo>
                        <a:pt x="74" y="45"/>
                      </a:lnTo>
                      <a:lnTo>
                        <a:pt x="59" y="78"/>
                      </a:lnTo>
                      <a:lnTo>
                        <a:pt x="24" y="8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98" name="Freeform 33">
                  <a:extLst>
                    <a:ext uri="{FF2B5EF4-FFF2-40B4-BE49-F238E27FC236}">
                      <a16:creationId xmlns:a16="http://schemas.microsoft.com/office/drawing/2014/main" id="{74E0BBEA-3B72-44E4-BF9A-61AFD1B255D1}"/>
                    </a:ext>
                  </a:extLst>
                </p:cNvPr>
                <p:cNvSpPr>
                  <a:spLocks/>
                </p:cNvSpPr>
                <p:nvPr/>
              </p:nvSpPr>
              <p:spPr bwMode="auto">
                <a:xfrm>
                  <a:off x="4222750" y="26643013"/>
                  <a:ext cx="144463" cy="168275"/>
                </a:xfrm>
                <a:custGeom>
                  <a:avLst/>
                  <a:gdLst>
                    <a:gd name="T0" fmla="*/ 15120990 w 91"/>
                    <a:gd name="T1" fmla="*/ 108367513 h 106"/>
                    <a:gd name="T2" fmla="*/ 20161320 w 91"/>
                    <a:gd name="T3" fmla="*/ 83165950 h 106"/>
                    <a:gd name="T4" fmla="*/ 0 w 91"/>
                    <a:gd name="T5" fmla="*/ 32762825 h 106"/>
                    <a:gd name="T6" fmla="*/ 35282310 w 91"/>
                    <a:gd name="T7" fmla="*/ 0 h 106"/>
                    <a:gd name="T8" fmla="*/ 75604949 w 91"/>
                    <a:gd name="T9" fmla="*/ 37803138 h 106"/>
                    <a:gd name="T10" fmla="*/ 65524289 w 91"/>
                    <a:gd name="T11" fmla="*/ 100806250 h 106"/>
                    <a:gd name="T12" fmla="*/ 15120990 w 91"/>
                    <a:gd name="T13" fmla="*/ 108367513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106">
                      <a:moveTo>
                        <a:pt x="24" y="102"/>
                      </a:moveTo>
                      <a:lnTo>
                        <a:pt x="0" y="73"/>
                      </a:lnTo>
                      <a:lnTo>
                        <a:pt x="9" y="29"/>
                      </a:lnTo>
                      <a:lnTo>
                        <a:pt x="26" y="1"/>
                      </a:lnTo>
                      <a:lnTo>
                        <a:pt x="50" y="0"/>
                      </a:lnTo>
                      <a:lnTo>
                        <a:pt x="87" y="25"/>
                      </a:lnTo>
                      <a:lnTo>
                        <a:pt x="91" y="59"/>
                      </a:lnTo>
                      <a:lnTo>
                        <a:pt x="84" y="82"/>
                      </a:lnTo>
                      <a:lnTo>
                        <a:pt x="55" y="106"/>
                      </a:lnTo>
                      <a:lnTo>
                        <a:pt x="24" y="10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99" name="Freeform 33">
                  <a:extLst>
                    <a:ext uri="{FF2B5EF4-FFF2-40B4-BE49-F238E27FC236}">
                      <a16:creationId xmlns:a16="http://schemas.microsoft.com/office/drawing/2014/main" id="{3913FF35-F522-4B4D-8ADD-6C02CD4706DE}"/>
                    </a:ext>
                  </a:extLst>
                </p:cNvPr>
                <p:cNvSpPr>
                  <a:spLocks/>
                </p:cNvSpPr>
                <p:nvPr/>
              </p:nvSpPr>
              <p:spPr bwMode="auto">
                <a:xfrm>
                  <a:off x="4389438" y="27646313"/>
                  <a:ext cx="88900" cy="123825"/>
                </a:xfrm>
                <a:custGeom>
                  <a:avLst/>
                  <a:gdLst>
                    <a:gd name="T0" fmla="*/ 15120938 w 56"/>
                    <a:gd name="T1" fmla="*/ 108367513 h 78"/>
                    <a:gd name="T2" fmla="*/ 20161250 w 56"/>
                    <a:gd name="T3" fmla="*/ 83165950 h 78"/>
                    <a:gd name="T4" fmla="*/ 0 w 56"/>
                    <a:gd name="T5" fmla="*/ 32762825 h 78"/>
                    <a:gd name="T6" fmla="*/ 35282188 w 56"/>
                    <a:gd name="T7" fmla="*/ 0 h 78"/>
                    <a:gd name="T8" fmla="*/ 75604688 w 56"/>
                    <a:gd name="T9" fmla="*/ 37803138 h 78"/>
                    <a:gd name="T10" fmla="*/ 65524063 w 56"/>
                    <a:gd name="T11" fmla="*/ 100806250 h 78"/>
                    <a:gd name="T12" fmla="*/ 15120938 w 56"/>
                    <a:gd name="T13" fmla="*/ 108367513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 h="78">
                      <a:moveTo>
                        <a:pt x="24" y="76"/>
                      </a:moveTo>
                      <a:lnTo>
                        <a:pt x="4" y="68"/>
                      </a:lnTo>
                      <a:lnTo>
                        <a:pt x="0" y="47"/>
                      </a:lnTo>
                      <a:lnTo>
                        <a:pt x="7" y="9"/>
                      </a:lnTo>
                      <a:lnTo>
                        <a:pt x="31" y="0"/>
                      </a:lnTo>
                      <a:lnTo>
                        <a:pt x="45" y="11"/>
                      </a:lnTo>
                      <a:lnTo>
                        <a:pt x="55" y="26"/>
                      </a:lnTo>
                      <a:lnTo>
                        <a:pt x="56" y="58"/>
                      </a:lnTo>
                      <a:lnTo>
                        <a:pt x="46" y="78"/>
                      </a:lnTo>
                      <a:lnTo>
                        <a:pt x="24" y="76"/>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0" name="Freeform 33">
                  <a:extLst>
                    <a:ext uri="{FF2B5EF4-FFF2-40B4-BE49-F238E27FC236}">
                      <a16:creationId xmlns:a16="http://schemas.microsoft.com/office/drawing/2014/main" id="{9FBF90EE-1F36-46AB-A616-0380E2D4B9A0}"/>
                    </a:ext>
                  </a:extLst>
                </p:cNvPr>
                <p:cNvSpPr>
                  <a:spLocks/>
                </p:cNvSpPr>
                <p:nvPr/>
              </p:nvSpPr>
              <p:spPr bwMode="auto">
                <a:xfrm>
                  <a:off x="4456113" y="27954288"/>
                  <a:ext cx="95250" cy="134938"/>
                </a:xfrm>
                <a:custGeom>
                  <a:avLst/>
                  <a:gdLst>
                    <a:gd name="T0" fmla="*/ 15120938 w 60"/>
                    <a:gd name="T1" fmla="*/ 108367914 h 85"/>
                    <a:gd name="T2" fmla="*/ 20161250 w 60"/>
                    <a:gd name="T3" fmla="*/ 83166258 h 85"/>
                    <a:gd name="T4" fmla="*/ 0 w 60"/>
                    <a:gd name="T5" fmla="*/ 32762946 h 85"/>
                    <a:gd name="T6" fmla="*/ 35282188 w 60"/>
                    <a:gd name="T7" fmla="*/ 0 h 85"/>
                    <a:gd name="T8" fmla="*/ 75604688 w 60"/>
                    <a:gd name="T9" fmla="*/ 37803278 h 85"/>
                    <a:gd name="T10" fmla="*/ 65524063 w 60"/>
                    <a:gd name="T11" fmla="*/ 100806624 h 85"/>
                    <a:gd name="T12" fmla="*/ 15120938 w 60"/>
                    <a:gd name="T13" fmla="*/ 108367914 h 8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85">
                      <a:moveTo>
                        <a:pt x="22" y="85"/>
                      </a:moveTo>
                      <a:lnTo>
                        <a:pt x="1" y="74"/>
                      </a:lnTo>
                      <a:lnTo>
                        <a:pt x="0" y="47"/>
                      </a:lnTo>
                      <a:lnTo>
                        <a:pt x="3" y="19"/>
                      </a:lnTo>
                      <a:lnTo>
                        <a:pt x="31" y="0"/>
                      </a:lnTo>
                      <a:lnTo>
                        <a:pt x="52" y="18"/>
                      </a:lnTo>
                      <a:lnTo>
                        <a:pt x="60" y="42"/>
                      </a:lnTo>
                      <a:lnTo>
                        <a:pt x="58" y="67"/>
                      </a:lnTo>
                      <a:lnTo>
                        <a:pt x="46" y="78"/>
                      </a:lnTo>
                      <a:lnTo>
                        <a:pt x="22" y="85"/>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1" name="Freeform 33">
                  <a:extLst>
                    <a:ext uri="{FF2B5EF4-FFF2-40B4-BE49-F238E27FC236}">
                      <a16:creationId xmlns:a16="http://schemas.microsoft.com/office/drawing/2014/main" id="{D580CF4B-3AD6-46F4-A172-103DF8275392}"/>
                    </a:ext>
                  </a:extLst>
                </p:cNvPr>
                <p:cNvSpPr>
                  <a:spLocks/>
                </p:cNvSpPr>
                <p:nvPr/>
              </p:nvSpPr>
              <p:spPr bwMode="auto">
                <a:xfrm>
                  <a:off x="5241925" y="27422475"/>
                  <a:ext cx="95250" cy="114300"/>
                </a:xfrm>
                <a:custGeom>
                  <a:avLst/>
                  <a:gdLst>
                    <a:gd name="T0" fmla="*/ 15120938 w 60"/>
                    <a:gd name="T1" fmla="*/ 108367513 h 72"/>
                    <a:gd name="T2" fmla="*/ 20161250 w 60"/>
                    <a:gd name="T3" fmla="*/ 83165950 h 72"/>
                    <a:gd name="T4" fmla="*/ 0 w 60"/>
                    <a:gd name="T5" fmla="*/ 32762825 h 72"/>
                    <a:gd name="T6" fmla="*/ 35282188 w 60"/>
                    <a:gd name="T7" fmla="*/ 0 h 72"/>
                    <a:gd name="T8" fmla="*/ 75604688 w 60"/>
                    <a:gd name="T9" fmla="*/ 37803138 h 72"/>
                    <a:gd name="T10" fmla="*/ 65524063 w 60"/>
                    <a:gd name="T11" fmla="*/ 100806250 h 72"/>
                    <a:gd name="T12" fmla="*/ 15120938 w 60"/>
                    <a:gd name="T13" fmla="*/ 108367513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72">
                      <a:moveTo>
                        <a:pt x="27" y="72"/>
                      </a:moveTo>
                      <a:lnTo>
                        <a:pt x="7" y="62"/>
                      </a:lnTo>
                      <a:lnTo>
                        <a:pt x="0" y="38"/>
                      </a:lnTo>
                      <a:lnTo>
                        <a:pt x="3" y="10"/>
                      </a:lnTo>
                      <a:lnTo>
                        <a:pt x="33" y="0"/>
                      </a:lnTo>
                      <a:lnTo>
                        <a:pt x="52" y="9"/>
                      </a:lnTo>
                      <a:lnTo>
                        <a:pt x="60" y="33"/>
                      </a:lnTo>
                      <a:lnTo>
                        <a:pt x="58" y="58"/>
                      </a:lnTo>
                      <a:lnTo>
                        <a:pt x="46" y="69"/>
                      </a:lnTo>
                      <a:lnTo>
                        <a:pt x="27" y="7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2" name="Freeform 33">
                  <a:extLst>
                    <a:ext uri="{FF2B5EF4-FFF2-40B4-BE49-F238E27FC236}">
                      <a16:creationId xmlns:a16="http://schemas.microsoft.com/office/drawing/2014/main" id="{DEE03593-4F7E-4208-B222-37BB28F1E114}"/>
                    </a:ext>
                  </a:extLst>
                </p:cNvPr>
                <p:cNvSpPr>
                  <a:spLocks/>
                </p:cNvSpPr>
                <p:nvPr/>
              </p:nvSpPr>
              <p:spPr bwMode="auto">
                <a:xfrm>
                  <a:off x="4564063" y="27854275"/>
                  <a:ext cx="92075" cy="100013"/>
                </a:xfrm>
                <a:custGeom>
                  <a:avLst/>
                  <a:gdLst>
                    <a:gd name="T0" fmla="*/ 15120938 w 58"/>
                    <a:gd name="T1" fmla="*/ 108368054 h 63"/>
                    <a:gd name="T2" fmla="*/ 20161250 w 58"/>
                    <a:gd name="T3" fmla="*/ 83166366 h 63"/>
                    <a:gd name="T4" fmla="*/ 0 w 58"/>
                    <a:gd name="T5" fmla="*/ 32762989 h 63"/>
                    <a:gd name="T6" fmla="*/ 35282188 w 58"/>
                    <a:gd name="T7" fmla="*/ 0 h 63"/>
                    <a:gd name="T8" fmla="*/ 75604688 w 58"/>
                    <a:gd name="T9" fmla="*/ 37803326 h 63"/>
                    <a:gd name="T10" fmla="*/ 65524063 w 58"/>
                    <a:gd name="T11" fmla="*/ 100806754 h 63"/>
                    <a:gd name="T12" fmla="*/ 15120938 w 58"/>
                    <a:gd name="T13" fmla="*/ 108368054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 h="63">
                      <a:moveTo>
                        <a:pt x="24" y="61"/>
                      </a:moveTo>
                      <a:lnTo>
                        <a:pt x="4" y="53"/>
                      </a:lnTo>
                      <a:lnTo>
                        <a:pt x="0" y="32"/>
                      </a:lnTo>
                      <a:lnTo>
                        <a:pt x="11" y="10"/>
                      </a:lnTo>
                      <a:lnTo>
                        <a:pt x="26" y="0"/>
                      </a:lnTo>
                      <a:lnTo>
                        <a:pt x="47" y="1"/>
                      </a:lnTo>
                      <a:lnTo>
                        <a:pt x="58" y="16"/>
                      </a:lnTo>
                      <a:lnTo>
                        <a:pt x="56" y="43"/>
                      </a:lnTo>
                      <a:lnTo>
                        <a:pt x="46" y="63"/>
                      </a:lnTo>
                      <a:lnTo>
                        <a:pt x="24" y="6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3" name="Freeform 33">
                  <a:extLst>
                    <a:ext uri="{FF2B5EF4-FFF2-40B4-BE49-F238E27FC236}">
                      <a16:creationId xmlns:a16="http://schemas.microsoft.com/office/drawing/2014/main" id="{BA579F6B-D6C3-495B-8C94-C1704BB4155A}"/>
                    </a:ext>
                  </a:extLst>
                </p:cNvPr>
                <p:cNvSpPr>
                  <a:spLocks/>
                </p:cNvSpPr>
                <p:nvPr/>
              </p:nvSpPr>
              <p:spPr bwMode="auto">
                <a:xfrm>
                  <a:off x="4189413" y="27084338"/>
                  <a:ext cx="95250" cy="114300"/>
                </a:xfrm>
                <a:custGeom>
                  <a:avLst/>
                  <a:gdLst>
                    <a:gd name="T0" fmla="*/ 15120938 w 60"/>
                    <a:gd name="T1" fmla="*/ 108367513 h 72"/>
                    <a:gd name="T2" fmla="*/ 20161250 w 60"/>
                    <a:gd name="T3" fmla="*/ 83165950 h 72"/>
                    <a:gd name="T4" fmla="*/ 0 w 60"/>
                    <a:gd name="T5" fmla="*/ 32762825 h 72"/>
                    <a:gd name="T6" fmla="*/ 35282188 w 60"/>
                    <a:gd name="T7" fmla="*/ 0 h 72"/>
                    <a:gd name="T8" fmla="*/ 75604688 w 60"/>
                    <a:gd name="T9" fmla="*/ 37803138 h 72"/>
                    <a:gd name="T10" fmla="*/ 65524063 w 60"/>
                    <a:gd name="T11" fmla="*/ 100806250 h 72"/>
                    <a:gd name="T12" fmla="*/ 15120938 w 60"/>
                    <a:gd name="T13" fmla="*/ 108367513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0" h="72">
                      <a:moveTo>
                        <a:pt x="16" y="68"/>
                      </a:moveTo>
                      <a:lnTo>
                        <a:pt x="4" y="53"/>
                      </a:lnTo>
                      <a:lnTo>
                        <a:pt x="0" y="32"/>
                      </a:lnTo>
                      <a:lnTo>
                        <a:pt x="1" y="11"/>
                      </a:lnTo>
                      <a:lnTo>
                        <a:pt x="26" y="0"/>
                      </a:lnTo>
                      <a:lnTo>
                        <a:pt x="47" y="1"/>
                      </a:lnTo>
                      <a:lnTo>
                        <a:pt x="60" y="18"/>
                      </a:lnTo>
                      <a:lnTo>
                        <a:pt x="58" y="60"/>
                      </a:lnTo>
                      <a:lnTo>
                        <a:pt x="40" y="72"/>
                      </a:lnTo>
                      <a:lnTo>
                        <a:pt x="16" y="68"/>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4" name="Freeform 33">
                  <a:extLst>
                    <a:ext uri="{FF2B5EF4-FFF2-40B4-BE49-F238E27FC236}">
                      <a16:creationId xmlns:a16="http://schemas.microsoft.com/office/drawing/2014/main" id="{439E6A83-D236-474B-B3D9-0EA680558E03}"/>
                    </a:ext>
                  </a:extLst>
                </p:cNvPr>
                <p:cNvSpPr>
                  <a:spLocks/>
                </p:cNvSpPr>
                <p:nvPr/>
              </p:nvSpPr>
              <p:spPr bwMode="auto">
                <a:xfrm>
                  <a:off x="4784725" y="27976513"/>
                  <a:ext cx="92075" cy="100013"/>
                </a:xfrm>
                <a:custGeom>
                  <a:avLst/>
                  <a:gdLst>
                    <a:gd name="T0" fmla="*/ 15120938 w 58"/>
                    <a:gd name="T1" fmla="*/ 108368054 h 63"/>
                    <a:gd name="T2" fmla="*/ 20161250 w 58"/>
                    <a:gd name="T3" fmla="*/ 83166366 h 63"/>
                    <a:gd name="T4" fmla="*/ 0 w 58"/>
                    <a:gd name="T5" fmla="*/ 32762989 h 63"/>
                    <a:gd name="T6" fmla="*/ 35282188 w 58"/>
                    <a:gd name="T7" fmla="*/ 0 h 63"/>
                    <a:gd name="T8" fmla="*/ 75604688 w 58"/>
                    <a:gd name="T9" fmla="*/ 37803326 h 63"/>
                    <a:gd name="T10" fmla="*/ 65524063 w 58"/>
                    <a:gd name="T11" fmla="*/ 100806754 h 63"/>
                    <a:gd name="T12" fmla="*/ 15120938 w 58"/>
                    <a:gd name="T13" fmla="*/ 108368054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 h="63">
                      <a:moveTo>
                        <a:pt x="24" y="61"/>
                      </a:moveTo>
                      <a:lnTo>
                        <a:pt x="4" y="53"/>
                      </a:lnTo>
                      <a:lnTo>
                        <a:pt x="0" y="32"/>
                      </a:lnTo>
                      <a:lnTo>
                        <a:pt x="11" y="10"/>
                      </a:lnTo>
                      <a:lnTo>
                        <a:pt x="26" y="0"/>
                      </a:lnTo>
                      <a:lnTo>
                        <a:pt x="47" y="1"/>
                      </a:lnTo>
                      <a:lnTo>
                        <a:pt x="58" y="16"/>
                      </a:lnTo>
                      <a:lnTo>
                        <a:pt x="56" y="43"/>
                      </a:lnTo>
                      <a:lnTo>
                        <a:pt x="46" y="63"/>
                      </a:lnTo>
                      <a:lnTo>
                        <a:pt x="24" y="6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5" name="Freeform 33">
                  <a:extLst>
                    <a:ext uri="{FF2B5EF4-FFF2-40B4-BE49-F238E27FC236}">
                      <a16:creationId xmlns:a16="http://schemas.microsoft.com/office/drawing/2014/main" id="{45D516E8-4EB4-4BE9-9D70-E416F39BE432}"/>
                    </a:ext>
                  </a:extLst>
                </p:cNvPr>
                <p:cNvSpPr>
                  <a:spLocks/>
                </p:cNvSpPr>
                <p:nvPr/>
              </p:nvSpPr>
              <p:spPr bwMode="auto">
                <a:xfrm>
                  <a:off x="4972050" y="27219275"/>
                  <a:ext cx="92075" cy="100013"/>
                </a:xfrm>
                <a:custGeom>
                  <a:avLst/>
                  <a:gdLst>
                    <a:gd name="T0" fmla="*/ 15120938 w 58"/>
                    <a:gd name="T1" fmla="*/ 108368054 h 63"/>
                    <a:gd name="T2" fmla="*/ 20161250 w 58"/>
                    <a:gd name="T3" fmla="*/ 83166366 h 63"/>
                    <a:gd name="T4" fmla="*/ 0 w 58"/>
                    <a:gd name="T5" fmla="*/ 32762989 h 63"/>
                    <a:gd name="T6" fmla="*/ 35282188 w 58"/>
                    <a:gd name="T7" fmla="*/ 0 h 63"/>
                    <a:gd name="T8" fmla="*/ 75604688 w 58"/>
                    <a:gd name="T9" fmla="*/ 37803326 h 63"/>
                    <a:gd name="T10" fmla="*/ 65524063 w 58"/>
                    <a:gd name="T11" fmla="*/ 100806754 h 63"/>
                    <a:gd name="T12" fmla="*/ 15120938 w 58"/>
                    <a:gd name="T13" fmla="*/ 108368054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 h="63">
                      <a:moveTo>
                        <a:pt x="24" y="61"/>
                      </a:moveTo>
                      <a:lnTo>
                        <a:pt x="4" y="53"/>
                      </a:lnTo>
                      <a:lnTo>
                        <a:pt x="0" y="32"/>
                      </a:lnTo>
                      <a:lnTo>
                        <a:pt x="11" y="10"/>
                      </a:lnTo>
                      <a:lnTo>
                        <a:pt x="26" y="0"/>
                      </a:lnTo>
                      <a:lnTo>
                        <a:pt x="47" y="1"/>
                      </a:lnTo>
                      <a:lnTo>
                        <a:pt x="58" y="16"/>
                      </a:lnTo>
                      <a:lnTo>
                        <a:pt x="56" y="43"/>
                      </a:lnTo>
                      <a:lnTo>
                        <a:pt x="46" y="63"/>
                      </a:lnTo>
                      <a:lnTo>
                        <a:pt x="24" y="6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6" name="Freeform 33">
                  <a:extLst>
                    <a:ext uri="{FF2B5EF4-FFF2-40B4-BE49-F238E27FC236}">
                      <a16:creationId xmlns:a16="http://schemas.microsoft.com/office/drawing/2014/main" id="{1ADD6494-6295-48D7-B5FB-419831CC1EDA}"/>
                    </a:ext>
                  </a:extLst>
                </p:cNvPr>
                <p:cNvSpPr>
                  <a:spLocks/>
                </p:cNvSpPr>
                <p:nvPr/>
              </p:nvSpPr>
              <p:spPr bwMode="auto">
                <a:xfrm>
                  <a:off x="4022725" y="27308175"/>
                  <a:ext cx="87313" cy="100013"/>
                </a:xfrm>
                <a:custGeom>
                  <a:avLst/>
                  <a:gdLst>
                    <a:gd name="T0" fmla="*/ 15121024 w 55"/>
                    <a:gd name="T1" fmla="*/ 108368054 h 63"/>
                    <a:gd name="T2" fmla="*/ 20161365 w 55"/>
                    <a:gd name="T3" fmla="*/ 83166366 h 63"/>
                    <a:gd name="T4" fmla="*/ 0 w 55"/>
                    <a:gd name="T5" fmla="*/ 32762989 h 63"/>
                    <a:gd name="T6" fmla="*/ 35282390 w 55"/>
                    <a:gd name="T7" fmla="*/ 0 h 63"/>
                    <a:gd name="T8" fmla="*/ 75605120 w 55"/>
                    <a:gd name="T9" fmla="*/ 37803326 h 63"/>
                    <a:gd name="T10" fmla="*/ 65524438 w 55"/>
                    <a:gd name="T11" fmla="*/ 100806754 h 63"/>
                    <a:gd name="T12" fmla="*/ 15121024 w 55"/>
                    <a:gd name="T13" fmla="*/ 108368054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 h="63">
                      <a:moveTo>
                        <a:pt x="24" y="61"/>
                      </a:moveTo>
                      <a:lnTo>
                        <a:pt x="4" y="53"/>
                      </a:lnTo>
                      <a:lnTo>
                        <a:pt x="0" y="32"/>
                      </a:lnTo>
                      <a:lnTo>
                        <a:pt x="11" y="10"/>
                      </a:lnTo>
                      <a:lnTo>
                        <a:pt x="26" y="0"/>
                      </a:lnTo>
                      <a:lnTo>
                        <a:pt x="43" y="5"/>
                      </a:lnTo>
                      <a:lnTo>
                        <a:pt x="51" y="24"/>
                      </a:lnTo>
                      <a:lnTo>
                        <a:pt x="55" y="44"/>
                      </a:lnTo>
                      <a:lnTo>
                        <a:pt x="46" y="63"/>
                      </a:lnTo>
                      <a:lnTo>
                        <a:pt x="24" y="6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7" name="Freeform 33">
                  <a:extLst>
                    <a:ext uri="{FF2B5EF4-FFF2-40B4-BE49-F238E27FC236}">
                      <a16:creationId xmlns:a16="http://schemas.microsoft.com/office/drawing/2014/main" id="{23946E6B-C810-4003-8E1F-C9F15FE62083}"/>
                    </a:ext>
                  </a:extLst>
                </p:cNvPr>
                <p:cNvSpPr>
                  <a:spLocks/>
                </p:cNvSpPr>
                <p:nvPr/>
              </p:nvSpPr>
              <p:spPr bwMode="auto">
                <a:xfrm>
                  <a:off x="4789488" y="28292425"/>
                  <a:ext cx="119063" cy="115888"/>
                </a:xfrm>
                <a:custGeom>
                  <a:avLst/>
                  <a:gdLst>
                    <a:gd name="T0" fmla="*/ 15121001 w 75"/>
                    <a:gd name="T1" fmla="*/ 108367980 h 73"/>
                    <a:gd name="T2" fmla="*/ 20161335 w 75"/>
                    <a:gd name="T3" fmla="*/ 83166309 h 73"/>
                    <a:gd name="T4" fmla="*/ 0 w 75"/>
                    <a:gd name="T5" fmla="*/ 32762966 h 73"/>
                    <a:gd name="T6" fmla="*/ 35282336 w 75"/>
                    <a:gd name="T7" fmla="*/ 0 h 73"/>
                    <a:gd name="T8" fmla="*/ 75605005 w 75"/>
                    <a:gd name="T9" fmla="*/ 37803301 h 73"/>
                    <a:gd name="T10" fmla="*/ 65524338 w 75"/>
                    <a:gd name="T11" fmla="*/ 100806685 h 73"/>
                    <a:gd name="T12" fmla="*/ 15121001 w 75"/>
                    <a:gd name="T13" fmla="*/ 108367980 h 7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5" h="73">
                      <a:moveTo>
                        <a:pt x="21" y="73"/>
                      </a:moveTo>
                      <a:lnTo>
                        <a:pt x="3" y="55"/>
                      </a:lnTo>
                      <a:lnTo>
                        <a:pt x="0" y="27"/>
                      </a:lnTo>
                      <a:lnTo>
                        <a:pt x="18" y="0"/>
                      </a:lnTo>
                      <a:lnTo>
                        <a:pt x="43" y="1"/>
                      </a:lnTo>
                      <a:lnTo>
                        <a:pt x="64" y="2"/>
                      </a:lnTo>
                      <a:lnTo>
                        <a:pt x="75" y="17"/>
                      </a:lnTo>
                      <a:lnTo>
                        <a:pt x="73" y="44"/>
                      </a:lnTo>
                      <a:lnTo>
                        <a:pt x="46" y="73"/>
                      </a:lnTo>
                      <a:lnTo>
                        <a:pt x="21" y="73"/>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8" name="Freeform 33">
                  <a:extLst>
                    <a:ext uri="{FF2B5EF4-FFF2-40B4-BE49-F238E27FC236}">
                      <a16:creationId xmlns:a16="http://schemas.microsoft.com/office/drawing/2014/main" id="{0BE03941-32FD-471D-BD9B-B0693AB2CB87}"/>
                    </a:ext>
                  </a:extLst>
                </p:cNvPr>
                <p:cNvSpPr>
                  <a:spLocks/>
                </p:cNvSpPr>
                <p:nvPr/>
              </p:nvSpPr>
              <p:spPr bwMode="auto">
                <a:xfrm>
                  <a:off x="4432300" y="28606750"/>
                  <a:ext cx="103188" cy="130175"/>
                </a:xfrm>
                <a:custGeom>
                  <a:avLst/>
                  <a:gdLst>
                    <a:gd name="T0" fmla="*/ 15121011 w 65"/>
                    <a:gd name="T1" fmla="*/ 108367513 h 82"/>
                    <a:gd name="T2" fmla="*/ 20161348 w 65"/>
                    <a:gd name="T3" fmla="*/ 83165950 h 82"/>
                    <a:gd name="T4" fmla="*/ 0 w 65"/>
                    <a:gd name="T5" fmla="*/ 32762825 h 82"/>
                    <a:gd name="T6" fmla="*/ 35282358 w 65"/>
                    <a:gd name="T7" fmla="*/ 0 h 82"/>
                    <a:gd name="T8" fmla="*/ 75605054 w 65"/>
                    <a:gd name="T9" fmla="*/ 37803138 h 82"/>
                    <a:gd name="T10" fmla="*/ 65524380 w 65"/>
                    <a:gd name="T11" fmla="*/ 100806250 h 82"/>
                    <a:gd name="T12" fmla="*/ 15121011 w 65"/>
                    <a:gd name="T13" fmla="*/ 108367513 h 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5" h="82">
                      <a:moveTo>
                        <a:pt x="12" y="82"/>
                      </a:moveTo>
                      <a:lnTo>
                        <a:pt x="0" y="61"/>
                      </a:lnTo>
                      <a:lnTo>
                        <a:pt x="7" y="32"/>
                      </a:lnTo>
                      <a:lnTo>
                        <a:pt x="18" y="10"/>
                      </a:lnTo>
                      <a:lnTo>
                        <a:pt x="33" y="0"/>
                      </a:lnTo>
                      <a:lnTo>
                        <a:pt x="54" y="1"/>
                      </a:lnTo>
                      <a:lnTo>
                        <a:pt x="65" y="16"/>
                      </a:lnTo>
                      <a:lnTo>
                        <a:pt x="57" y="46"/>
                      </a:lnTo>
                      <a:lnTo>
                        <a:pt x="37" y="76"/>
                      </a:lnTo>
                      <a:lnTo>
                        <a:pt x="12" y="82"/>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09" name="Freeform 33">
                  <a:extLst>
                    <a:ext uri="{FF2B5EF4-FFF2-40B4-BE49-F238E27FC236}">
                      <a16:creationId xmlns:a16="http://schemas.microsoft.com/office/drawing/2014/main" id="{EE785FBB-E692-447F-98AB-FC067EA1998F}"/>
                    </a:ext>
                  </a:extLst>
                </p:cNvPr>
                <p:cNvSpPr>
                  <a:spLocks/>
                </p:cNvSpPr>
                <p:nvPr/>
              </p:nvSpPr>
              <p:spPr bwMode="auto">
                <a:xfrm>
                  <a:off x="5065713" y="30218063"/>
                  <a:ext cx="115888" cy="147638"/>
                </a:xfrm>
                <a:custGeom>
                  <a:avLst/>
                  <a:gdLst>
                    <a:gd name="T0" fmla="*/ 15121003 w 73"/>
                    <a:gd name="T1" fmla="*/ 108367880 h 93"/>
                    <a:gd name="T2" fmla="*/ 20161337 w 73"/>
                    <a:gd name="T3" fmla="*/ 83166232 h 93"/>
                    <a:gd name="T4" fmla="*/ 0 w 73"/>
                    <a:gd name="T5" fmla="*/ 32762936 h 93"/>
                    <a:gd name="T6" fmla="*/ 35282340 w 73"/>
                    <a:gd name="T7" fmla="*/ 0 h 93"/>
                    <a:gd name="T8" fmla="*/ 75605014 w 73"/>
                    <a:gd name="T9" fmla="*/ 37803266 h 93"/>
                    <a:gd name="T10" fmla="*/ 65524345 w 73"/>
                    <a:gd name="T11" fmla="*/ 100806591 h 93"/>
                    <a:gd name="T12" fmla="*/ 15121003 w 73"/>
                    <a:gd name="T13" fmla="*/ 108367880 h 9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3" h="93">
                      <a:moveTo>
                        <a:pt x="22" y="90"/>
                      </a:moveTo>
                      <a:lnTo>
                        <a:pt x="0" y="72"/>
                      </a:lnTo>
                      <a:lnTo>
                        <a:pt x="1" y="39"/>
                      </a:lnTo>
                      <a:lnTo>
                        <a:pt x="12" y="14"/>
                      </a:lnTo>
                      <a:lnTo>
                        <a:pt x="30" y="0"/>
                      </a:lnTo>
                      <a:lnTo>
                        <a:pt x="54" y="0"/>
                      </a:lnTo>
                      <a:lnTo>
                        <a:pt x="67" y="18"/>
                      </a:lnTo>
                      <a:lnTo>
                        <a:pt x="73" y="42"/>
                      </a:lnTo>
                      <a:lnTo>
                        <a:pt x="70" y="77"/>
                      </a:lnTo>
                      <a:lnTo>
                        <a:pt x="51" y="93"/>
                      </a:lnTo>
                      <a:lnTo>
                        <a:pt x="22" y="90"/>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110" name="Freeform 33">
                  <a:extLst>
                    <a:ext uri="{FF2B5EF4-FFF2-40B4-BE49-F238E27FC236}">
                      <a16:creationId xmlns:a16="http://schemas.microsoft.com/office/drawing/2014/main" id="{7038FB5C-38EA-45A9-A20F-17E8D4255627}"/>
                    </a:ext>
                  </a:extLst>
                </p:cNvPr>
                <p:cNvSpPr>
                  <a:spLocks/>
                </p:cNvSpPr>
                <p:nvPr/>
              </p:nvSpPr>
              <p:spPr bwMode="auto">
                <a:xfrm>
                  <a:off x="5703888" y="28651200"/>
                  <a:ext cx="92075" cy="100013"/>
                </a:xfrm>
                <a:custGeom>
                  <a:avLst/>
                  <a:gdLst>
                    <a:gd name="T0" fmla="*/ 15120938 w 58"/>
                    <a:gd name="T1" fmla="*/ 108368054 h 63"/>
                    <a:gd name="T2" fmla="*/ 20161250 w 58"/>
                    <a:gd name="T3" fmla="*/ 83166366 h 63"/>
                    <a:gd name="T4" fmla="*/ 0 w 58"/>
                    <a:gd name="T5" fmla="*/ 32762989 h 63"/>
                    <a:gd name="T6" fmla="*/ 35282188 w 58"/>
                    <a:gd name="T7" fmla="*/ 0 h 63"/>
                    <a:gd name="T8" fmla="*/ 75604688 w 58"/>
                    <a:gd name="T9" fmla="*/ 37803326 h 63"/>
                    <a:gd name="T10" fmla="*/ 65524063 w 58"/>
                    <a:gd name="T11" fmla="*/ 100806754 h 63"/>
                    <a:gd name="T12" fmla="*/ 15120938 w 58"/>
                    <a:gd name="T13" fmla="*/ 108368054 h 6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 h="63">
                      <a:moveTo>
                        <a:pt x="24" y="61"/>
                      </a:moveTo>
                      <a:lnTo>
                        <a:pt x="4" y="53"/>
                      </a:lnTo>
                      <a:lnTo>
                        <a:pt x="0" y="32"/>
                      </a:lnTo>
                      <a:lnTo>
                        <a:pt x="11" y="10"/>
                      </a:lnTo>
                      <a:lnTo>
                        <a:pt x="26" y="0"/>
                      </a:lnTo>
                      <a:lnTo>
                        <a:pt x="47" y="1"/>
                      </a:lnTo>
                      <a:lnTo>
                        <a:pt x="58" y="16"/>
                      </a:lnTo>
                      <a:lnTo>
                        <a:pt x="56" y="43"/>
                      </a:lnTo>
                      <a:lnTo>
                        <a:pt x="46" y="63"/>
                      </a:lnTo>
                      <a:lnTo>
                        <a:pt x="24" y="6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grpSp>
          <p:sp>
            <p:nvSpPr>
              <p:cNvPr id="92" name="椭圆 5">
                <a:extLst>
                  <a:ext uri="{FF2B5EF4-FFF2-40B4-BE49-F238E27FC236}">
                    <a16:creationId xmlns:a16="http://schemas.microsoft.com/office/drawing/2014/main" id="{BDA69A20-5894-4F91-B8FF-AFF16268D3E4}"/>
                  </a:ext>
                </a:extLst>
              </p:cNvPr>
              <p:cNvSpPr>
                <a:spLocks/>
              </p:cNvSpPr>
              <p:nvPr/>
            </p:nvSpPr>
            <p:spPr bwMode="auto">
              <a:xfrm>
                <a:off x="241" y="686"/>
                <a:ext cx="2866" cy="3184"/>
              </a:xfrm>
              <a:custGeom>
                <a:avLst/>
                <a:gdLst/>
                <a:ahLst/>
                <a:cxnLst>
                  <a:cxn ang="0">
                    <a:pos x="5144" y="842"/>
                  </a:cxn>
                  <a:cxn ang="0">
                    <a:pos x="5895" y="1411"/>
                  </a:cxn>
                  <a:cxn ang="0">
                    <a:pos x="5689" y="2155"/>
                  </a:cxn>
                  <a:cxn ang="0">
                    <a:pos x="5205" y="2575"/>
                  </a:cxn>
                  <a:cxn ang="0">
                    <a:pos x="5539" y="3151"/>
                  </a:cxn>
                  <a:cxn ang="0">
                    <a:pos x="6120" y="4049"/>
                  </a:cxn>
                  <a:cxn ang="0">
                    <a:pos x="7174" y="5193"/>
                  </a:cxn>
                  <a:cxn ang="0">
                    <a:pos x="8225" y="5367"/>
                  </a:cxn>
                  <a:cxn ang="0">
                    <a:pos x="8960" y="5681"/>
                  </a:cxn>
                  <a:cxn ang="0">
                    <a:pos x="9834" y="5396"/>
                  </a:cxn>
                  <a:cxn ang="0">
                    <a:pos x="10280" y="4951"/>
                  </a:cxn>
                  <a:cxn ang="0">
                    <a:pos x="11015" y="5431"/>
                  </a:cxn>
                  <a:cxn ang="0">
                    <a:pos x="11658" y="5071"/>
                  </a:cxn>
                  <a:cxn ang="0">
                    <a:pos x="12208" y="4556"/>
                  </a:cxn>
                  <a:cxn ang="0">
                    <a:pos x="13380" y="3926"/>
                  </a:cxn>
                  <a:cxn ang="0">
                    <a:pos x="13891" y="4141"/>
                  </a:cxn>
                  <a:cxn ang="0">
                    <a:pos x="14151" y="4831"/>
                  </a:cxn>
                  <a:cxn ang="0">
                    <a:pos x="13794" y="5050"/>
                  </a:cxn>
                  <a:cxn ang="0">
                    <a:pos x="13356" y="5794"/>
                  </a:cxn>
                  <a:cxn ang="0">
                    <a:pos x="13106" y="6650"/>
                  </a:cxn>
                  <a:cxn ang="0">
                    <a:pos x="12610" y="7506"/>
                  </a:cxn>
                  <a:cxn ang="0">
                    <a:pos x="12310" y="7911"/>
                  </a:cxn>
                  <a:cxn ang="0">
                    <a:pos x="11916" y="7216"/>
                  </a:cxn>
                  <a:cxn ang="0">
                    <a:pos x="11606" y="6915"/>
                  </a:cxn>
                  <a:cxn ang="0">
                    <a:pos x="12162" y="6551"/>
                  </a:cxn>
                  <a:cxn ang="0">
                    <a:pos x="10818" y="6357"/>
                  </a:cxn>
                  <a:cxn ang="0">
                    <a:pos x="10430" y="5754"/>
                  </a:cxn>
                  <a:cxn ang="0">
                    <a:pos x="10145" y="5819"/>
                  </a:cxn>
                  <a:cxn ang="0">
                    <a:pos x="10205" y="6430"/>
                  </a:cxn>
                  <a:cxn ang="0">
                    <a:pos x="10295" y="7122"/>
                  </a:cxn>
                  <a:cxn ang="0">
                    <a:pos x="10565" y="8173"/>
                  </a:cxn>
                  <a:cxn ang="0">
                    <a:pos x="9433" y="9041"/>
                  </a:cxn>
                  <a:cxn ang="0">
                    <a:pos x="8514" y="9722"/>
                  </a:cxn>
                  <a:cxn ang="0">
                    <a:pos x="7178" y="11150"/>
                  </a:cxn>
                  <a:cxn ang="0">
                    <a:pos x="6474" y="11706"/>
                  </a:cxn>
                  <a:cxn ang="0">
                    <a:pos x="6060" y="12437"/>
                  </a:cxn>
                  <a:cxn ang="0">
                    <a:pos x="6005" y="13562"/>
                  </a:cxn>
                  <a:cxn ang="0">
                    <a:pos x="5861" y="14326"/>
                  </a:cxn>
                  <a:cxn ang="0">
                    <a:pos x="5322" y="15122"/>
                  </a:cxn>
                  <a:cxn ang="0">
                    <a:pos x="4830" y="15750"/>
                  </a:cxn>
                  <a:cxn ang="0">
                    <a:pos x="3960" y="15126"/>
                  </a:cxn>
                  <a:cxn ang="0">
                    <a:pos x="3329" y="13724"/>
                  </a:cxn>
                  <a:cxn ang="0">
                    <a:pos x="2733" y="12057"/>
                  </a:cxn>
                  <a:cxn ang="0">
                    <a:pos x="2304" y="10316"/>
                  </a:cxn>
                  <a:cxn ang="0">
                    <a:pos x="2331" y="9044"/>
                  </a:cxn>
                  <a:cxn ang="0">
                    <a:pos x="2315" y="8248"/>
                  </a:cxn>
                  <a:cxn ang="0">
                    <a:pos x="2106" y="8348"/>
                  </a:cxn>
                  <a:cxn ang="0">
                    <a:pos x="1377" y="8842"/>
                  </a:cxn>
                  <a:cxn ang="0">
                    <a:pos x="530" y="7872"/>
                  </a:cxn>
                  <a:cxn ang="0">
                    <a:pos x="1236" y="7535"/>
                  </a:cxn>
                  <a:cxn ang="0">
                    <a:pos x="195" y="7248"/>
                  </a:cxn>
                  <a:cxn ang="0">
                    <a:pos x="185" y="6979"/>
                  </a:cxn>
                  <a:cxn ang="0">
                    <a:pos x="1014" y="6911"/>
                  </a:cxn>
                  <a:cxn ang="0">
                    <a:pos x="1569" y="6797"/>
                  </a:cxn>
                  <a:cxn ang="0">
                    <a:pos x="1095" y="5965"/>
                  </a:cxn>
                  <a:cxn ang="0">
                    <a:pos x="1312" y="4858"/>
                  </a:cxn>
                  <a:cxn ang="0">
                    <a:pos x="2255" y="4589"/>
                  </a:cxn>
                  <a:cxn ang="0">
                    <a:pos x="3425" y="3302"/>
                  </a:cxn>
                  <a:cxn ang="0">
                    <a:pos x="3019" y="1784"/>
                  </a:cxn>
                  <a:cxn ang="0">
                    <a:pos x="2579" y="581"/>
                  </a:cxn>
                </a:cxnLst>
                <a:rect l="0" t="0" r="r" b="b"/>
                <a:pathLst>
                  <a:path w="14331" h="15922">
                    <a:moveTo>
                      <a:pt x="3496" y="0"/>
                    </a:moveTo>
                    <a:lnTo>
                      <a:pt x="3694" y="41"/>
                    </a:lnTo>
                    <a:lnTo>
                      <a:pt x="3851" y="2"/>
                    </a:lnTo>
                    <a:lnTo>
                      <a:pt x="3890" y="119"/>
                    </a:lnTo>
                    <a:lnTo>
                      <a:pt x="4484" y="526"/>
                    </a:lnTo>
                    <a:lnTo>
                      <a:pt x="4514" y="672"/>
                    </a:lnTo>
                    <a:lnTo>
                      <a:pt x="4758" y="747"/>
                    </a:lnTo>
                    <a:lnTo>
                      <a:pt x="4789" y="886"/>
                    </a:lnTo>
                    <a:lnTo>
                      <a:pt x="5144" y="842"/>
                    </a:lnTo>
                    <a:lnTo>
                      <a:pt x="5255" y="705"/>
                    </a:lnTo>
                    <a:lnTo>
                      <a:pt x="5507" y="690"/>
                    </a:lnTo>
                    <a:lnTo>
                      <a:pt x="5684" y="602"/>
                    </a:lnTo>
                    <a:lnTo>
                      <a:pt x="5795" y="675"/>
                    </a:lnTo>
                    <a:lnTo>
                      <a:pt x="5990" y="722"/>
                    </a:lnTo>
                    <a:lnTo>
                      <a:pt x="6105" y="866"/>
                    </a:lnTo>
                    <a:lnTo>
                      <a:pt x="6020" y="1118"/>
                    </a:lnTo>
                    <a:lnTo>
                      <a:pt x="6003" y="1382"/>
                    </a:lnTo>
                    <a:lnTo>
                      <a:pt x="5895" y="1411"/>
                    </a:lnTo>
                    <a:lnTo>
                      <a:pt x="5780" y="1484"/>
                    </a:lnTo>
                    <a:lnTo>
                      <a:pt x="5790" y="1631"/>
                    </a:lnTo>
                    <a:lnTo>
                      <a:pt x="5688" y="1721"/>
                    </a:lnTo>
                    <a:lnTo>
                      <a:pt x="5579" y="1705"/>
                    </a:lnTo>
                    <a:lnTo>
                      <a:pt x="5449" y="1750"/>
                    </a:lnTo>
                    <a:lnTo>
                      <a:pt x="5539" y="1935"/>
                    </a:lnTo>
                    <a:lnTo>
                      <a:pt x="5459" y="1975"/>
                    </a:lnTo>
                    <a:lnTo>
                      <a:pt x="5474" y="2100"/>
                    </a:lnTo>
                    <a:lnTo>
                      <a:pt x="5689" y="2155"/>
                    </a:lnTo>
                    <a:lnTo>
                      <a:pt x="5684" y="2310"/>
                    </a:lnTo>
                    <a:lnTo>
                      <a:pt x="5774" y="2460"/>
                    </a:lnTo>
                    <a:lnTo>
                      <a:pt x="5584" y="2565"/>
                    </a:lnTo>
                    <a:lnTo>
                      <a:pt x="5489" y="2625"/>
                    </a:lnTo>
                    <a:lnTo>
                      <a:pt x="5414" y="2580"/>
                    </a:lnTo>
                    <a:lnTo>
                      <a:pt x="5384" y="2485"/>
                    </a:lnTo>
                    <a:lnTo>
                      <a:pt x="5299" y="2490"/>
                    </a:lnTo>
                    <a:lnTo>
                      <a:pt x="5205" y="2574"/>
                    </a:lnTo>
                    <a:cubicBezTo>
                      <a:pt x="5205" y="2574"/>
                      <a:pt x="5205" y="2575"/>
                      <a:pt x="5205" y="2575"/>
                    </a:cubicBezTo>
                    <a:lnTo>
                      <a:pt x="5280" y="2640"/>
                    </a:lnTo>
                    <a:lnTo>
                      <a:pt x="5330" y="2760"/>
                    </a:lnTo>
                    <a:lnTo>
                      <a:pt x="5400" y="2845"/>
                    </a:lnTo>
                    <a:lnTo>
                      <a:pt x="5385" y="2964"/>
                    </a:lnTo>
                    <a:lnTo>
                      <a:pt x="5430" y="3059"/>
                    </a:lnTo>
                    <a:lnTo>
                      <a:pt x="5385" y="3129"/>
                    </a:lnTo>
                    <a:lnTo>
                      <a:pt x="5420" y="3209"/>
                    </a:lnTo>
                    <a:lnTo>
                      <a:pt x="5421" y="3211"/>
                    </a:lnTo>
                    <a:lnTo>
                      <a:pt x="5539" y="3151"/>
                    </a:lnTo>
                    <a:lnTo>
                      <a:pt x="5614" y="3211"/>
                    </a:lnTo>
                    <a:lnTo>
                      <a:pt x="5644" y="3301"/>
                    </a:lnTo>
                    <a:lnTo>
                      <a:pt x="5744" y="3391"/>
                    </a:lnTo>
                    <a:lnTo>
                      <a:pt x="5939" y="3431"/>
                    </a:lnTo>
                    <a:lnTo>
                      <a:pt x="6075" y="3536"/>
                    </a:lnTo>
                    <a:lnTo>
                      <a:pt x="6075" y="3656"/>
                    </a:lnTo>
                    <a:lnTo>
                      <a:pt x="6285" y="3676"/>
                    </a:lnTo>
                    <a:lnTo>
                      <a:pt x="6425" y="3811"/>
                    </a:lnTo>
                    <a:lnTo>
                      <a:pt x="6120" y="4049"/>
                    </a:lnTo>
                    <a:lnTo>
                      <a:pt x="6109" y="4165"/>
                    </a:lnTo>
                    <a:lnTo>
                      <a:pt x="6075" y="4240"/>
                    </a:lnTo>
                    <a:lnTo>
                      <a:pt x="6126" y="4366"/>
                    </a:lnTo>
                    <a:lnTo>
                      <a:pt x="6003" y="4451"/>
                    </a:lnTo>
                    <a:lnTo>
                      <a:pt x="6007" y="4618"/>
                    </a:lnTo>
                    <a:lnTo>
                      <a:pt x="6489" y="4813"/>
                    </a:lnTo>
                    <a:lnTo>
                      <a:pt x="6904" y="5127"/>
                    </a:lnTo>
                    <a:lnTo>
                      <a:pt x="6990" y="5072"/>
                    </a:lnTo>
                    <a:lnTo>
                      <a:pt x="7174" y="5193"/>
                    </a:lnTo>
                    <a:lnTo>
                      <a:pt x="7290" y="5176"/>
                    </a:lnTo>
                    <a:lnTo>
                      <a:pt x="7326" y="5268"/>
                    </a:lnTo>
                    <a:lnTo>
                      <a:pt x="7606" y="5371"/>
                    </a:lnTo>
                    <a:lnTo>
                      <a:pt x="7699" y="5292"/>
                    </a:lnTo>
                    <a:lnTo>
                      <a:pt x="7835" y="5325"/>
                    </a:lnTo>
                    <a:lnTo>
                      <a:pt x="7835" y="5324"/>
                    </a:lnTo>
                    <a:lnTo>
                      <a:pt x="7964" y="5291"/>
                    </a:lnTo>
                    <a:lnTo>
                      <a:pt x="8090" y="5355"/>
                    </a:lnTo>
                    <a:lnTo>
                      <a:pt x="8225" y="5367"/>
                    </a:lnTo>
                    <a:lnTo>
                      <a:pt x="8225" y="5546"/>
                    </a:lnTo>
                    <a:lnTo>
                      <a:pt x="8325" y="5550"/>
                    </a:lnTo>
                    <a:lnTo>
                      <a:pt x="8429" y="5606"/>
                    </a:lnTo>
                    <a:lnTo>
                      <a:pt x="8525" y="5655"/>
                    </a:lnTo>
                    <a:lnTo>
                      <a:pt x="8689" y="5591"/>
                    </a:lnTo>
                    <a:lnTo>
                      <a:pt x="8734" y="5626"/>
                    </a:lnTo>
                    <a:lnTo>
                      <a:pt x="8774" y="5726"/>
                    </a:lnTo>
                    <a:lnTo>
                      <a:pt x="8865" y="5741"/>
                    </a:lnTo>
                    <a:lnTo>
                      <a:pt x="8960" y="5681"/>
                    </a:lnTo>
                    <a:lnTo>
                      <a:pt x="9095" y="5716"/>
                    </a:lnTo>
                    <a:lnTo>
                      <a:pt x="9230" y="5786"/>
                    </a:lnTo>
                    <a:lnTo>
                      <a:pt x="9405" y="5726"/>
                    </a:lnTo>
                    <a:lnTo>
                      <a:pt x="9470" y="5831"/>
                    </a:lnTo>
                    <a:lnTo>
                      <a:pt x="9790" y="5781"/>
                    </a:lnTo>
                    <a:lnTo>
                      <a:pt x="9948" y="5714"/>
                    </a:lnTo>
                    <a:lnTo>
                      <a:pt x="9975" y="5594"/>
                    </a:lnTo>
                    <a:lnTo>
                      <a:pt x="9890" y="5474"/>
                    </a:lnTo>
                    <a:lnTo>
                      <a:pt x="9834" y="5396"/>
                    </a:lnTo>
                    <a:lnTo>
                      <a:pt x="9874" y="5327"/>
                    </a:lnTo>
                    <a:lnTo>
                      <a:pt x="9860" y="5172"/>
                    </a:lnTo>
                    <a:lnTo>
                      <a:pt x="9914" y="5064"/>
                    </a:lnTo>
                    <a:lnTo>
                      <a:pt x="9890" y="4920"/>
                    </a:lnTo>
                    <a:lnTo>
                      <a:pt x="10004" y="4886"/>
                    </a:lnTo>
                    <a:lnTo>
                      <a:pt x="10125" y="4816"/>
                    </a:lnTo>
                    <a:lnTo>
                      <a:pt x="10245" y="4876"/>
                    </a:lnTo>
                    <a:lnTo>
                      <a:pt x="10280" y="4951"/>
                    </a:lnTo>
                    <a:lnTo>
                      <a:pt x="10220" y="5131"/>
                    </a:lnTo>
                    <a:lnTo>
                      <a:pt x="10265" y="5246"/>
                    </a:lnTo>
                    <a:lnTo>
                      <a:pt x="10244" y="5332"/>
                    </a:lnTo>
                    <a:lnTo>
                      <a:pt x="10283" y="5418"/>
                    </a:lnTo>
                    <a:lnTo>
                      <a:pt x="10469" y="5531"/>
                    </a:lnTo>
                    <a:lnTo>
                      <a:pt x="10542" y="5489"/>
                    </a:lnTo>
                    <a:lnTo>
                      <a:pt x="10776" y="5560"/>
                    </a:lnTo>
                    <a:lnTo>
                      <a:pt x="10880" y="5506"/>
                    </a:lnTo>
                    <a:lnTo>
                      <a:pt x="11015" y="5431"/>
                    </a:lnTo>
                    <a:lnTo>
                      <a:pt x="11120" y="5501"/>
                    </a:lnTo>
                    <a:lnTo>
                      <a:pt x="11315" y="5486"/>
                    </a:lnTo>
                    <a:lnTo>
                      <a:pt x="11510" y="5456"/>
                    </a:lnTo>
                    <a:lnTo>
                      <a:pt x="11720" y="5386"/>
                    </a:lnTo>
                    <a:lnTo>
                      <a:pt x="11849" y="5396"/>
                    </a:lnTo>
                    <a:lnTo>
                      <a:pt x="11803" y="5261"/>
                    </a:lnTo>
                    <a:lnTo>
                      <a:pt x="11823" y="5141"/>
                    </a:lnTo>
                    <a:lnTo>
                      <a:pt x="11763" y="5056"/>
                    </a:lnTo>
                    <a:lnTo>
                      <a:pt x="11658" y="5071"/>
                    </a:lnTo>
                    <a:lnTo>
                      <a:pt x="11578" y="5026"/>
                    </a:lnTo>
                    <a:lnTo>
                      <a:pt x="11578" y="4891"/>
                    </a:lnTo>
                    <a:lnTo>
                      <a:pt x="11643" y="4876"/>
                    </a:lnTo>
                    <a:lnTo>
                      <a:pt x="11728" y="4901"/>
                    </a:lnTo>
                    <a:lnTo>
                      <a:pt x="11838" y="4811"/>
                    </a:lnTo>
                    <a:lnTo>
                      <a:pt x="11958" y="4861"/>
                    </a:lnTo>
                    <a:lnTo>
                      <a:pt x="12033" y="4781"/>
                    </a:lnTo>
                    <a:lnTo>
                      <a:pt x="12063" y="4651"/>
                    </a:lnTo>
                    <a:lnTo>
                      <a:pt x="12208" y="4556"/>
                    </a:lnTo>
                    <a:lnTo>
                      <a:pt x="12269" y="4496"/>
                    </a:lnTo>
                    <a:lnTo>
                      <a:pt x="12364" y="4351"/>
                    </a:lnTo>
                    <a:lnTo>
                      <a:pt x="12524" y="4336"/>
                    </a:lnTo>
                    <a:lnTo>
                      <a:pt x="12644" y="4276"/>
                    </a:lnTo>
                    <a:lnTo>
                      <a:pt x="12779" y="4046"/>
                    </a:lnTo>
                    <a:lnTo>
                      <a:pt x="12934" y="3911"/>
                    </a:lnTo>
                    <a:lnTo>
                      <a:pt x="13100" y="4016"/>
                    </a:lnTo>
                    <a:lnTo>
                      <a:pt x="13310" y="4021"/>
                    </a:lnTo>
                    <a:lnTo>
                      <a:pt x="13380" y="3926"/>
                    </a:lnTo>
                    <a:lnTo>
                      <a:pt x="13485" y="3866"/>
                    </a:lnTo>
                    <a:lnTo>
                      <a:pt x="13651" y="3791"/>
                    </a:lnTo>
                    <a:lnTo>
                      <a:pt x="13681" y="3856"/>
                    </a:lnTo>
                    <a:lnTo>
                      <a:pt x="13771" y="3896"/>
                    </a:lnTo>
                    <a:lnTo>
                      <a:pt x="13671" y="3956"/>
                    </a:lnTo>
                    <a:lnTo>
                      <a:pt x="13656" y="4046"/>
                    </a:lnTo>
                    <a:lnTo>
                      <a:pt x="13771" y="3986"/>
                    </a:lnTo>
                    <a:lnTo>
                      <a:pt x="13861" y="3986"/>
                    </a:lnTo>
                    <a:lnTo>
                      <a:pt x="13891" y="4141"/>
                    </a:lnTo>
                    <a:lnTo>
                      <a:pt x="13776" y="4276"/>
                    </a:lnTo>
                    <a:lnTo>
                      <a:pt x="13791" y="4346"/>
                    </a:lnTo>
                    <a:lnTo>
                      <a:pt x="13846" y="4376"/>
                    </a:lnTo>
                    <a:lnTo>
                      <a:pt x="13941" y="4321"/>
                    </a:lnTo>
                    <a:lnTo>
                      <a:pt x="14196" y="4351"/>
                    </a:lnTo>
                    <a:lnTo>
                      <a:pt x="14331" y="4421"/>
                    </a:lnTo>
                    <a:lnTo>
                      <a:pt x="14311" y="4586"/>
                    </a:lnTo>
                    <a:lnTo>
                      <a:pt x="14121" y="4726"/>
                    </a:lnTo>
                    <a:lnTo>
                      <a:pt x="14151" y="4831"/>
                    </a:lnTo>
                    <a:lnTo>
                      <a:pt x="14226" y="4931"/>
                    </a:lnTo>
                    <a:lnTo>
                      <a:pt x="14271" y="4981"/>
                    </a:lnTo>
                    <a:lnTo>
                      <a:pt x="14298" y="5058"/>
                    </a:lnTo>
                    <a:lnTo>
                      <a:pt x="14250" y="5090"/>
                    </a:lnTo>
                    <a:lnTo>
                      <a:pt x="14166" y="5011"/>
                    </a:lnTo>
                    <a:lnTo>
                      <a:pt x="14121" y="4931"/>
                    </a:lnTo>
                    <a:lnTo>
                      <a:pt x="14002" y="4970"/>
                    </a:lnTo>
                    <a:lnTo>
                      <a:pt x="13914" y="4986"/>
                    </a:lnTo>
                    <a:lnTo>
                      <a:pt x="13794" y="5050"/>
                    </a:lnTo>
                    <a:lnTo>
                      <a:pt x="13674" y="5194"/>
                    </a:lnTo>
                    <a:lnTo>
                      <a:pt x="13554" y="5298"/>
                    </a:lnTo>
                    <a:lnTo>
                      <a:pt x="13474" y="5370"/>
                    </a:lnTo>
                    <a:lnTo>
                      <a:pt x="13386" y="5442"/>
                    </a:lnTo>
                    <a:lnTo>
                      <a:pt x="13321" y="5538"/>
                    </a:lnTo>
                    <a:lnTo>
                      <a:pt x="13322" y="5538"/>
                    </a:lnTo>
                    <a:lnTo>
                      <a:pt x="13362" y="5610"/>
                    </a:lnTo>
                    <a:lnTo>
                      <a:pt x="13413" y="5680"/>
                    </a:lnTo>
                    <a:lnTo>
                      <a:pt x="13356" y="5794"/>
                    </a:lnTo>
                    <a:lnTo>
                      <a:pt x="13268" y="5924"/>
                    </a:lnTo>
                    <a:lnTo>
                      <a:pt x="13253" y="6065"/>
                    </a:lnTo>
                    <a:lnTo>
                      <a:pt x="13158" y="6056"/>
                    </a:lnTo>
                    <a:lnTo>
                      <a:pt x="13141" y="6175"/>
                    </a:lnTo>
                    <a:lnTo>
                      <a:pt x="13221" y="6240"/>
                    </a:lnTo>
                    <a:lnTo>
                      <a:pt x="13290" y="6346"/>
                    </a:lnTo>
                    <a:lnTo>
                      <a:pt x="13218" y="6418"/>
                    </a:lnTo>
                    <a:lnTo>
                      <a:pt x="13146" y="6514"/>
                    </a:lnTo>
                    <a:lnTo>
                      <a:pt x="13106" y="6650"/>
                    </a:lnTo>
                    <a:lnTo>
                      <a:pt x="13026" y="6826"/>
                    </a:lnTo>
                    <a:lnTo>
                      <a:pt x="12966" y="6916"/>
                    </a:lnTo>
                    <a:lnTo>
                      <a:pt x="12786" y="6881"/>
                    </a:lnTo>
                    <a:lnTo>
                      <a:pt x="12706" y="6911"/>
                    </a:lnTo>
                    <a:lnTo>
                      <a:pt x="12577" y="6887"/>
                    </a:lnTo>
                    <a:lnTo>
                      <a:pt x="12666" y="7075"/>
                    </a:lnTo>
                    <a:lnTo>
                      <a:pt x="12706" y="7266"/>
                    </a:lnTo>
                    <a:lnTo>
                      <a:pt x="12658" y="7394"/>
                    </a:lnTo>
                    <a:lnTo>
                      <a:pt x="12610" y="7506"/>
                    </a:lnTo>
                    <a:lnTo>
                      <a:pt x="12514" y="7506"/>
                    </a:lnTo>
                    <a:lnTo>
                      <a:pt x="12541" y="7600"/>
                    </a:lnTo>
                    <a:lnTo>
                      <a:pt x="12571" y="7755"/>
                    </a:lnTo>
                    <a:lnTo>
                      <a:pt x="12586" y="7890"/>
                    </a:lnTo>
                    <a:lnTo>
                      <a:pt x="12546" y="7975"/>
                    </a:lnTo>
                    <a:lnTo>
                      <a:pt x="12501" y="8037"/>
                    </a:lnTo>
                    <a:lnTo>
                      <a:pt x="12441" y="7950"/>
                    </a:lnTo>
                    <a:lnTo>
                      <a:pt x="12321" y="8011"/>
                    </a:lnTo>
                    <a:lnTo>
                      <a:pt x="12310" y="7911"/>
                    </a:lnTo>
                    <a:lnTo>
                      <a:pt x="12292" y="7743"/>
                    </a:lnTo>
                    <a:lnTo>
                      <a:pt x="12193" y="7572"/>
                    </a:lnTo>
                    <a:lnTo>
                      <a:pt x="12121" y="7381"/>
                    </a:lnTo>
                    <a:lnTo>
                      <a:pt x="12156" y="7316"/>
                    </a:lnTo>
                    <a:lnTo>
                      <a:pt x="12124" y="7205"/>
                    </a:lnTo>
                    <a:lnTo>
                      <a:pt x="12061" y="7091"/>
                    </a:lnTo>
                    <a:lnTo>
                      <a:pt x="12061" y="7090"/>
                    </a:lnTo>
                    <a:lnTo>
                      <a:pt x="11911" y="7135"/>
                    </a:lnTo>
                    <a:lnTo>
                      <a:pt x="11916" y="7216"/>
                    </a:lnTo>
                    <a:lnTo>
                      <a:pt x="11871" y="7361"/>
                    </a:lnTo>
                    <a:lnTo>
                      <a:pt x="11886" y="7471"/>
                    </a:lnTo>
                    <a:lnTo>
                      <a:pt x="11802" y="7562"/>
                    </a:lnTo>
                    <a:lnTo>
                      <a:pt x="11722" y="7482"/>
                    </a:lnTo>
                    <a:lnTo>
                      <a:pt x="11706" y="7386"/>
                    </a:lnTo>
                    <a:lnTo>
                      <a:pt x="11650" y="7498"/>
                    </a:lnTo>
                    <a:lnTo>
                      <a:pt x="11606" y="7371"/>
                    </a:lnTo>
                    <a:lnTo>
                      <a:pt x="11556" y="7140"/>
                    </a:lnTo>
                    <a:lnTo>
                      <a:pt x="11606" y="6915"/>
                    </a:lnTo>
                    <a:lnTo>
                      <a:pt x="11746" y="6865"/>
                    </a:lnTo>
                    <a:lnTo>
                      <a:pt x="11869" y="6835"/>
                    </a:lnTo>
                    <a:lnTo>
                      <a:pt x="11941" y="6705"/>
                    </a:lnTo>
                    <a:lnTo>
                      <a:pt x="12009" y="6686"/>
                    </a:lnTo>
                    <a:lnTo>
                      <a:pt x="12009" y="6685"/>
                    </a:lnTo>
                    <a:lnTo>
                      <a:pt x="12029" y="6538"/>
                    </a:lnTo>
                    <a:lnTo>
                      <a:pt x="12060" y="6512"/>
                    </a:lnTo>
                    <a:lnTo>
                      <a:pt x="12129" y="6560"/>
                    </a:lnTo>
                    <a:lnTo>
                      <a:pt x="12162" y="6551"/>
                    </a:lnTo>
                    <a:lnTo>
                      <a:pt x="12177" y="6488"/>
                    </a:lnTo>
                    <a:lnTo>
                      <a:pt x="12105" y="6450"/>
                    </a:lnTo>
                    <a:lnTo>
                      <a:pt x="12104" y="6451"/>
                    </a:lnTo>
                    <a:lnTo>
                      <a:pt x="12011" y="6420"/>
                    </a:lnTo>
                    <a:lnTo>
                      <a:pt x="11685" y="6342"/>
                    </a:lnTo>
                    <a:lnTo>
                      <a:pt x="11466" y="6347"/>
                    </a:lnTo>
                    <a:lnTo>
                      <a:pt x="11230" y="6345"/>
                    </a:lnTo>
                    <a:lnTo>
                      <a:pt x="11149" y="6393"/>
                    </a:lnTo>
                    <a:lnTo>
                      <a:pt x="10818" y="6357"/>
                    </a:lnTo>
                    <a:lnTo>
                      <a:pt x="10776" y="6271"/>
                    </a:lnTo>
                    <a:lnTo>
                      <a:pt x="10836" y="6221"/>
                    </a:lnTo>
                    <a:lnTo>
                      <a:pt x="10740" y="5830"/>
                    </a:lnTo>
                    <a:lnTo>
                      <a:pt x="10740" y="5829"/>
                    </a:lnTo>
                    <a:lnTo>
                      <a:pt x="10655" y="5865"/>
                    </a:lnTo>
                    <a:lnTo>
                      <a:pt x="10640" y="5995"/>
                    </a:lnTo>
                    <a:lnTo>
                      <a:pt x="10520" y="5925"/>
                    </a:lnTo>
                    <a:lnTo>
                      <a:pt x="10470" y="5850"/>
                    </a:lnTo>
                    <a:lnTo>
                      <a:pt x="10430" y="5754"/>
                    </a:lnTo>
                    <a:lnTo>
                      <a:pt x="10340" y="5754"/>
                    </a:lnTo>
                    <a:lnTo>
                      <a:pt x="10380" y="5819"/>
                    </a:lnTo>
                    <a:lnTo>
                      <a:pt x="10260" y="5895"/>
                    </a:lnTo>
                    <a:lnTo>
                      <a:pt x="10190" y="5850"/>
                    </a:lnTo>
                    <a:lnTo>
                      <a:pt x="10215" y="5769"/>
                    </a:lnTo>
                    <a:lnTo>
                      <a:pt x="10100" y="5684"/>
                    </a:lnTo>
                    <a:lnTo>
                      <a:pt x="10060" y="5747"/>
                    </a:lnTo>
                    <a:lnTo>
                      <a:pt x="10100" y="5781"/>
                    </a:lnTo>
                    <a:lnTo>
                      <a:pt x="10145" y="5819"/>
                    </a:lnTo>
                    <a:lnTo>
                      <a:pt x="9975" y="5918"/>
                    </a:lnTo>
                    <a:lnTo>
                      <a:pt x="9950" y="6030"/>
                    </a:lnTo>
                    <a:lnTo>
                      <a:pt x="9960" y="6120"/>
                    </a:lnTo>
                    <a:lnTo>
                      <a:pt x="10035" y="6100"/>
                    </a:lnTo>
                    <a:lnTo>
                      <a:pt x="10188" y="6268"/>
                    </a:lnTo>
                    <a:lnTo>
                      <a:pt x="10281" y="6250"/>
                    </a:lnTo>
                    <a:lnTo>
                      <a:pt x="10380" y="6375"/>
                    </a:lnTo>
                    <a:lnTo>
                      <a:pt x="10335" y="6460"/>
                    </a:lnTo>
                    <a:lnTo>
                      <a:pt x="10205" y="6430"/>
                    </a:lnTo>
                    <a:lnTo>
                      <a:pt x="10115" y="6460"/>
                    </a:lnTo>
                    <a:lnTo>
                      <a:pt x="10155" y="6540"/>
                    </a:lnTo>
                    <a:lnTo>
                      <a:pt x="10100" y="6595"/>
                    </a:lnTo>
                    <a:lnTo>
                      <a:pt x="10005" y="6570"/>
                    </a:lnTo>
                    <a:lnTo>
                      <a:pt x="9945" y="6735"/>
                    </a:lnTo>
                    <a:lnTo>
                      <a:pt x="10035" y="6825"/>
                    </a:lnTo>
                    <a:lnTo>
                      <a:pt x="10245" y="6917"/>
                    </a:lnTo>
                    <a:lnTo>
                      <a:pt x="10325" y="7032"/>
                    </a:lnTo>
                    <a:lnTo>
                      <a:pt x="10295" y="7122"/>
                    </a:lnTo>
                    <a:lnTo>
                      <a:pt x="10230" y="7169"/>
                    </a:lnTo>
                    <a:lnTo>
                      <a:pt x="10244" y="7307"/>
                    </a:lnTo>
                    <a:lnTo>
                      <a:pt x="10350" y="7364"/>
                    </a:lnTo>
                    <a:lnTo>
                      <a:pt x="10349" y="7451"/>
                    </a:lnTo>
                    <a:lnTo>
                      <a:pt x="10490" y="7502"/>
                    </a:lnTo>
                    <a:lnTo>
                      <a:pt x="10430" y="7602"/>
                    </a:lnTo>
                    <a:lnTo>
                      <a:pt x="10473" y="7680"/>
                    </a:lnTo>
                    <a:cubicBezTo>
                      <a:pt x="10474" y="7751"/>
                      <a:pt x="10474" y="7821"/>
                      <a:pt x="10475" y="7892"/>
                    </a:cubicBezTo>
                    <a:lnTo>
                      <a:pt x="10565" y="8173"/>
                    </a:lnTo>
                    <a:lnTo>
                      <a:pt x="10380" y="8223"/>
                    </a:lnTo>
                    <a:lnTo>
                      <a:pt x="10035" y="8208"/>
                    </a:lnTo>
                    <a:lnTo>
                      <a:pt x="9935" y="8368"/>
                    </a:lnTo>
                    <a:lnTo>
                      <a:pt x="9764" y="8442"/>
                    </a:lnTo>
                    <a:lnTo>
                      <a:pt x="9598" y="8461"/>
                    </a:lnTo>
                    <a:lnTo>
                      <a:pt x="9423" y="8651"/>
                    </a:lnTo>
                    <a:lnTo>
                      <a:pt x="9523" y="8876"/>
                    </a:lnTo>
                    <a:lnTo>
                      <a:pt x="9538" y="8974"/>
                    </a:lnTo>
                    <a:lnTo>
                      <a:pt x="9433" y="9041"/>
                    </a:lnTo>
                    <a:lnTo>
                      <a:pt x="9463" y="9091"/>
                    </a:lnTo>
                    <a:lnTo>
                      <a:pt x="9303" y="9211"/>
                    </a:lnTo>
                    <a:lnTo>
                      <a:pt x="9198" y="9372"/>
                    </a:lnTo>
                    <a:lnTo>
                      <a:pt x="8770" y="9534"/>
                    </a:lnTo>
                    <a:lnTo>
                      <a:pt x="8788" y="9392"/>
                    </a:lnTo>
                    <a:lnTo>
                      <a:pt x="8653" y="9477"/>
                    </a:lnTo>
                    <a:lnTo>
                      <a:pt x="8613" y="9567"/>
                    </a:lnTo>
                    <a:lnTo>
                      <a:pt x="8628" y="9647"/>
                    </a:lnTo>
                    <a:lnTo>
                      <a:pt x="8514" y="9722"/>
                    </a:lnTo>
                    <a:lnTo>
                      <a:pt x="8430" y="9868"/>
                    </a:lnTo>
                    <a:lnTo>
                      <a:pt x="8070" y="10308"/>
                    </a:lnTo>
                    <a:lnTo>
                      <a:pt x="7905" y="10393"/>
                    </a:lnTo>
                    <a:lnTo>
                      <a:pt x="7725" y="10548"/>
                    </a:lnTo>
                    <a:lnTo>
                      <a:pt x="7655" y="10683"/>
                    </a:lnTo>
                    <a:lnTo>
                      <a:pt x="7475" y="10783"/>
                    </a:lnTo>
                    <a:lnTo>
                      <a:pt x="7250" y="10923"/>
                    </a:lnTo>
                    <a:lnTo>
                      <a:pt x="7145" y="11068"/>
                    </a:lnTo>
                    <a:lnTo>
                      <a:pt x="7178" y="11150"/>
                    </a:lnTo>
                    <a:lnTo>
                      <a:pt x="7130" y="11198"/>
                    </a:lnTo>
                    <a:lnTo>
                      <a:pt x="7134" y="11250"/>
                    </a:lnTo>
                    <a:lnTo>
                      <a:pt x="7050" y="11314"/>
                    </a:lnTo>
                    <a:lnTo>
                      <a:pt x="6905" y="11383"/>
                    </a:lnTo>
                    <a:lnTo>
                      <a:pt x="6750" y="11383"/>
                    </a:lnTo>
                    <a:lnTo>
                      <a:pt x="6620" y="11413"/>
                    </a:lnTo>
                    <a:lnTo>
                      <a:pt x="6560" y="11622"/>
                    </a:lnTo>
                    <a:lnTo>
                      <a:pt x="6480" y="11667"/>
                    </a:lnTo>
                    <a:lnTo>
                      <a:pt x="6474" y="11706"/>
                    </a:lnTo>
                    <a:lnTo>
                      <a:pt x="6390" y="11710"/>
                    </a:lnTo>
                    <a:lnTo>
                      <a:pt x="6365" y="11667"/>
                    </a:lnTo>
                    <a:lnTo>
                      <a:pt x="6270" y="11652"/>
                    </a:lnTo>
                    <a:lnTo>
                      <a:pt x="6150" y="11742"/>
                    </a:lnTo>
                    <a:lnTo>
                      <a:pt x="6080" y="11862"/>
                    </a:lnTo>
                    <a:lnTo>
                      <a:pt x="6000" y="11952"/>
                    </a:lnTo>
                    <a:lnTo>
                      <a:pt x="5990" y="12086"/>
                    </a:lnTo>
                    <a:lnTo>
                      <a:pt x="6026" y="12242"/>
                    </a:lnTo>
                    <a:lnTo>
                      <a:pt x="6060" y="12437"/>
                    </a:lnTo>
                    <a:lnTo>
                      <a:pt x="6015" y="12572"/>
                    </a:lnTo>
                    <a:lnTo>
                      <a:pt x="6083" y="12962"/>
                    </a:lnTo>
                    <a:lnTo>
                      <a:pt x="6082" y="12961"/>
                    </a:lnTo>
                    <a:lnTo>
                      <a:pt x="6082" y="12962"/>
                    </a:lnTo>
                    <a:lnTo>
                      <a:pt x="6118" y="13078"/>
                    </a:lnTo>
                    <a:lnTo>
                      <a:pt x="6090" y="13238"/>
                    </a:lnTo>
                    <a:lnTo>
                      <a:pt x="6038" y="13402"/>
                    </a:lnTo>
                    <a:lnTo>
                      <a:pt x="6005" y="13562"/>
                    </a:lnTo>
                    <a:lnTo>
                      <a:pt x="5847" y="13667"/>
                    </a:lnTo>
                    <a:lnTo>
                      <a:pt x="5832" y="13760"/>
                    </a:lnTo>
                    <a:lnTo>
                      <a:pt x="5828" y="13796"/>
                    </a:lnTo>
                    <a:lnTo>
                      <a:pt x="5820" y="13835"/>
                    </a:lnTo>
                    <a:lnTo>
                      <a:pt x="5793" y="13862"/>
                    </a:lnTo>
                    <a:lnTo>
                      <a:pt x="5825" y="14052"/>
                    </a:lnTo>
                    <a:lnTo>
                      <a:pt x="5854" y="14174"/>
                    </a:lnTo>
                    <a:lnTo>
                      <a:pt x="5858" y="14266"/>
                    </a:lnTo>
                    <a:lnTo>
                      <a:pt x="5861" y="14326"/>
                    </a:lnTo>
                    <a:lnTo>
                      <a:pt x="5870" y="14387"/>
                    </a:lnTo>
                    <a:lnTo>
                      <a:pt x="5866" y="14594"/>
                    </a:lnTo>
                    <a:lnTo>
                      <a:pt x="5850" y="14710"/>
                    </a:lnTo>
                    <a:lnTo>
                      <a:pt x="5710" y="14658"/>
                    </a:lnTo>
                    <a:lnTo>
                      <a:pt x="5582" y="14670"/>
                    </a:lnTo>
                    <a:lnTo>
                      <a:pt x="5550" y="14778"/>
                    </a:lnTo>
                    <a:lnTo>
                      <a:pt x="5454" y="14898"/>
                    </a:lnTo>
                    <a:lnTo>
                      <a:pt x="5386" y="15006"/>
                    </a:lnTo>
                    <a:lnTo>
                      <a:pt x="5322" y="15122"/>
                    </a:lnTo>
                    <a:lnTo>
                      <a:pt x="5398" y="15206"/>
                    </a:lnTo>
                    <a:lnTo>
                      <a:pt x="5442" y="15246"/>
                    </a:lnTo>
                    <a:lnTo>
                      <a:pt x="5234" y="15266"/>
                    </a:lnTo>
                    <a:lnTo>
                      <a:pt x="5086" y="15318"/>
                    </a:lnTo>
                    <a:lnTo>
                      <a:pt x="4986" y="15378"/>
                    </a:lnTo>
                    <a:lnTo>
                      <a:pt x="4918" y="15458"/>
                    </a:lnTo>
                    <a:lnTo>
                      <a:pt x="4926" y="15549"/>
                    </a:lnTo>
                    <a:lnTo>
                      <a:pt x="4910" y="15663"/>
                    </a:lnTo>
                    <a:lnTo>
                      <a:pt x="4830" y="15750"/>
                    </a:lnTo>
                    <a:lnTo>
                      <a:pt x="4650" y="15854"/>
                    </a:lnTo>
                    <a:lnTo>
                      <a:pt x="4570" y="15922"/>
                    </a:lnTo>
                    <a:lnTo>
                      <a:pt x="4462" y="15910"/>
                    </a:lnTo>
                    <a:lnTo>
                      <a:pt x="4365" y="15868"/>
                    </a:lnTo>
                    <a:lnTo>
                      <a:pt x="4175" y="15763"/>
                    </a:lnTo>
                    <a:lnTo>
                      <a:pt x="4160" y="15693"/>
                    </a:lnTo>
                    <a:lnTo>
                      <a:pt x="4055" y="15513"/>
                    </a:lnTo>
                    <a:lnTo>
                      <a:pt x="3935" y="15214"/>
                    </a:lnTo>
                    <a:lnTo>
                      <a:pt x="3960" y="15126"/>
                    </a:lnTo>
                    <a:lnTo>
                      <a:pt x="3901" y="15001"/>
                    </a:lnTo>
                    <a:lnTo>
                      <a:pt x="3877" y="14824"/>
                    </a:lnTo>
                    <a:lnTo>
                      <a:pt x="3704" y="14478"/>
                    </a:lnTo>
                    <a:lnTo>
                      <a:pt x="3648" y="14193"/>
                    </a:lnTo>
                    <a:lnTo>
                      <a:pt x="3514" y="13968"/>
                    </a:lnTo>
                    <a:lnTo>
                      <a:pt x="3495" y="13880"/>
                    </a:lnTo>
                    <a:lnTo>
                      <a:pt x="3467" y="13825"/>
                    </a:lnTo>
                    <a:lnTo>
                      <a:pt x="3419" y="13790"/>
                    </a:lnTo>
                    <a:lnTo>
                      <a:pt x="3329" y="13724"/>
                    </a:lnTo>
                    <a:lnTo>
                      <a:pt x="3194" y="13333"/>
                    </a:lnTo>
                    <a:lnTo>
                      <a:pt x="3193" y="13332"/>
                    </a:lnTo>
                    <a:lnTo>
                      <a:pt x="3093" y="13002"/>
                    </a:lnTo>
                    <a:lnTo>
                      <a:pt x="3123" y="12887"/>
                    </a:lnTo>
                    <a:lnTo>
                      <a:pt x="3103" y="12777"/>
                    </a:lnTo>
                    <a:lnTo>
                      <a:pt x="2958" y="12362"/>
                    </a:lnTo>
                    <a:lnTo>
                      <a:pt x="2854" y="12150"/>
                    </a:lnTo>
                    <a:lnTo>
                      <a:pt x="2853" y="12152"/>
                    </a:lnTo>
                    <a:lnTo>
                      <a:pt x="2733" y="12057"/>
                    </a:lnTo>
                    <a:lnTo>
                      <a:pt x="2718" y="11922"/>
                    </a:lnTo>
                    <a:lnTo>
                      <a:pt x="2653" y="11832"/>
                    </a:lnTo>
                    <a:lnTo>
                      <a:pt x="2609" y="11651"/>
                    </a:lnTo>
                    <a:lnTo>
                      <a:pt x="2504" y="11475"/>
                    </a:lnTo>
                    <a:lnTo>
                      <a:pt x="2464" y="11230"/>
                    </a:lnTo>
                    <a:lnTo>
                      <a:pt x="2419" y="10636"/>
                    </a:lnTo>
                    <a:lnTo>
                      <a:pt x="2384" y="10486"/>
                    </a:lnTo>
                    <a:lnTo>
                      <a:pt x="2389" y="10411"/>
                    </a:lnTo>
                    <a:lnTo>
                      <a:pt x="2304" y="10316"/>
                    </a:lnTo>
                    <a:lnTo>
                      <a:pt x="2269" y="10021"/>
                    </a:lnTo>
                    <a:lnTo>
                      <a:pt x="2254" y="9881"/>
                    </a:lnTo>
                    <a:lnTo>
                      <a:pt x="2219" y="9676"/>
                    </a:lnTo>
                    <a:lnTo>
                      <a:pt x="2224" y="9356"/>
                    </a:lnTo>
                    <a:lnTo>
                      <a:pt x="2216" y="9157"/>
                    </a:lnTo>
                    <a:lnTo>
                      <a:pt x="2250" y="9121"/>
                    </a:lnTo>
                    <a:lnTo>
                      <a:pt x="2251" y="9121"/>
                    </a:lnTo>
                    <a:lnTo>
                      <a:pt x="2325" y="9056"/>
                    </a:lnTo>
                    <a:lnTo>
                      <a:pt x="2331" y="9044"/>
                    </a:lnTo>
                    <a:lnTo>
                      <a:pt x="2331" y="9019"/>
                    </a:lnTo>
                    <a:lnTo>
                      <a:pt x="2340" y="9002"/>
                    </a:lnTo>
                    <a:lnTo>
                      <a:pt x="2343" y="8900"/>
                    </a:lnTo>
                    <a:lnTo>
                      <a:pt x="2361" y="8806"/>
                    </a:lnTo>
                    <a:lnTo>
                      <a:pt x="2325" y="8727"/>
                    </a:lnTo>
                    <a:lnTo>
                      <a:pt x="2235" y="8613"/>
                    </a:lnTo>
                    <a:lnTo>
                      <a:pt x="2345" y="8383"/>
                    </a:lnTo>
                    <a:lnTo>
                      <a:pt x="2220" y="8368"/>
                    </a:lnTo>
                    <a:lnTo>
                      <a:pt x="2315" y="8248"/>
                    </a:lnTo>
                    <a:lnTo>
                      <a:pt x="2195" y="8248"/>
                    </a:lnTo>
                    <a:lnTo>
                      <a:pt x="2205" y="8143"/>
                    </a:lnTo>
                    <a:lnTo>
                      <a:pt x="2360" y="8133"/>
                    </a:lnTo>
                    <a:lnTo>
                      <a:pt x="2345" y="8043"/>
                    </a:lnTo>
                    <a:lnTo>
                      <a:pt x="2208" y="8018"/>
                    </a:lnTo>
                    <a:lnTo>
                      <a:pt x="2130" y="8078"/>
                    </a:lnTo>
                    <a:lnTo>
                      <a:pt x="2088" y="8120"/>
                    </a:lnTo>
                    <a:lnTo>
                      <a:pt x="2082" y="8222"/>
                    </a:lnTo>
                    <a:lnTo>
                      <a:pt x="2106" y="8348"/>
                    </a:lnTo>
                    <a:lnTo>
                      <a:pt x="2082" y="8474"/>
                    </a:lnTo>
                    <a:lnTo>
                      <a:pt x="1955" y="8578"/>
                    </a:lnTo>
                    <a:lnTo>
                      <a:pt x="1805" y="8712"/>
                    </a:lnTo>
                    <a:lnTo>
                      <a:pt x="1640" y="8727"/>
                    </a:lnTo>
                    <a:lnTo>
                      <a:pt x="1550" y="8792"/>
                    </a:lnTo>
                    <a:lnTo>
                      <a:pt x="1481" y="8810"/>
                    </a:lnTo>
                    <a:lnTo>
                      <a:pt x="1431" y="8845"/>
                    </a:lnTo>
                    <a:lnTo>
                      <a:pt x="1404" y="8843"/>
                    </a:lnTo>
                    <a:lnTo>
                      <a:pt x="1377" y="8842"/>
                    </a:lnTo>
                    <a:lnTo>
                      <a:pt x="1326" y="8822"/>
                    </a:lnTo>
                    <a:lnTo>
                      <a:pt x="1184" y="8817"/>
                    </a:lnTo>
                    <a:lnTo>
                      <a:pt x="1034" y="8732"/>
                    </a:lnTo>
                    <a:lnTo>
                      <a:pt x="795" y="8448"/>
                    </a:lnTo>
                    <a:lnTo>
                      <a:pt x="630" y="8223"/>
                    </a:lnTo>
                    <a:lnTo>
                      <a:pt x="500" y="8133"/>
                    </a:lnTo>
                    <a:lnTo>
                      <a:pt x="390" y="7947"/>
                    </a:lnTo>
                    <a:lnTo>
                      <a:pt x="435" y="7877"/>
                    </a:lnTo>
                    <a:lnTo>
                      <a:pt x="530" y="7872"/>
                    </a:lnTo>
                    <a:lnTo>
                      <a:pt x="495" y="7993"/>
                    </a:lnTo>
                    <a:lnTo>
                      <a:pt x="680" y="7952"/>
                    </a:lnTo>
                    <a:lnTo>
                      <a:pt x="725" y="7862"/>
                    </a:lnTo>
                    <a:lnTo>
                      <a:pt x="810" y="7887"/>
                    </a:lnTo>
                    <a:lnTo>
                      <a:pt x="889" y="7802"/>
                    </a:lnTo>
                    <a:lnTo>
                      <a:pt x="964" y="7842"/>
                    </a:lnTo>
                    <a:lnTo>
                      <a:pt x="1084" y="7697"/>
                    </a:lnTo>
                    <a:lnTo>
                      <a:pt x="1189" y="7667"/>
                    </a:lnTo>
                    <a:lnTo>
                      <a:pt x="1236" y="7535"/>
                    </a:lnTo>
                    <a:lnTo>
                      <a:pt x="1219" y="7487"/>
                    </a:lnTo>
                    <a:lnTo>
                      <a:pt x="1099" y="7482"/>
                    </a:lnTo>
                    <a:lnTo>
                      <a:pt x="1024" y="7577"/>
                    </a:lnTo>
                    <a:lnTo>
                      <a:pt x="869" y="7622"/>
                    </a:lnTo>
                    <a:lnTo>
                      <a:pt x="735" y="7682"/>
                    </a:lnTo>
                    <a:lnTo>
                      <a:pt x="570" y="7662"/>
                    </a:lnTo>
                    <a:lnTo>
                      <a:pt x="405" y="7562"/>
                    </a:lnTo>
                    <a:lnTo>
                      <a:pt x="215" y="7367"/>
                    </a:lnTo>
                    <a:lnTo>
                      <a:pt x="195" y="7248"/>
                    </a:lnTo>
                    <a:lnTo>
                      <a:pt x="186" y="7178"/>
                    </a:lnTo>
                    <a:lnTo>
                      <a:pt x="324" y="7079"/>
                    </a:lnTo>
                    <a:lnTo>
                      <a:pt x="335" y="7040"/>
                    </a:lnTo>
                    <a:lnTo>
                      <a:pt x="180" y="7094"/>
                    </a:lnTo>
                    <a:lnTo>
                      <a:pt x="105" y="7138"/>
                    </a:lnTo>
                    <a:lnTo>
                      <a:pt x="0" y="7088"/>
                    </a:lnTo>
                    <a:lnTo>
                      <a:pt x="74" y="7009"/>
                    </a:lnTo>
                    <a:lnTo>
                      <a:pt x="123" y="6959"/>
                    </a:lnTo>
                    <a:lnTo>
                      <a:pt x="185" y="6979"/>
                    </a:lnTo>
                    <a:lnTo>
                      <a:pt x="258" y="6968"/>
                    </a:lnTo>
                    <a:lnTo>
                      <a:pt x="303" y="6962"/>
                    </a:lnTo>
                    <a:lnTo>
                      <a:pt x="380" y="6946"/>
                    </a:lnTo>
                    <a:lnTo>
                      <a:pt x="425" y="6824"/>
                    </a:lnTo>
                    <a:lnTo>
                      <a:pt x="537" y="6809"/>
                    </a:lnTo>
                    <a:lnTo>
                      <a:pt x="710" y="6854"/>
                    </a:lnTo>
                    <a:lnTo>
                      <a:pt x="810" y="6806"/>
                    </a:lnTo>
                    <a:lnTo>
                      <a:pt x="894" y="6899"/>
                    </a:lnTo>
                    <a:lnTo>
                      <a:pt x="1014" y="6911"/>
                    </a:lnTo>
                    <a:lnTo>
                      <a:pt x="1111" y="6859"/>
                    </a:lnTo>
                    <a:lnTo>
                      <a:pt x="1248" y="6791"/>
                    </a:lnTo>
                    <a:lnTo>
                      <a:pt x="1350" y="6788"/>
                    </a:lnTo>
                    <a:lnTo>
                      <a:pt x="1356" y="6890"/>
                    </a:lnTo>
                    <a:lnTo>
                      <a:pt x="1443" y="6887"/>
                    </a:lnTo>
                    <a:lnTo>
                      <a:pt x="1536" y="6856"/>
                    </a:lnTo>
                    <a:lnTo>
                      <a:pt x="1638" y="6830"/>
                    </a:lnTo>
                    <a:lnTo>
                      <a:pt x="1644" y="6791"/>
                    </a:lnTo>
                    <a:lnTo>
                      <a:pt x="1569" y="6797"/>
                    </a:lnTo>
                    <a:lnTo>
                      <a:pt x="1566" y="6685"/>
                    </a:lnTo>
                    <a:lnTo>
                      <a:pt x="1565" y="6685"/>
                    </a:lnTo>
                    <a:lnTo>
                      <a:pt x="1485" y="6565"/>
                    </a:lnTo>
                    <a:lnTo>
                      <a:pt x="1470" y="6475"/>
                    </a:lnTo>
                    <a:lnTo>
                      <a:pt x="1384" y="6328"/>
                    </a:lnTo>
                    <a:lnTo>
                      <a:pt x="1411" y="6256"/>
                    </a:lnTo>
                    <a:lnTo>
                      <a:pt x="1339" y="6135"/>
                    </a:lnTo>
                    <a:lnTo>
                      <a:pt x="1219" y="6145"/>
                    </a:lnTo>
                    <a:lnTo>
                      <a:pt x="1095" y="5965"/>
                    </a:lnTo>
                    <a:lnTo>
                      <a:pt x="1141" y="5820"/>
                    </a:lnTo>
                    <a:lnTo>
                      <a:pt x="1175" y="5634"/>
                    </a:lnTo>
                    <a:lnTo>
                      <a:pt x="1051" y="5626"/>
                    </a:lnTo>
                    <a:lnTo>
                      <a:pt x="884" y="5574"/>
                    </a:lnTo>
                    <a:lnTo>
                      <a:pt x="839" y="5488"/>
                    </a:lnTo>
                    <a:lnTo>
                      <a:pt x="857" y="5350"/>
                    </a:lnTo>
                    <a:lnTo>
                      <a:pt x="1013" y="5206"/>
                    </a:lnTo>
                    <a:lnTo>
                      <a:pt x="1162" y="5077"/>
                    </a:lnTo>
                    <a:lnTo>
                      <a:pt x="1312" y="4858"/>
                    </a:lnTo>
                    <a:lnTo>
                      <a:pt x="1381" y="4855"/>
                    </a:lnTo>
                    <a:lnTo>
                      <a:pt x="1460" y="4890"/>
                    </a:lnTo>
                    <a:lnTo>
                      <a:pt x="1456" y="5019"/>
                    </a:lnTo>
                    <a:lnTo>
                      <a:pt x="1544" y="5055"/>
                    </a:lnTo>
                    <a:lnTo>
                      <a:pt x="1754" y="4996"/>
                    </a:lnTo>
                    <a:lnTo>
                      <a:pt x="2002" y="4981"/>
                    </a:lnTo>
                    <a:lnTo>
                      <a:pt x="2089" y="4825"/>
                    </a:lnTo>
                    <a:lnTo>
                      <a:pt x="2194" y="4738"/>
                    </a:lnTo>
                    <a:lnTo>
                      <a:pt x="2255" y="4589"/>
                    </a:lnTo>
                    <a:lnTo>
                      <a:pt x="2372" y="4465"/>
                    </a:lnTo>
                    <a:lnTo>
                      <a:pt x="2498" y="4450"/>
                    </a:lnTo>
                    <a:lnTo>
                      <a:pt x="2641" y="4291"/>
                    </a:lnTo>
                    <a:lnTo>
                      <a:pt x="2743" y="4126"/>
                    </a:lnTo>
                    <a:lnTo>
                      <a:pt x="2840" y="3886"/>
                    </a:lnTo>
                    <a:lnTo>
                      <a:pt x="3049" y="3826"/>
                    </a:lnTo>
                    <a:lnTo>
                      <a:pt x="3125" y="3596"/>
                    </a:lnTo>
                    <a:lnTo>
                      <a:pt x="3290" y="3346"/>
                    </a:lnTo>
                    <a:lnTo>
                      <a:pt x="3425" y="3302"/>
                    </a:lnTo>
                    <a:lnTo>
                      <a:pt x="3375" y="3192"/>
                    </a:lnTo>
                    <a:lnTo>
                      <a:pt x="3440" y="3072"/>
                    </a:lnTo>
                    <a:lnTo>
                      <a:pt x="3395" y="2952"/>
                    </a:lnTo>
                    <a:lnTo>
                      <a:pt x="3480" y="2847"/>
                    </a:lnTo>
                    <a:lnTo>
                      <a:pt x="3605" y="2777"/>
                    </a:lnTo>
                    <a:lnTo>
                      <a:pt x="3755" y="2757"/>
                    </a:lnTo>
                    <a:lnTo>
                      <a:pt x="3821" y="2635"/>
                    </a:lnTo>
                    <a:lnTo>
                      <a:pt x="2987" y="2155"/>
                    </a:lnTo>
                    <a:lnTo>
                      <a:pt x="3019" y="1784"/>
                    </a:lnTo>
                    <a:lnTo>
                      <a:pt x="2942" y="1426"/>
                    </a:lnTo>
                    <a:lnTo>
                      <a:pt x="3155" y="1256"/>
                    </a:lnTo>
                    <a:lnTo>
                      <a:pt x="3283" y="1096"/>
                    </a:lnTo>
                    <a:lnTo>
                      <a:pt x="3139" y="1032"/>
                    </a:lnTo>
                    <a:cubicBezTo>
                      <a:pt x="3138" y="963"/>
                      <a:pt x="3137" y="895"/>
                      <a:pt x="3136" y="827"/>
                    </a:cubicBezTo>
                    <a:lnTo>
                      <a:pt x="3035" y="852"/>
                    </a:lnTo>
                    <a:lnTo>
                      <a:pt x="2943" y="776"/>
                    </a:lnTo>
                    <a:lnTo>
                      <a:pt x="2833" y="626"/>
                    </a:lnTo>
                    <a:lnTo>
                      <a:pt x="2579" y="581"/>
                    </a:lnTo>
                    <a:lnTo>
                      <a:pt x="2608" y="416"/>
                    </a:lnTo>
                    <a:lnTo>
                      <a:pt x="2763" y="316"/>
                    </a:lnTo>
                    <a:lnTo>
                      <a:pt x="2908" y="146"/>
                    </a:lnTo>
                    <a:lnTo>
                      <a:pt x="3223" y="102"/>
                    </a:lnTo>
                    <a:lnTo>
                      <a:pt x="3496" y="0"/>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grpSp>
            <p:nvGrpSpPr>
              <p:cNvPr id="10" name="Group 34">
                <a:extLst>
                  <a:ext uri="{FF2B5EF4-FFF2-40B4-BE49-F238E27FC236}">
                    <a16:creationId xmlns:a16="http://schemas.microsoft.com/office/drawing/2014/main" id="{4F3E9E91-0FC9-4F08-90D9-C7FDF36CE0E0}"/>
                  </a:ext>
                </a:extLst>
              </p:cNvPr>
              <p:cNvGrpSpPr>
                <a:grpSpLocks/>
              </p:cNvGrpSpPr>
              <p:nvPr/>
            </p:nvGrpSpPr>
            <p:grpSpPr bwMode="auto">
              <a:xfrm>
                <a:off x="512" y="2456"/>
                <a:ext cx="12" cy="4"/>
                <a:chOff x="2478" y="4937"/>
                <a:chExt cx="10011" cy="3255"/>
              </a:xfrm>
              <a:grpFill/>
            </p:grpSpPr>
            <p:sp>
              <p:nvSpPr>
                <p:cNvPr id="94" name="Freeform 35">
                  <a:extLst>
                    <a:ext uri="{FF2B5EF4-FFF2-40B4-BE49-F238E27FC236}">
                      <a16:creationId xmlns:a16="http://schemas.microsoft.com/office/drawing/2014/main" id="{607ADEB5-9491-4670-8A02-67D783DE2F9F}"/>
                    </a:ext>
                  </a:extLst>
                </p:cNvPr>
                <p:cNvSpPr>
                  <a:spLocks/>
                </p:cNvSpPr>
                <p:nvPr/>
              </p:nvSpPr>
              <p:spPr bwMode="auto">
                <a:xfrm>
                  <a:off x="2478" y="5266"/>
                  <a:ext cx="9335" cy="2926"/>
                </a:xfrm>
                <a:custGeom>
                  <a:avLst/>
                  <a:gdLst>
                    <a:gd name="T0" fmla="*/ 2898 w 9335"/>
                    <a:gd name="T1" fmla="*/ 430 h 2926"/>
                    <a:gd name="T2" fmla="*/ 2285 w 9335"/>
                    <a:gd name="T3" fmla="*/ 503 h 2926"/>
                    <a:gd name="T4" fmla="*/ 1856 w 9335"/>
                    <a:gd name="T5" fmla="*/ 430 h 2926"/>
                    <a:gd name="T6" fmla="*/ 1408 w 9335"/>
                    <a:gd name="T7" fmla="*/ 476 h 2926"/>
                    <a:gd name="T8" fmla="*/ 914 w 9335"/>
                    <a:gd name="T9" fmla="*/ 741 h 2926"/>
                    <a:gd name="T10" fmla="*/ 1499 w 9335"/>
                    <a:gd name="T11" fmla="*/ 905 h 2926"/>
                    <a:gd name="T12" fmla="*/ 2112 w 9335"/>
                    <a:gd name="T13" fmla="*/ 942 h 2926"/>
                    <a:gd name="T14" fmla="*/ 2167 w 9335"/>
                    <a:gd name="T15" fmla="*/ 1006 h 2926"/>
                    <a:gd name="T16" fmla="*/ 1545 w 9335"/>
                    <a:gd name="T17" fmla="*/ 1006 h 2926"/>
                    <a:gd name="T18" fmla="*/ 951 w 9335"/>
                    <a:gd name="T19" fmla="*/ 933 h 2926"/>
                    <a:gd name="T20" fmla="*/ 457 w 9335"/>
                    <a:gd name="T21" fmla="*/ 1198 h 2926"/>
                    <a:gd name="T22" fmla="*/ 146 w 9335"/>
                    <a:gd name="T23" fmla="*/ 1417 h 2926"/>
                    <a:gd name="T24" fmla="*/ 36 w 9335"/>
                    <a:gd name="T25" fmla="*/ 1820 h 2926"/>
                    <a:gd name="T26" fmla="*/ 347 w 9335"/>
                    <a:gd name="T27" fmla="*/ 2094 h 2926"/>
                    <a:gd name="T28" fmla="*/ 1115 w 9335"/>
                    <a:gd name="T29" fmla="*/ 2140 h 2926"/>
                    <a:gd name="T30" fmla="*/ 1719 w 9335"/>
                    <a:gd name="T31" fmla="*/ 2396 h 2926"/>
                    <a:gd name="T32" fmla="*/ 1842 w 9335"/>
                    <a:gd name="T33" fmla="*/ 2780 h 2926"/>
                    <a:gd name="T34" fmla="*/ 2295 w 9335"/>
                    <a:gd name="T35" fmla="*/ 2917 h 2926"/>
                    <a:gd name="T36" fmla="*/ 2807 w 9335"/>
                    <a:gd name="T37" fmla="*/ 2771 h 2926"/>
                    <a:gd name="T38" fmla="*/ 3154 w 9335"/>
                    <a:gd name="T39" fmla="*/ 2743 h 2926"/>
                    <a:gd name="T40" fmla="*/ 3264 w 9335"/>
                    <a:gd name="T41" fmla="*/ 2277 h 2926"/>
                    <a:gd name="T42" fmla="*/ 4087 w 9335"/>
                    <a:gd name="T43" fmla="*/ 1929 h 2926"/>
                    <a:gd name="T44" fmla="*/ 4827 w 9335"/>
                    <a:gd name="T45" fmla="*/ 2131 h 2926"/>
                    <a:gd name="T46" fmla="*/ 5431 w 9335"/>
                    <a:gd name="T47" fmla="*/ 2451 h 2926"/>
                    <a:gd name="T48" fmla="*/ 5915 w 9335"/>
                    <a:gd name="T49" fmla="*/ 2588 h 2926"/>
                    <a:gd name="T50" fmla="*/ 6482 w 9335"/>
                    <a:gd name="T51" fmla="*/ 2359 h 2926"/>
                    <a:gd name="T52" fmla="*/ 7122 w 9335"/>
                    <a:gd name="T53" fmla="*/ 2323 h 2926"/>
                    <a:gd name="T54" fmla="*/ 7607 w 9335"/>
                    <a:gd name="T55" fmla="*/ 2524 h 2926"/>
                    <a:gd name="T56" fmla="*/ 7908 w 9335"/>
                    <a:gd name="T57" fmla="*/ 2414 h 2926"/>
                    <a:gd name="T58" fmla="*/ 8475 w 9335"/>
                    <a:gd name="T59" fmla="*/ 2121 h 2926"/>
                    <a:gd name="T60" fmla="*/ 9024 w 9335"/>
                    <a:gd name="T61" fmla="*/ 2103 h 2926"/>
                    <a:gd name="T62" fmla="*/ 9261 w 9335"/>
                    <a:gd name="T63" fmla="*/ 1765 h 2926"/>
                    <a:gd name="T64" fmla="*/ 9051 w 9335"/>
                    <a:gd name="T65" fmla="*/ 1701 h 2926"/>
                    <a:gd name="T66" fmla="*/ 8512 w 9335"/>
                    <a:gd name="T67" fmla="*/ 1408 h 2926"/>
                    <a:gd name="T68" fmla="*/ 8055 w 9335"/>
                    <a:gd name="T69" fmla="*/ 1646 h 2926"/>
                    <a:gd name="T70" fmla="*/ 7625 w 9335"/>
                    <a:gd name="T71" fmla="*/ 1655 h 2926"/>
                    <a:gd name="T72" fmla="*/ 7963 w 9335"/>
                    <a:gd name="T73" fmla="*/ 1381 h 2926"/>
                    <a:gd name="T74" fmla="*/ 7332 w 9335"/>
                    <a:gd name="T75" fmla="*/ 1390 h 2926"/>
                    <a:gd name="T76" fmla="*/ 6509 w 9335"/>
                    <a:gd name="T77" fmla="*/ 1509 h 2926"/>
                    <a:gd name="T78" fmla="*/ 6071 w 9335"/>
                    <a:gd name="T79" fmla="*/ 1244 h 2926"/>
                    <a:gd name="T80" fmla="*/ 5805 w 9335"/>
                    <a:gd name="T81" fmla="*/ 1619 h 2926"/>
                    <a:gd name="T82" fmla="*/ 5001 w 9335"/>
                    <a:gd name="T83" fmla="*/ 1390 h 2926"/>
                    <a:gd name="T84" fmla="*/ 4772 w 9335"/>
                    <a:gd name="T85" fmla="*/ 933 h 2926"/>
                    <a:gd name="T86" fmla="*/ 4681 w 9335"/>
                    <a:gd name="T87" fmla="*/ 576 h 2926"/>
                    <a:gd name="T88" fmla="*/ 4160 w 9335"/>
                    <a:gd name="T89" fmla="*/ 686 h 2926"/>
                    <a:gd name="T90" fmla="*/ 4297 w 9335"/>
                    <a:gd name="T91" fmla="*/ 64 h 2926"/>
                    <a:gd name="T92" fmla="*/ 3712 w 9335"/>
                    <a:gd name="T93" fmla="*/ 55 h 2926"/>
                    <a:gd name="T94" fmla="*/ 3291 w 9335"/>
                    <a:gd name="T95" fmla="*/ 101 h 29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9335" h="2926">
                      <a:moveTo>
                        <a:pt x="3191" y="101"/>
                      </a:moveTo>
                      <a:lnTo>
                        <a:pt x="3044" y="201"/>
                      </a:lnTo>
                      <a:lnTo>
                        <a:pt x="2989" y="320"/>
                      </a:lnTo>
                      <a:lnTo>
                        <a:pt x="2898" y="430"/>
                      </a:lnTo>
                      <a:lnTo>
                        <a:pt x="2788" y="457"/>
                      </a:lnTo>
                      <a:lnTo>
                        <a:pt x="2615" y="540"/>
                      </a:lnTo>
                      <a:lnTo>
                        <a:pt x="2459" y="549"/>
                      </a:lnTo>
                      <a:lnTo>
                        <a:pt x="2285" y="503"/>
                      </a:lnTo>
                      <a:lnTo>
                        <a:pt x="2194" y="467"/>
                      </a:lnTo>
                      <a:lnTo>
                        <a:pt x="2057" y="503"/>
                      </a:lnTo>
                      <a:lnTo>
                        <a:pt x="1892" y="503"/>
                      </a:lnTo>
                      <a:lnTo>
                        <a:pt x="1856" y="430"/>
                      </a:lnTo>
                      <a:lnTo>
                        <a:pt x="1883" y="366"/>
                      </a:lnTo>
                      <a:lnTo>
                        <a:pt x="1773" y="357"/>
                      </a:lnTo>
                      <a:lnTo>
                        <a:pt x="1563" y="412"/>
                      </a:lnTo>
                      <a:lnTo>
                        <a:pt x="1408" y="476"/>
                      </a:lnTo>
                      <a:lnTo>
                        <a:pt x="1216" y="521"/>
                      </a:lnTo>
                      <a:lnTo>
                        <a:pt x="1051" y="595"/>
                      </a:lnTo>
                      <a:lnTo>
                        <a:pt x="896" y="677"/>
                      </a:lnTo>
                      <a:lnTo>
                        <a:pt x="914" y="741"/>
                      </a:lnTo>
                      <a:lnTo>
                        <a:pt x="1079" y="750"/>
                      </a:lnTo>
                      <a:lnTo>
                        <a:pt x="1234" y="759"/>
                      </a:lnTo>
                      <a:lnTo>
                        <a:pt x="1380" y="823"/>
                      </a:lnTo>
                      <a:lnTo>
                        <a:pt x="1499" y="905"/>
                      </a:lnTo>
                      <a:lnTo>
                        <a:pt x="1618" y="960"/>
                      </a:lnTo>
                      <a:lnTo>
                        <a:pt x="1792" y="942"/>
                      </a:lnTo>
                      <a:lnTo>
                        <a:pt x="1947" y="951"/>
                      </a:lnTo>
                      <a:lnTo>
                        <a:pt x="2112" y="942"/>
                      </a:lnTo>
                      <a:lnTo>
                        <a:pt x="2258" y="951"/>
                      </a:lnTo>
                      <a:lnTo>
                        <a:pt x="2340" y="1052"/>
                      </a:lnTo>
                      <a:lnTo>
                        <a:pt x="2304" y="1116"/>
                      </a:lnTo>
                      <a:lnTo>
                        <a:pt x="2167" y="1006"/>
                      </a:lnTo>
                      <a:lnTo>
                        <a:pt x="1975" y="1088"/>
                      </a:lnTo>
                      <a:lnTo>
                        <a:pt x="1810" y="1143"/>
                      </a:lnTo>
                      <a:lnTo>
                        <a:pt x="1691" y="1061"/>
                      </a:lnTo>
                      <a:lnTo>
                        <a:pt x="1545" y="1006"/>
                      </a:lnTo>
                      <a:lnTo>
                        <a:pt x="1417" y="942"/>
                      </a:lnTo>
                      <a:lnTo>
                        <a:pt x="1271" y="969"/>
                      </a:lnTo>
                      <a:lnTo>
                        <a:pt x="1097" y="969"/>
                      </a:lnTo>
                      <a:lnTo>
                        <a:pt x="951" y="933"/>
                      </a:lnTo>
                      <a:lnTo>
                        <a:pt x="777" y="933"/>
                      </a:lnTo>
                      <a:lnTo>
                        <a:pt x="658" y="1006"/>
                      </a:lnTo>
                      <a:lnTo>
                        <a:pt x="548" y="1079"/>
                      </a:lnTo>
                      <a:lnTo>
                        <a:pt x="457" y="1198"/>
                      </a:lnTo>
                      <a:lnTo>
                        <a:pt x="484" y="1317"/>
                      </a:lnTo>
                      <a:lnTo>
                        <a:pt x="365" y="1363"/>
                      </a:lnTo>
                      <a:lnTo>
                        <a:pt x="265" y="1317"/>
                      </a:lnTo>
                      <a:lnTo>
                        <a:pt x="146" y="1417"/>
                      </a:lnTo>
                      <a:lnTo>
                        <a:pt x="55" y="1372"/>
                      </a:lnTo>
                      <a:lnTo>
                        <a:pt x="36" y="1509"/>
                      </a:lnTo>
                      <a:lnTo>
                        <a:pt x="55" y="1655"/>
                      </a:lnTo>
                      <a:lnTo>
                        <a:pt x="36" y="1820"/>
                      </a:lnTo>
                      <a:lnTo>
                        <a:pt x="0" y="1975"/>
                      </a:lnTo>
                      <a:lnTo>
                        <a:pt x="73" y="2094"/>
                      </a:lnTo>
                      <a:lnTo>
                        <a:pt x="137" y="2158"/>
                      </a:lnTo>
                      <a:lnTo>
                        <a:pt x="347" y="2094"/>
                      </a:lnTo>
                      <a:lnTo>
                        <a:pt x="484" y="2131"/>
                      </a:lnTo>
                      <a:lnTo>
                        <a:pt x="576" y="2149"/>
                      </a:lnTo>
                      <a:lnTo>
                        <a:pt x="823" y="2149"/>
                      </a:lnTo>
                      <a:lnTo>
                        <a:pt x="1115" y="2140"/>
                      </a:lnTo>
                      <a:lnTo>
                        <a:pt x="1280" y="2185"/>
                      </a:lnTo>
                      <a:lnTo>
                        <a:pt x="1499" y="2249"/>
                      </a:lnTo>
                      <a:lnTo>
                        <a:pt x="1627" y="2304"/>
                      </a:lnTo>
                      <a:lnTo>
                        <a:pt x="1719" y="2396"/>
                      </a:lnTo>
                      <a:lnTo>
                        <a:pt x="1819" y="2487"/>
                      </a:lnTo>
                      <a:lnTo>
                        <a:pt x="1920" y="2542"/>
                      </a:lnTo>
                      <a:lnTo>
                        <a:pt x="1932" y="2654"/>
                      </a:lnTo>
                      <a:lnTo>
                        <a:pt x="1842" y="2780"/>
                      </a:lnTo>
                      <a:lnTo>
                        <a:pt x="1819" y="2908"/>
                      </a:lnTo>
                      <a:lnTo>
                        <a:pt x="1965" y="2926"/>
                      </a:lnTo>
                      <a:lnTo>
                        <a:pt x="2185" y="2899"/>
                      </a:lnTo>
                      <a:lnTo>
                        <a:pt x="2295" y="2917"/>
                      </a:lnTo>
                      <a:lnTo>
                        <a:pt x="2432" y="2899"/>
                      </a:lnTo>
                      <a:lnTo>
                        <a:pt x="2605" y="2862"/>
                      </a:lnTo>
                      <a:lnTo>
                        <a:pt x="2715" y="2871"/>
                      </a:lnTo>
                      <a:lnTo>
                        <a:pt x="2807" y="2771"/>
                      </a:lnTo>
                      <a:lnTo>
                        <a:pt x="2871" y="2798"/>
                      </a:lnTo>
                      <a:lnTo>
                        <a:pt x="2889" y="2899"/>
                      </a:lnTo>
                      <a:lnTo>
                        <a:pt x="2999" y="2862"/>
                      </a:lnTo>
                      <a:lnTo>
                        <a:pt x="3154" y="2743"/>
                      </a:lnTo>
                      <a:lnTo>
                        <a:pt x="3191" y="2643"/>
                      </a:lnTo>
                      <a:lnTo>
                        <a:pt x="3154" y="2551"/>
                      </a:lnTo>
                      <a:lnTo>
                        <a:pt x="3136" y="2451"/>
                      </a:lnTo>
                      <a:lnTo>
                        <a:pt x="3264" y="2277"/>
                      </a:lnTo>
                      <a:lnTo>
                        <a:pt x="3447" y="2140"/>
                      </a:lnTo>
                      <a:lnTo>
                        <a:pt x="3666" y="2057"/>
                      </a:lnTo>
                      <a:lnTo>
                        <a:pt x="3867" y="1966"/>
                      </a:lnTo>
                      <a:lnTo>
                        <a:pt x="4087" y="1929"/>
                      </a:lnTo>
                      <a:lnTo>
                        <a:pt x="4434" y="1966"/>
                      </a:lnTo>
                      <a:lnTo>
                        <a:pt x="4626" y="1966"/>
                      </a:lnTo>
                      <a:lnTo>
                        <a:pt x="4736" y="2048"/>
                      </a:lnTo>
                      <a:lnTo>
                        <a:pt x="4827" y="2131"/>
                      </a:lnTo>
                      <a:lnTo>
                        <a:pt x="4882" y="2268"/>
                      </a:lnTo>
                      <a:lnTo>
                        <a:pt x="5165" y="2350"/>
                      </a:lnTo>
                      <a:lnTo>
                        <a:pt x="5229" y="2441"/>
                      </a:lnTo>
                      <a:lnTo>
                        <a:pt x="5431" y="2451"/>
                      </a:lnTo>
                      <a:lnTo>
                        <a:pt x="5613" y="2478"/>
                      </a:lnTo>
                      <a:lnTo>
                        <a:pt x="5732" y="2460"/>
                      </a:lnTo>
                      <a:lnTo>
                        <a:pt x="5851" y="2487"/>
                      </a:lnTo>
                      <a:lnTo>
                        <a:pt x="5915" y="2588"/>
                      </a:lnTo>
                      <a:lnTo>
                        <a:pt x="6098" y="2588"/>
                      </a:lnTo>
                      <a:lnTo>
                        <a:pt x="6189" y="2551"/>
                      </a:lnTo>
                      <a:lnTo>
                        <a:pt x="6226" y="2496"/>
                      </a:lnTo>
                      <a:lnTo>
                        <a:pt x="6482" y="2359"/>
                      </a:lnTo>
                      <a:lnTo>
                        <a:pt x="6656" y="2377"/>
                      </a:lnTo>
                      <a:lnTo>
                        <a:pt x="6775" y="2460"/>
                      </a:lnTo>
                      <a:lnTo>
                        <a:pt x="6976" y="2377"/>
                      </a:lnTo>
                      <a:lnTo>
                        <a:pt x="7122" y="2323"/>
                      </a:lnTo>
                      <a:lnTo>
                        <a:pt x="7241" y="2359"/>
                      </a:lnTo>
                      <a:lnTo>
                        <a:pt x="7351" y="2524"/>
                      </a:lnTo>
                      <a:lnTo>
                        <a:pt x="7515" y="2533"/>
                      </a:lnTo>
                      <a:lnTo>
                        <a:pt x="7607" y="2524"/>
                      </a:lnTo>
                      <a:lnTo>
                        <a:pt x="7707" y="2624"/>
                      </a:lnTo>
                      <a:lnTo>
                        <a:pt x="7725" y="2707"/>
                      </a:lnTo>
                      <a:lnTo>
                        <a:pt x="7826" y="2569"/>
                      </a:lnTo>
                      <a:lnTo>
                        <a:pt x="7908" y="2414"/>
                      </a:lnTo>
                      <a:lnTo>
                        <a:pt x="8055" y="2387"/>
                      </a:lnTo>
                      <a:lnTo>
                        <a:pt x="8283" y="2341"/>
                      </a:lnTo>
                      <a:lnTo>
                        <a:pt x="8356" y="2240"/>
                      </a:lnTo>
                      <a:lnTo>
                        <a:pt x="8475" y="2121"/>
                      </a:lnTo>
                      <a:lnTo>
                        <a:pt x="8621" y="2140"/>
                      </a:lnTo>
                      <a:lnTo>
                        <a:pt x="8704" y="2204"/>
                      </a:lnTo>
                      <a:lnTo>
                        <a:pt x="8850" y="2140"/>
                      </a:lnTo>
                      <a:lnTo>
                        <a:pt x="9024" y="2103"/>
                      </a:lnTo>
                      <a:lnTo>
                        <a:pt x="9069" y="1966"/>
                      </a:lnTo>
                      <a:lnTo>
                        <a:pt x="9170" y="1939"/>
                      </a:lnTo>
                      <a:lnTo>
                        <a:pt x="9225" y="1884"/>
                      </a:lnTo>
                      <a:lnTo>
                        <a:pt x="9261" y="1765"/>
                      </a:lnTo>
                      <a:lnTo>
                        <a:pt x="9335" y="1701"/>
                      </a:lnTo>
                      <a:lnTo>
                        <a:pt x="9225" y="1628"/>
                      </a:lnTo>
                      <a:lnTo>
                        <a:pt x="9188" y="1710"/>
                      </a:lnTo>
                      <a:lnTo>
                        <a:pt x="9051" y="1701"/>
                      </a:lnTo>
                      <a:lnTo>
                        <a:pt x="8914" y="1573"/>
                      </a:lnTo>
                      <a:lnTo>
                        <a:pt x="8786" y="1472"/>
                      </a:lnTo>
                      <a:lnTo>
                        <a:pt x="8631" y="1417"/>
                      </a:lnTo>
                      <a:lnTo>
                        <a:pt x="8512" y="1408"/>
                      </a:lnTo>
                      <a:lnTo>
                        <a:pt x="8338" y="1344"/>
                      </a:lnTo>
                      <a:lnTo>
                        <a:pt x="8164" y="1299"/>
                      </a:lnTo>
                      <a:lnTo>
                        <a:pt x="8100" y="1472"/>
                      </a:lnTo>
                      <a:lnTo>
                        <a:pt x="8055" y="1646"/>
                      </a:lnTo>
                      <a:lnTo>
                        <a:pt x="7936" y="1756"/>
                      </a:lnTo>
                      <a:lnTo>
                        <a:pt x="7716" y="1801"/>
                      </a:lnTo>
                      <a:lnTo>
                        <a:pt x="7607" y="1747"/>
                      </a:lnTo>
                      <a:lnTo>
                        <a:pt x="7625" y="1655"/>
                      </a:lnTo>
                      <a:lnTo>
                        <a:pt x="7771" y="1591"/>
                      </a:lnTo>
                      <a:lnTo>
                        <a:pt x="7771" y="1527"/>
                      </a:lnTo>
                      <a:lnTo>
                        <a:pt x="7945" y="1518"/>
                      </a:lnTo>
                      <a:lnTo>
                        <a:pt x="7963" y="1381"/>
                      </a:lnTo>
                      <a:lnTo>
                        <a:pt x="7908" y="1244"/>
                      </a:lnTo>
                      <a:lnTo>
                        <a:pt x="7789" y="1235"/>
                      </a:lnTo>
                      <a:lnTo>
                        <a:pt x="7671" y="1308"/>
                      </a:lnTo>
                      <a:lnTo>
                        <a:pt x="7332" y="1390"/>
                      </a:lnTo>
                      <a:lnTo>
                        <a:pt x="7159" y="1436"/>
                      </a:lnTo>
                      <a:lnTo>
                        <a:pt x="6921" y="1527"/>
                      </a:lnTo>
                      <a:lnTo>
                        <a:pt x="6747" y="1491"/>
                      </a:lnTo>
                      <a:lnTo>
                        <a:pt x="6509" y="1509"/>
                      </a:lnTo>
                      <a:lnTo>
                        <a:pt x="6299" y="1527"/>
                      </a:lnTo>
                      <a:lnTo>
                        <a:pt x="6208" y="1445"/>
                      </a:lnTo>
                      <a:lnTo>
                        <a:pt x="6125" y="1363"/>
                      </a:lnTo>
                      <a:lnTo>
                        <a:pt x="6071" y="1244"/>
                      </a:lnTo>
                      <a:lnTo>
                        <a:pt x="5924" y="1216"/>
                      </a:lnTo>
                      <a:lnTo>
                        <a:pt x="5833" y="1353"/>
                      </a:lnTo>
                      <a:lnTo>
                        <a:pt x="5824" y="1463"/>
                      </a:lnTo>
                      <a:lnTo>
                        <a:pt x="5805" y="1619"/>
                      </a:lnTo>
                      <a:lnTo>
                        <a:pt x="5650" y="1637"/>
                      </a:lnTo>
                      <a:lnTo>
                        <a:pt x="5440" y="1555"/>
                      </a:lnTo>
                      <a:lnTo>
                        <a:pt x="5165" y="1454"/>
                      </a:lnTo>
                      <a:lnTo>
                        <a:pt x="5001" y="1390"/>
                      </a:lnTo>
                      <a:lnTo>
                        <a:pt x="4845" y="1289"/>
                      </a:lnTo>
                      <a:lnTo>
                        <a:pt x="4727" y="1180"/>
                      </a:lnTo>
                      <a:lnTo>
                        <a:pt x="4699" y="1024"/>
                      </a:lnTo>
                      <a:lnTo>
                        <a:pt x="4772" y="933"/>
                      </a:lnTo>
                      <a:lnTo>
                        <a:pt x="4891" y="823"/>
                      </a:lnTo>
                      <a:lnTo>
                        <a:pt x="4836" y="759"/>
                      </a:lnTo>
                      <a:lnTo>
                        <a:pt x="4736" y="704"/>
                      </a:lnTo>
                      <a:lnTo>
                        <a:pt x="4681" y="576"/>
                      </a:lnTo>
                      <a:lnTo>
                        <a:pt x="4562" y="558"/>
                      </a:lnTo>
                      <a:lnTo>
                        <a:pt x="4397" y="604"/>
                      </a:lnTo>
                      <a:lnTo>
                        <a:pt x="4279" y="668"/>
                      </a:lnTo>
                      <a:lnTo>
                        <a:pt x="4160" y="686"/>
                      </a:lnTo>
                      <a:lnTo>
                        <a:pt x="4123" y="531"/>
                      </a:lnTo>
                      <a:lnTo>
                        <a:pt x="4160" y="375"/>
                      </a:lnTo>
                      <a:lnTo>
                        <a:pt x="4260" y="211"/>
                      </a:lnTo>
                      <a:lnTo>
                        <a:pt x="4297" y="64"/>
                      </a:lnTo>
                      <a:lnTo>
                        <a:pt x="4114" y="37"/>
                      </a:lnTo>
                      <a:lnTo>
                        <a:pt x="3986" y="28"/>
                      </a:lnTo>
                      <a:lnTo>
                        <a:pt x="3849" y="0"/>
                      </a:lnTo>
                      <a:lnTo>
                        <a:pt x="3712" y="55"/>
                      </a:lnTo>
                      <a:lnTo>
                        <a:pt x="3675" y="110"/>
                      </a:lnTo>
                      <a:lnTo>
                        <a:pt x="3538" y="137"/>
                      </a:lnTo>
                      <a:lnTo>
                        <a:pt x="3428" y="156"/>
                      </a:lnTo>
                      <a:lnTo>
                        <a:pt x="3291" y="101"/>
                      </a:lnTo>
                      <a:lnTo>
                        <a:pt x="3191" y="101"/>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sp>
              <p:nvSpPr>
                <p:cNvPr id="95" name="Freeform 36">
                  <a:extLst>
                    <a:ext uri="{FF2B5EF4-FFF2-40B4-BE49-F238E27FC236}">
                      <a16:creationId xmlns:a16="http://schemas.microsoft.com/office/drawing/2014/main" id="{EC005FC6-95D7-4E42-A213-6251B033C6EE}"/>
                    </a:ext>
                  </a:extLst>
                </p:cNvPr>
                <p:cNvSpPr>
                  <a:spLocks/>
                </p:cNvSpPr>
                <p:nvPr/>
              </p:nvSpPr>
              <p:spPr bwMode="auto">
                <a:xfrm>
                  <a:off x="10752" y="4937"/>
                  <a:ext cx="1737" cy="1545"/>
                </a:xfrm>
                <a:custGeom>
                  <a:avLst/>
                  <a:gdLst>
                    <a:gd name="T0" fmla="*/ 1125 w 1737"/>
                    <a:gd name="T1" fmla="*/ 119 h 1545"/>
                    <a:gd name="T2" fmla="*/ 1015 w 1737"/>
                    <a:gd name="T3" fmla="*/ 210 h 1545"/>
                    <a:gd name="T4" fmla="*/ 887 w 1737"/>
                    <a:gd name="T5" fmla="*/ 357 h 1545"/>
                    <a:gd name="T6" fmla="*/ 786 w 1737"/>
                    <a:gd name="T7" fmla="*/ 549 h 1545"/>
                    <a:gd name="T8" fmla="*/ 686 w 1737"/>
                    <a:gd name="T9" fmla="*/ 759 h 1545"/>
                    <a:gd name="T10" fmla="*/ 530 w 1737"/>
                    <a:gd name="T11" fmla="*/ 896 h 1545"/>
                    <a:gd name="T12" fmla="*/ 421 w 1737"/>
                    <a:gd name="T13" fmla="*/ 997 h 1545"/>
                    <a:gd name="T14" fmla="*/ 338 w 1737"/>
                    <a:gd name="T15" fmla="*/ 905 h 1545"/>
                    <a:gd name="T16" fmla="*/ 274 w 1737"/>
                    <a:gd name="T17" fmla="*/ 905 h 1545"/>
                    <a:gd name="T18" fmla="*/ 256 w 1737"/>
                    <a:gd name="T19" fmla="*/ 1033 h 1545"/>
                    <a:gd name="T20" fmla="*/ 165 w 1737"/>
                    <a:gd name="T21" fmla="*/ 1143 h 1545"/>
                    <a:gd name="T22" fmla="*/ 0 w 1737"/>
                    <a:gd name="T23" fmla="*/ 1207 h 1545"/>
                    <a:gd name="T24" fmla="*/ 183 w 1737"/>
                    <a:gd name="T25" fmla="*/ 1280 h 1545"/>
                    <a:gd name="T26" fmla="*/ 238 w 1737"/>
                    <a:gd name="T27" fmla="*/ 1426 h 1545"/>
                    <a:gd name="T28" fmla="*/ 293 w 1737"/>
                    <a:gd name="T29" fmla="*/ 1545 h 1545"/>
                    <a:gd name="T30" fmla="*/ 411 w 1737"/>
                    <a:gd name="T31" fmla="*/ 1454 h 1545"/>
                    <a:gd name="T32" fmla="*/ 448 w 1737"/>
                    <a:gd name="T33" fmla="*/ 1353 h 1545"/>
                    <a:gd name="T34" fmla="*/ 567 w 1737"/>
                    <a:gd name="T35" fmla="*/ 1189 h 1545"/>
                    <a:gd name="T36" fmla="*/ 622 w 1737"/>
                    <a:gd name="T37" fmla="*/ 1033 h 1545"/>
                    <a:gd name="T38" fmla="*/ 722 w 1737"/>
                    <a:gd name="T39" fmla="*/ 896 h 1545"/>
                    <a:gd name="T40" fmla="*/ 869 w 1737"/>
                    <a:gd name="T41" fmla="*/ 750 h 1545"/>
                    <a:gd name="T42" fmla="*/ 987 w 1737"/>
                    <a:gd name="T43" fmla="*/ 631 h 1545"/>
                    <a:gd name="T44" fmla="*/ 1115 w 1737"/>
                    <a:gd name="T45" fmla="*/ 549 h 1545"/>
                    <a:gd name="T46" fmla="*/ 1243 w 1737"/>
                    <a:gd name="T47" fmla="*/ 485 h 1545"/>
                    <a:gd name="T48" fmla="*/ 1381 w 1737"/>
                    <a:gd name="T49" fmla="*/ 448 h 1545"/>
                    <a:gd name="T50" fmla="*/ 1472 w 1737"/>
                    <a:gd name="T51" fmla="*/ 384 h 1545"/>
                    <a:gd name="T52" fmla="*/ 1591 w 1737"/>
                    <a:gd name="T53" fmla="*/ 329 h 1545"/>
                    <a:gd name="T54" fmla="*/ 1737 w 1737"/>
                    <a:gd name="T55" fmla="*/ 311 h 1545"/>
                    <a:gd name="T56" fmla="*/ 1627 w 1737"/>
                    <a:gd name="T57" fmla="*/ 119 h 1545"/>
                    <a:gd name="T58" fmla="*/ 1472 w 1737"/>
                    <a:gd name="T59" fmla="*/ 0 h 1545"/>
                    <a:gd name="T60" fmla="*/ 1298 w 1737"/>
                    <a:gd name="T61" fmla="*/ 37 h 1545"/>
                    <a:gd name="T62" fmla="*/ 1125 w 1737"/>
                    <a:gd name="T63" fmla="*/ 119 h 154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37" h="1545">
                      <a:moveTo>
                        <a:pt x="1125" y="119"/>
                      </a:moveTo>
                      <a:lnTo>
                        <a:pt x="1015" y="210"/>
                      </a:lnTo>
                      <a:lnTo>
                        <a:pt x="887" y="357"/>
                      </a:lnTo>
                      <a:lnTo>
                        <a:pt x="786" y="549"/>
                      </a:lnTo>
                      <a:lnTo>
                        <a:pt x="686" y="759"/>
                      </a:lnTo>
                      <a:lnTo>
                        <a:pt x="530" y="896"/>
                      </a:lnTo>
                      <a:lnTo>
                        <a:pt x="421" y="997"/>
                      </a:lnTo>
                      <a:lnTo>
                        <a:pt x="338" y="905"/>
                      </a:lnTo>
                      <a:lnTo>
                        <a:pt x="274" y="905"/>
                      </a:lnTo>
                      <a:lnTo>
                        <a:pt x="256" y="1033"/>
                      </a:lnTo>
                      <a:lnTo>
                        <a:pt x="165" y="1143"/>
                      </a:lnTo>
                      <a:lnTo>
                        <a:pt x="0" y="1207"/>
                      </a:lnTo>
                      <a:lnTo>
                        <a:pt x="183" y="1280"/>
                      </a:lnTo>
                      <a:lnTo>
                        <a:pt x="238" y="1426"/>
                      </a:lnTo>
                      <a:lnTo>
                        <a:pt x="293" y="1545"/>
                      </a:lnTo>
                      <a:lnTo>
                        <a:pt x="411" y="1454"/>
                      </a:lnTo>
                      <a:lnTo>
                        <a:pt x="448" y="1353"/>
                      </a:lnTo>
                      <a:lnTo>
                        <a:pt x="567" y="1189"/>
                      </a:lnTo>
                      <a:lnTo>
                        <a:pt x="622" y="1033"/>
                      </a:lnTo>
                      <a:lnTo>
                        <a:pt x="722" y="896"/>
                      </a:lnTo>
                      <a:lnTo>
                        <a:pt x="869" y="750"/>
                      </a:lnTo>
                      <a:lnTo>
                        <a:pt x="987" y="631"/>
                      </a:lnTo>
                      <a:lnTo>
                        <a:pt x="1115" y="549"/>
                      </a:lnTo>
                      <a:lnTo>
                        <a:pt x="1243" y="485"/>
                      </a:lnTo>
                      <a:lnTo>
                        <a:pt x="1381" y="448"/>
                      </a:lnTo>
                      <a:lnTo>
                        <a:pt x="1472" y="384"/>
                      </a:lnTo>
                      <a:lnTo>
                        <a:pt x="1591" y="329"/>
                      </a:lnTo>
                      <a:lnTo>
                        <a:pt x="1737" y="311"/>
                      </a:lnTo>
                      <a:lnTo>
                        <a:pt x="1627" y="119"/>
                      </a:lnTo>
                      <a:lnTo>
                        <a:pt x="1472" y="0"/>
                      </a:lnTo>
                      <a:lnTo>
                        <a:pt x="1298" y="37"/>
                      </a:lnTo>
                      <a:lnTo>
                        <a:pt x="1125" y="119"/>
                      </a:lnTo>
                      <a:close/>
                    </a:path>
                  </a:pathLst>
                </a:custGeom>
                <a:grpFill/>
                <a:ln w="19050" cmpd="sng">
                  <a:solidFill>
                    <a:srgbClr val="FFFFFF"/>
                  </a:solidFill>
                  <a:prstDash val="solid"/>
                  <a:round/>
                  <a:headEnd/>
                  <a:tailEnd/>
                </a:ln>
                <a:effectLst>
                  <a:outerShdw dist="28398" dir="6993903" algn="ctr" rotWithShape="0">
                    <a:srgbClr val="B2B2B2">
                      <a:alpha val="50000"/>
                    </a:srgbClr>
                  </a:outerShdw>
                </a:effectLst>
              </p:spPr>
              <p:txBody>
                <a:bodyPr/>
                <a:lstStyle/>
                <a:p>
                  <a:pPr>
                    <a:defRPr/>
                  </a:pPr>
                  <a:endParaRPr lang="zh-CN" altLang="en-US" sz="1200" dirty="0">
                    <a:solidFill>
                      <a:sysClr val="windowText" lastClr="000000"/>
                    </a:solidFill>
                  </a:endParaRPr>
                </a:p>
              </p:txBody>
            </p:sp>
          </p:grpSp>
        </p:grpSp>
        <p:cxnSp>
          <p:nvCxnSpPr>
            <p:cNvPr id="254" name="肘形连接符 65">
              <a:extLst>
                <a:ext uri="{FF2B5EF4-FFF2-40B4-BE49-F238E27FC236}">
                  <a16:creationId xmlns:a16="http://schemas.microsoft.com/office/drawing/2014/main" id="{E54F0334-8DD0-4FCB-8243-36F0526AE4D5}"/>
                </a:ext>
              </a:extLst>
            </p:cNvPr>
            <p:cNvCxnSpPr>
              <a:cxnSpLocks/>
              <a:stCxn id="266" idx="1"/>
              <a:endCxn id="182" idx="1"/>
            </p:cNvCxnSpPr>
            <p:nvPr/>
          </p:nvCxnSpPr>
          <p:spPr>
            <a:xfrm rot="10800000" flipV="1">
              <a:off x="7095511" y="1598135"/>
              <a:ext cx="1245131" cy="1395221"/>
            </a:xfrm>
            <a:prstGeom prst="bentConnector2">
              <a:avLst/>
            </a:prstGeom>
            <a:grpFill/>
            <a:ln w="9525">
              <a:solidFill>
                <a:schemeClr val="accent2"/>
              </a:solidFill>
              <a:prstDash val="sysDash"/>
              <a:miter lim="800000"/>
              <a:headEnd/>
              <a:tailEnd/>
            </a:ln>
          </p:spPr>
        </p:cxnSp>
        <p:cxnSp>
          <p:nvCxnSpPr>
            <p:cNvPr id="139" name="肘形连接符 68">
              <a:extLst>
                <a:ext uri="{FF2B5EF4-FFF2-40B4-BE49-F238E27FC236}">
                  <a16:creationId xmlns:a16="http://schemas.microsoft.com/office/drawing/2014/main" id="{5E0E12BC-7BB1-44A9-8249-BEA4FC4C641B}"/>
                </a:ext>
              </a:extLst>
            </p:cNvPr>
            <p:cNvCxnSpPr>
              <a:cxnSpLocks/>
              <a:endCxn id="187" idx="3"/>
            </p:cNvCxnSpPr>
            <p:nvPr/>
          </p:nvCxnSpPr>
          <p:spPr>
            <a:xfrm rot="5400000">
              <a:off x="5355533" y="2235668"/>
              <a:ext cx="1240658" cy="350039"/>
            </a:xfrm>
            <a:prstGeom prst="bentConnector3">
              <a:avLst>
                <a:gd name="adj1" fmla="val 119831"/>
              </a:avLst>
            </a:prstGeom>
            <a:grpFill/>
            <a:ln w="9525">
              <a:solidFill>
                <a:schemeClr val="accent2"/>
              </a:solidFill>
              <a:prstDash val="sysDash"/>
              <a:miter lim="800000"/>
              <a:headEnd/>
              <a:tailEnd/>
            </a:ln>
          </p:spPr>
        </p:cxnSp>
        <p:cxnSp>
          <p:nvCxnSpPr>
            <p:cNvPr id="50" name="肘形连接符 47">
              <a:extLst>
                <a:ext uri="{FF2B5EF4-FFF2-40B4-BE49-F238E27FC236}">
                  <a16:creationId xmlns:a16="http://schemas.microsoft.com/office/drawing/2014/main" id="{CA6BF991-E42E-4746-A64E-845DECE54AD7}"/>
                </a:ext>
              </a:extLst>
            </p:cNvPr>
            <p:cNvCxnSpPr>
              <a:cxnSpLocks/>
              <a:endCxn id="256" idx="1"/>
            </p:cNvCxnSpPr>
            <p:nvPr/>
          </p:nvCxnSpPr>
          <p:spPr bwMode="auto">
            <a:xfrm rot="16200000" flipH="1">
              <a:off x="6582483" y="3227366"/>
              <a:ext cx="1376596" cy="2070963"/>
            </a:xfrm>
            <a:prstGeom prst="bentConnector4">
              <a:avLst>
                <a:gd name="adj1" fmla="val -16606"/>
                <a:gd name="adj2" fmla="val 50804"/>
              </a:avLst>
            </a:prstGeom>
            <a:grpFill/>
            <a:ln w="952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cxnSp>
        <p:sp>
          <p:nvSpPr>
            <p:cNvPr id="52" name="圆角矩形 49">
              <a:extLst>
                <a:ext uri="{FF2B5EF4-FFF2-40B4-BE49-F238E27FC236}">
                  <a16:creationId xmlns:a16="http://schemas.microsoft.com/office/drawing/2014/main" id="{811C900B-CCF3-4A8F-A314-C11C4B458E9D}"/>
                </a:ext>
              </a:extLst>
            </p:cNvPr>
            <p:cNvSpPr/>
            <p:nvPr/>
          </p:nvSpPr>
          <p:spPr bwMode="auto">
            <a:xfrm>
              <a:off x="1591575" y="5816025"/>
              <a:ext cx="1236661" cy="457200"/>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Chennai, Salem</a:t>
              </a:r>
            </a:p>
            <a:p>
              <a:pPr algn="ctr" defTabSz="914030">
                <a:defRPr/>
              </a:pPr>
              <a:r>
                <a:rPr lang="en-US" altLang="zh-CN" sz="1200" b="1" dirty="0">
                  <a:solidFill>
                    <a:sysClr val="windowText" lastClr="000000"/>
                  </a:solidFill>
                </a:rPr>
                <a:t>&amp; </a:t>
              </a:r>
              <a:r>
                <a:rPr lang="en-US" altLang="zh-CN" sz="1200" b="1" dirty="0" err="1">
                  <a:solidFill>
                    <a:sysClr val="windowText" lastClr="000000"/>
                  </a:solidFill>
                </a:rPr>
                <a:t>Tutticorin</a:t>
              </a:r>
              <a:endParaRPr lang="en-US" altLang="zh-CN" sz="1200" b="1" dirty="0">
                <a:solidFill>
                  <a:sysClr val="windowText" lastClr="000000"/>
                </a:solidFill>
              </a:endParaRPr>
            </a:p>
          </p:txBody>
        </p:sp>
        <p:cxnSp>
          <p:nvCxnSpPr>
            <p:cNvPr id="53" name="肘形连接符 50">
              <a:extLst>
                <a:ext uri="{FF2B5EF4-FFF2-40B4-BE49-F238E27FC236}">
                  <a16:creationId xmlns:a16="http://schemas.microsoft.com/office/drawing/2014/main" id="{5CB436E3-F905-4B3E-A927-29AD2517FB3B}"/>
                </a:ext>
              </a:extLst>
            </p:cNvPr>
            <p:cNvCxnSpPr>
              <a:cxnSpLocks/>
              <a:stCxn id="52" idx="3"/>
              <a:endCxn id="166" idx="6"/>
            </p:cNvCxnSpPr>
            <p:nvPr/>
          </p:nvCxnSpPr>
          <p:spPr bwMode="auto">
            <a:xfrm flipV="1">
              <a:off x="2828236" y="5510664"/>
              <a:ext cx="2187895" cy="533961"/>
            </a:xfrm>
            <a:prstGeom prst="bentConnector3">
              <a:avLst>
                <a:gd name="adj1" fmla="val 110448"/>
              </a:avLst>
            </a:prstGeom>
            <a:grpFill/>
            <a:ln w="9525">
              <a:solidFill>
                <a:schemeClr val="accent2"/>
              </a:solidFill>
              <a:prstDash val="sysDash"/>
              <a:miter lim="800000"/>
              <a:headEnd/>
              <a:tailEnd/>
            </a:ln>
          </p:spPr>
        </p:cxnSp>
        <p:sp>
          <p:nvSpPr>
            <p:cNvPr id="55" name="圆角矩形 52">
              <a:extLst>
                <a:ext uri="{FF2B5EF4-FFF2-40B4-BE49-F238E27FC236}">
                  <a16:creationId xmlns:a16="http://schemas.microsoft.com/office/drawing/2014/main" id="{5961EC88-6E77-40FF-9683-307CA1349217}"/>
                </a:ext>
              </a:extLst>
            </p:cNvPr>
            <p:cNvSpPr/>
            <p:nvPr/>
          </p:nvSpPr>
          <p:spPr bwMode="auto">
            <a:xfrm>
              <a:off x="6405030" y="1198305"/>
              <a:ext cx="1238250"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Delhi</a:t>
              </a:r>
            </a:p>
          </p:txBody>
        </p:sp>
        <p:cxnSp>
          <p:nvCxnSpPr>
            <p:cNvPr id="56" name="肘形连接符 53">
              <a:extLst>
                <a:ext uri="{FF2B5EF4-FFF2-40B4-BE49-F238E27FC236}">
                  <a16:creationId xmlns:a16="http://schemas.microsoft.com/office/drawing/2014/main" id="{C3F6E8E3-E093-4732-8972-9C0E7A73C00A}"/>
                </a:ext>
              </a:extLst>
            </p:cNvPr>
            <p:cNvCxnSpPr>
              <a:cxnSpLocks/>
              <a:stCxn id="55" idx="1"/>
              <a:endCxn id="176" idx="0"/>
            </p:cNvCxnSpPr>
            <p:nvPr/>
          </p:nvCxnSpPr>
          <p:spPr bwMode="auto">
            <a:xfrm rot="10800000" flipV="1">
              <a:off x="4650248" y="1372136"/>
              <a:ext cx="1754783" cy="1017002"/>
            </a:xfrm>
            <a:prstGeom prst="bentConnector2">
              <a:avLst/>
            </a:prstGeom>
            <a:grpFill/>
            <a:ln w="9525">
              <a:solidFill>
                <a:schemeClr val="accent2"/>
              </a:solidFill>
              <a:prstDash val="sysDash"/>
              <a:miter lim="800000"/>
              <a:headEnd/>
              <a:tailEnd/>
            </a:ln>
          </p:spPr>
        </p:cxnSp>
        <p:sp>
          <p:nvSpPr>
            <p:cNvPr id="58" name="圆角矩形 55">
              <a:extLst>
                <a:ext uri="{FF2B5EF4-FFF2-40B4-BE49-F238E27FC236}">
                  <a16:creationId xmlns:a16="http://schemas.microsoft.com/office/drawing/2014/main" id="{6DE1F9E5-BAFE-4952-927D-D29D8E7F3913}"/>
                </a:ext>
              </a:extLst>
            </p:cNvPr>
            <p:cNvSpPr/>
            <p:nvPr/>
          </p:nvSpPr>
          <p:spPr bwMode="auto">
            <a:xfrm>
              <a:off x="1564913" y="3451768"/>
              <a:ext cx="1236663" cy="347664"/>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Mumbai</a:t>
              </a:r>
            </a:p>
            <a:p>
              <a:pPr algn="ctr" defTabSz="914030">
                <a:defRPr/>
              </a:pPr>
              <a:r>
                <a:rPr lang="en-US" altLang="zh-CN" sz="1200" b="1" dirty="0">
                  <a:solidFill>
                    <a:sysClr val="windowText" lastClr="000000"/>
                  </a:solidFill>
                </a:rPr>
                <a:t>&amp; Nagpur</a:t>
              </a:r>
            </a:p>
          </p:txBody>
        </p:sp>
        <p:cxnSp>
          <p:nvCxnSpPr>
            <p:cNvPr id="59" name="肘形连接符 56">
              <a:extLst>
                <a:ext uri="{FF2B5EF4-FFF2-40B4-BE49-F238E27FC236}">
                  <a16:creationId xmlns:a16="http://schemas.microsoft.com/office/drawing/2014/main" id="{DF209B20-FE80-44CC-8127-753FBB4680AC}"/>
                </a:ext>
              </a:extLst>
            </p:cNvPr>
            <p:cNvCxnSpPr>
              <a:cxnSpLocks/>
              <a:stCxn id="58" idx="3"/>
            </p:cNvCxnSpPr>
            <p:nvPr/>
          </p:nvCxnSpPr>
          <p:spPr bwMode="auto">
            <a:xfrm>
              <a:off x="2801576" y="3625600"/>
              <a:ext cx="1239834" cy="604745"/>
            </a:xfrm>
            <a:prstGeom prst="bentConnector2">
              <a:avLst/>
            </a:prstGeom>
            <a:grpFill/>
            <a:ln w="9525">
              <a:solidFill>
                <a:schemeClr val="accent2"/>
              </a:solidFill>
              <a:prstDash val="sysDash"/>
              <a:miter lim="800000"/>
              <a:headEnd/>
              <a:tailEnd/>
            </a:ln>
          </p:spPr>
        </p:cxnSp>
        <p:sp>
          <p:nvSpPr>
            <p:cNvPr id="64" name="圆角矩形 61">
              <a:extLst>
                <a:ext uri="{FF2B5EF4-FFF2-40B4-BE49-F238E27FC236}">
                  <a16:creationId xmlns:a16="http://schemas.microsoft.com/office/drawing/2014/main" id="{947CBD07-C738-4001-8820-C1CACB6298CF}"/>
                </a:ext>
              </a:extLst>
            </p:cNvPr>
            <p:cNvSpPr/>
            <p:nvPr/>
          </p:nvSpPr>
          <p:spPr bwMode="auto">
            <a:xfrm>
              <a:off x="1469662" y="4468479"/>
              <a:ext cx="1353796" cy="539833"/>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100" b="1" dirty="0">
                  <a:solidFill>
                    <a:sysClr val="windowText" lastClr="000000"/>
                  </a:solidFill>
                </a:rPr>
                <a:t>Bengaluru, Gulbarga</a:t>
              </a:r>
            </a:p>
            <a:p>
              <a:pPr algn="ctr" defTabSz="914030">
                <a:defRPr/>
              </a:pPr>
              <a:endParaRPr lang="en-US" altLang="zh-CN" sz="1200" b="1" dirty="0">
                <a:solidFill>
                  <a:sysClr val="windowText" lastClr="000000"/>
                </a:solidFill>
              </a:endParaRPr>
            </a:p>
          </p:txBody>
        </p:sp>
        <p:cxnSp>
          <p:nvCxnSpPr>
            <p:cNvPr id="65" name="肘形连接符 62">
              <a:extLst>
                <a:ext uri="{FF2B5EF4-FFF2-40B4-BE49-F238E27FC236}">
                  <a16:creationId xmlns:a16="http://schemas.microsoft.com/office/drawing/2014/main" id="{B7333671-9819-4E21-997B-FF51B23D569D}"/>
                </a:ext>
              </a:extLst>
            </p:cNvPr>
            <p:cNvCxnSpPr>
              <a:cxnSpLocks/>
              <a:stCxn id="64" idx="3"/>
              <a:endCxn id="167" idx="0"/>
            </p:cNvCxnSpPr>
            <p:nvPr/>
          </p:nvCxnSpPr>
          <p:spPr bwMode="auto">
            <a:xfrm>
              <a:off x="2823458" y="4738396"/>
              <a:ext cx="1776177" cy="636729"/>
            </a:xfrm>
            <a:prstGeom prst="bentConnector2">
              <a:avLst/>
            </a:prstGeom>
            <a:grpFill/>
            <a:ln w="9525">
              <a:solidFill>
                <a:schemeClr val="accent2"/>
              </a:solidFill>
              <a:prstDash val="sysDash"/>
              <a:miter lim="800000"/>
              <a:headEnd/>
              <a:tailEnd/>
            </a:ln>
          </p:spPr>
        </p:cxnSp>
        <p:sp>
          <p:nvSpPr>
            <p:cNvPr id="67" name="圆角矩形 64">
              <a:extLst>
                <a:ext uri="{FF2B5EF4-FFF2-40B4-BE49-F238E27FC236}">
                  <a16:creationId xmlns:a16="http://schemas.microsoft.com/office/drawing/2014/main" id="{0AFF3932-5082-4738-B6D2-9174A6EE8F46}"/>
                </a:ext>
              </a:extLst>
            </p:cNvPr>
            <p:cNvSpPr/>
            <p:nvPr/>
          </p:nvSpPr>
          <p:spPr bwMode="auto">
            <a:xfrm>
              <a:off x="1571847" y="5205777"/>
              <a:ext cx="1238250" cy="393701"/>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Hyderabad</a:t>
              </a:r>
            </a:p>
            <a:p>
              <a:pPr algn="ctr" defTabSz="914030">
                <a:defRPr/>
              </a:pPr>
              <a:r>
                <a:rPr lang="en-US" altLang="zh-CN" sz="1200" b="1" dirty="0">
                  <a:solidFill>
                    <a:sysClr val="windowText" lastClr="000000"/>
                  </a:solidFill>
                </a:rPr>
                <a:t>&amp; Vizag</a:t>
              </a:r>
            </a:p>
          </p:txBody>
        </p:sp>
        <p:cxnSp>
          <p:nvCxnSpPr>
            <p:cNvPr id="68" name="肘形连接符 65">
              <a:extLst>
                <a:ext uri="{FF2B5EF4-FFF2-40B4-BE49-F238E27FC236}">
                  <a16:creationId xmlns:a16="http://schemas.microsoft.com/office/drawing/2014/main" id="{D4293E77-DD44-4BD9-990E-60B0DAD0284A}"/>
                </a:ext>
              </a:extLst>
            </p:cNvPr>
            <p:cNvCxnSpPr>
              <a:cxnSpLocks/>
              <a:stCxn id="67" idx="3"/>
              <a:endCxn id="168" idx="0"/>
            </p:cNvCxnSpPr>
            <p:nvPr/>
          </p:nvCxnSpPr>
          <p:spPr bwMode="auto">
            <a:xfrm flipV="1">
              <a:off x="2810097" y="4628172"/>
              <a:ext cx="1998927" cy="774456"/>
            </a:xfrm>
            <a:prstGeom prst="bentConnector4">
              <a:avLst>
                <a:gd name="adj1" fmla="val 48632"/>
                <a:gd name="adj2" fmla="val 129517"/>
              </a:avLst>
            </a:prstGeom>
            <a:grpFill/>
            <a:ln w="9525">
              <a:solidFill>
                <a:schemeClr val="accent2"/>
              </a:solidFill>
              <a:prstDash val="sysDash"/>
              <a:miter lim="800000"/>
              <a:headEnd/>
              <a:tailEnd/>
            </a:ln>
          </p:spPr>
        </p:cxnSp>
        <p:cxnSp>
          <p:nvCxnSpPr>
            <p:cNvPr id="71" name="肘形连接符 68">
              <a:extLst>
                <a:ext uri="{FF2B5EF4-FFF2-40B4-BE49-F238E27FC236}">
                  <a16:creationId xmlns:a16="http://schemas.microsoft.com/office/drawing/2014/main" id="{716050B6-408B-4645-9916-1E047D600A40}"/>
                </a:ext>
              </a:extLst>
            </p:cNvPr>
            <p:cNvCxnSpPr>
              <a:cxnSpLocks/>
              <a:stCxn id="70" idx="3"/>
              <a:endCxn id="178" idx="7"/>
            </p:cNvCxnSpPr>
            <p:nvPr/>
          </p:nvCxnSpPr>
          <p:spPr bwMode="auto">
            <a:xfrm>
              <a:off x="2821871" y="1535862"/>
              <a:ext cx="2224888" cy="1312677"/>
            </a:xfrm>
            <a:prstGeom prst="bentConnector2">
              <a:avLst/>
            </a:prstGeom>
            <a:grpFill/>
            <a:ln w="9525">
              <a:solidFill>
                <a:schemeClr val="accent2"/>
              </a:solidFill>
              <a:prstDash val="sysDash"/>
              <a:miter lim="800000"/>
              <a:headEnd/>
              <a:tailEnd/>
            </a:ln>
          </p:spPr>
        </p:cxnSp>
        <p:sp>
          <p:nvSpPr>
            <p:cNvPr id="73" name="圆角矩形 70">
              <a:extLst>
                <a:ext uri="{FF2B5EF4-FFF2-40B4-BE49-F238E27FC236}">
                  <a16:creationId xmlns:a16="http://schemas.microsoft.com/office/drawing/2014/main" id="{A40FD446-BFF7-44B8-897C-D6E4B49F1BA0}"/>
                </a:ext>
              </a:extLst>
            </p:cNvPr>
            <p:cNvSpPr/>
            <p:nvPr/>
          </p:nvSpPr>
          <p:spPr bwMode="auto">
            <a:xfrm>
              <a:off x="1572641" y="2936831"/>
              <a:ext cx="1236663"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Ahmedabad</a:t>
              </a:r>
            </a:p>
          </p:txBody>
        </p:sp>
        <p:cxnSp>
          <p:nvCxnSpPr>
            <p:cNvPr id="74" name="肘形连接符 71">
              <a:extLst>
                <a:ext uri="{FF2B5EF4-FFF2-40B4-BE49-F238E27FC236}">
                  <a16:creationId xmlns:a16="http://schemas.microsoft.com/office/drawing/2014/main" id="{523A54CE-DC40-418E-B622-EE90AFEABFCB}"/>
                </a:ext>
              </a:extLst>
            </p:cNvPr>
            <p:cNvCxnSpPr>
              <a:cxnSpLocks/>
              <a:stCxn id="73" idx="3"/>
              <a:endCxn id="172" idx="0"/>
            </p:cNvCxnSpPr>
            <p:nvPr/>
          </p:nvCxnSpPr>
          <p:spPr bwMode="auto">
            <a:xfrm>
              <a:off x="2809304" y="3110662"/>
              <a:ext cx="1101803" cy="276696"/>
            </a:xfrm>
            <a:prstGeom prst="bentConnector2">
              <a:avLst/>
            </a:prstGeom>
            <a:grpFill/>
            <a:ln w="9525">
              <a:solidFill>
                <a:schemeClr val="accent2"/>
              </a:solidFill>
              <a:prstDash val="sysDash"/>
              <a:miter lim="800000"/>
              <a:headEnd/>
              <a:tailEnd/>
            </a:ln>
          </p:spPr>
        </p:cxnSp>
        <p:sp>
          <p:nvSpPr>
            <p:cNvPr id="70" name="圆角矩形 67">
              <a:extLst>
                <a:ext uri="{FF2B5EF4-FFF2-40B4-BE49-F238E27FC236}">
                  <a16:creationId xmlns:a16="http://schemas.microsoft.com/office/drawing/2014/main" id="{3CE1736D-3725-4695-8D3E-C0C38F404479}"/>
                </a:ext>
              </a:extLst>
            </p:cNvPr>
            <p:cNvSpPr/>
            <p:nvPr/>
          </p:nvSpPr>
          <p:spPr bwMode="auto">
            <a:xfrm>
              <a:off x="1585208" y="1362031"/>
              <a:ext cx="1236663"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Varanasi</a:t>
              </a:r>
            </a:p>
          </p:txBody>
        </p:sp>
        <p:cxnSp>
          <p:nvCxnSpPr>
            <p:cNvPr id="127" name="肘形连接符 68">
              <a:extLst>
                <a:ext uri="{FF2B5EF4-FFF2-40B4-BE49-F238E27FC236}">
                  <a16:creationId xmlns:a16="http://schemas.microsoft.com/office/drawing/2014/main" id="{6DC7D930-7331-4729-A980-180DD001FA72}"/>
                </a:ext>
              </a:extLst>
            </p:cNvPr>
            <p:cNvCxnSpPr>
              <a:cxnSpLocks/>
              <a:stCxn id="257" idx="1"/>
              <a:endCxn id="184" idx="6"/>
            </p:cNvCxnSpPr>
            <p:nvPr/>
          </p:nvCxnSpPr>
          <p:spPr>
            <a:xfrm rot="10800000" flipV="1">
              <a:off x="7317381" y="2134117"/>
              <a:ext cx="1014373" cy="270470"/>
            </a:xfrm>
            <a:prstGeom prst="bentConnector3">
              <a:avLst>
                <a:gd name="adj1" fmla="val 50000"/>
              </a:avLst>
            </a:prstGeom>
            <a:grpFill/>
            <a:ln w="9525">
              <a:solidFill>
                <a:schemeClr val="accent2"/>
              </a:solidFill>
              <a:prstDash val="sysDash"/>
              <a:miter lim="800000"/>
              <a:headEnd/>
              <a:tailEnd/>
            </a:ln>
          </p:spPr>
        </p:cxnSp>
        <p:cxnSp>
          <p:nvCxnSpPr>
            <p:cNvPr id="131" name="肘形连接符 68">
              <a:extLst>
                <a:ext uri="{FF2B5EF4-FFF2-40B4-BE49-F238E27FC236}">
                  <a16:creationId xmlns:a16="http://schemas.microsoft.com/office/drawing/2014/main" id="{01671665-5F88-423A-9807-231512A485C5}"/>
                </a:ext>
              </a:extLst>
            </p:cNvPr>
            <p:cNvCxnSpPr>
              <a:cxnSpLocks/>
              <a:stCxn id="259" idx="1"/>
              <a:endCxn id="183" idx="1"/>
            </p:cNvCxnSpPr>
            <p:nvPr/>
          </p:nvCxnSpPr>
          <p:spPr>
            <a:xfrm rot="10800000">
              <a:off x="6821161" y="2729439"/>
              <a:ext cx="1475938" cy="6669"/>
            </a:xfrm>
            <a:prstGeom prst="bentConnector4">
              <a:avLst>
                <a:gd name="adj1" fmla="val 46836"/>
                <a:gd name="adj2" fmla="val 4670172"/>
              </a:avLst>
            </a:prstGeom>
            <a:grpFill/>
            <a:ln w="9525">
              <a:solidFill>
                <a:schemeClr val="accent2"/>
              </a:solidFill>
              <a:prstDash val="sysDash"/>
              <a:miter lim="800000"/>
              <a:headEnd/>
              <a:tailEnd/>
            </a:ln>
          </p:spPr>
        </p:cxnSp>
        <p:sp>
          <p:nvSpPr>
            <p:cNvPr id="138" name="圆角矩形 67">
              <a:extLst>
                <a:ext uri="{FF2B5EF4-FFF2-40B4-BE49-F238E27FC236}">
                  <a16:creationId xmlns:a16="http://schemas.microsoft.com/office/drawing/2014/main" id="{CA2E1C19-AA37-46F7-8F25-3AF69A4DAFD4}"/>
                </a:ext>
              </a:extLst>
            </p:cNvPr>
            <p:cNvSpPr/>
            <p:nvPr/>
          </p:nvSpPr>
          <p:spPr>
            <a:xfrm>
              <a:off x="6058110" y="1615733"/>
              <a:ext cx="1238250"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Patna</a:t>
              </a:r>
            </a:p>
          </p:txBody>
        </p:sp>
        <p:cxnSp>
          <p:nvCxnSpPr>
            <p:cNvPr id="143" name="肘形连接符 65">
              <a:extLst>
                <a:ext uri="{FF2B5EF4-FFF2-40B4-BE49-F238E27FC236}">
                  <a16:creationId xmlns:a16="http://schemas.microsoft.com/office/drawing/2014/main" id="{9D908DBD-4780-4A93-A763-2FED0F42E871}"/>
                </a:ext>
              </a:extLst>
            </p:cNvPr>
            <p:cNvCxnSpPr>
              <a:cxnSpLocks/>
              <a:stCxn id="260" idx="1"/>
            </p:cNvCxnSpPr>
            <p:nvPr/>
          </p:nvCxnSpPr>
          <p:spPr>
            <a:xfrm rot="10800000">
              <a:off x="5375486" y="3781085"/>
              <a:ext cx="2935757" cy="1705934"/>
            </a:xfrm>
            <a:prstGeom prst="bentConnector3">
              <a:avLst>
                <a:gd name="adj1" fmla="val 50000"/>
              </a:avLst>
            </a:prstGeom>
            <a:grpFill/>
            <a:ln w="9525">
              <a:solidFill>
                <a:schemeClr val="accent2"/>
              </a:solidFill>
              <a:prstDash val="sysDash"/>
              <a:miter lim="800000"/>
              <a:headEnd/>
              <a:tailEnd/>
            </a:ln>
          </p:spPr>
        </p:cxnSp>
        <p:sp>
          <p:nvSpPr>
            <p:cNvPr id="151" name="圆角矩形 70">
              <a:extLst>
                <a:ext uri="{FF2B5EF4-FFF2-40B4-BE49-F238E27FC236}">
                  <a16:creationId xmlns:a16="http://schemas.microsoft.com/office/drawing/2014/main" id="{C6EACEDF-8616-431D-917B-D9961C30C0CA}"/>
                </a:ext>
              </a:extLst>
            </p:cNvPr>
            <p:cNvSpPr/>
            <p:nvPr/>
          </p:nvSpPr>
          <p:spPr>
            <a:xfrm>
              <a:off x="1586848" y="1914481"/>
              <a:ext cx="1238250"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Chandigarh</a:t>
              </a:r>
            </a:p>
          </p:txBody>
        </p:sp>
        <p:cxnSp>
          <p:nvCxnSpPr>
            <p:cNvPr id="152" name="肘形连接符 71">
              <a:extLst>
                <a:ext uri="{FF2B5EF4-FFF2-40B4-BE49-F238E27FC236}">
                  <a16:creationId xmlns:a16="http://schemas.microsoft.com/office/drawing/2014/main" id="{37CDA269-D0FA-4F06-927D-3A8FC0EF0471}"/>
                </a:ext>
              </a:extLst>
            </p:cNvPr>
            <p:cNvCxnSpPr>
              <a:cxnSpLocks/>
              <a:stCxn id="151" idx="3"/>
              <a:endCxn id="174" idx="2"/>
            </p:cNvCxnSpPr>
            <p:nvPr/>
          </p:nvCxnSpPr>
          <p:spPr>
            <a:xfrm>
              <a:off x="2825098" y="2088312"/>
              <a:ext cx="1442968" cy="368797"/>
            </a:xfrm>
            <a:prstGeom prst="bentConnector3">
              <a:avLst>
                <a:gd name="adj1" fmla="val 50000"/>
              </a:avLst>
            </a:prstGeom>
            <a:grpFill/>
            <a:ln w="9525">
              <a:solidFill>
                <a:schemeClr val="accent2"/>
              </a:solidFill>
              <a:prstDash val="sysDash"/>
              <a:miter lim="800000"/>
              <a:headEnd/>
              <a:tailEnd/>
            </a:ln>
          </p:spPr>
        </p:cxnSp>
        <p:cxnSp>
          <p:nvCxnSpPr>
            <p:cNvPr id="155" name="肘形连接符 65">
              <a:extLst>
                <a:ext uri="{FF2B5EF4-FFF2-40B4-BE49-F238E27FC236}">
                  <a16:creationId xmlns:a16="http://schemas.microsoft.com/office/drawing/2014/main" id="{83500359-E199-46D1-89F1-5D3B6FD55729}"/>
                </a:ext>
              </a:extLst>
            </p:cNvPr>
            <p:cNvCxnSpPr>
              <a:cxnSpLocks/>
              <a:stCxn id="261" idx="1"/>
              <a:endCxn id="179" idx="4"/>
            </p:cNvCxnSpPr>
            <p:nvPr/>
          </p:nvCxnSpPr>
          <p:spPr>
            <a:xfrm rot="10800000">
              <a:off x="5831892" y="3620732"/>
              <a:ext cx="2465211" cy="225441"/>
            </a:xfrm>
            <a:prstGeom prst="bentConnector2">
              <a:avLst/>
            </a:prstGeom>
            <a:grpFill/>
            <a:ln w="9525">
              <a:solidFill>
                <a:schemeClr val="accent2"/>
              </a:solidFill>
              <a:prstDash val="sysDash"/>
              <a:miter lim="800000"/>
              <a:headEnd/>
              <a:tailEnd/>
            </a:ln>
          </p:spPr>
        </p:cxnSp>
        <p:sp>
          <p:nvSpPr>
            <p:cNvPr id="164" name="圆角矩形 70">
              <a:extLst>
                <a:ext uri="{FF2B5EF4-FFF2-40B4-BE49-F238E27FC236}">
                  <a16:creationId xmlns:a16="http://schemas.microsoft.com/office/drawing/2014/main" id="{361016B3-628F-473D-80B2-12E82E9A1930}"/>
                </a:ext>
              </a:extLst>
            </p:cNvPr>
            <p:cNvSpPr/>
            <p:nvPr/>
          </p:nvSpPr>
          <p:spPr>
            <a:xfrm>
              <a:off x="1590781" y="2420894"/>
              <a:ext cx="1238250" cy="347663"/>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Churu</a:t>
              </a:r>
            </a:p>
          </p:txBody>
        </p:sp>
        <p:cxnSp>
          <p:nvCxnSpPr>
            <p:cNvPr id="165" name="肘形连接符 71">
              <a:extLst>
                <a:ext uri="{FF2B5EF4-FFF2-40B4-BE49-F238E27FC236}">
                  <a16:creationId xmlns:a16="http://schemas.microsoft.com/office/drawing/2014/main" id="{DDFD0D84-5FEB-4AC4-89DC-C193DAE3968C}"/>
                </a:ext>
              </a:extLst>
            </p:cNvPr>
            <p:cNvCxnSpPr>
              <a:cxnSpLocks/>
              <a:stCxn id="164" idx="3"/>
              <a:endCxn id="173" idx="2"/>
            </p:cNvCxnSpPr>
            <p:nvPr/>
          </p:nvCxnSpPr>
          <p:spPr>
            <a:xfrm>
              <a:off x="2829031" y="2594726"/>
              <a:ext cx="1132770" cy="294641"/>
            </a:xfrm>
            <a:prstGeom prst="bentConnector3">
              <a:avLst>
                <a:gd name="adj1" fmla="val 50000"/>
              </a:avLst>
            </a:prstGeom>
            <a:grpFill/>
            <a:ln w="9525">
              <a:solidFill>
                <a:schemeClr val="accent2"/>
              </a:solidFill>
              <a:prstDash val="sysDash"/>
              <a:miter lim="800000"/>
              <a:headEnd/>
              <a:tailEnd/>
            </a:ln>
          </p:spPr>
        </p:cxnSp>
        <p:cxnSp>
          <p:nvCxnSpPr>
            <p:cNvPr id="237" name="肘形连接符 50">
              <a:extLst>
                <a:ext uri="{FF2B5EF4-FFF2-40B4-BE49-F238E27FC236}">
                  <a16:creationId xmlns:a16="http://schemas.microsoft.com/office/drawing/2014/main" id="{91921CAA-C89E-41E2-90D9-53C38B5040A1}"/>
                </a:ext>
              </a:extLst>
            </p:cNvPr>
            <p:cNvCxnSpPr>
              <a:cxnSpLocks/>
              <a:endCxn id="185" idx="6"/>
            </p:cNvCxnSpPr>
            <p:nvPr/>
          </p:nvCxnSpPr>
          <p:spPr>
            <a:xfrm rot="10800000">
              <a:off x="6667840" y="2974599"/>
              <a:ext cx="1642560" cy="309919"/>
            </a:xfrm>
            <a:prstGeom prst="bentConnector3">
              <a:avLst>
                <a:gd name="adj1" fmla="val 50000"/>
              </a:avLst>
            </a:prstGeom>
            <a:grpFill/>
            <a:ln w="9525">
              <a:solidFill>
                <a:schemeClr val="accent2"/>
              </a:solidFill>
              <a:prstDash val="sysDash"/>
              <a:miter lim="800000"/>
              <a:headEnd/>
              <a:tailEnd/>
            </a:ln>
          </p:spPr>
        </p:cxnSp>
        <p:cxnSp>
          <p:nvCxnSpPr>
            <p:cNvPr id="249" name="肘形连接符 65">
              <a:extLst>
                <a:ext uri="{FF2B5EF4-FFF2-40B4-BE49-F238E27FC236}">
                  <a16:creationId xmlns:a16="http://schemas.microsoft.com/office/drawing/2014/main" id="{6B258A38-9AA9-45D4-9A71-C7A6970A358A}"/>
                </a:ext>
              </a:extLst>
            </p:cNvPr>
            <p:cNvCxnSpPr>
              <a:cxnSpLocks/>
              <a:stCxn id="263" idx="1"/>
              <a:endCxn id="180" idx="3"/>
            </p:cNvCxnSpPr>
            <p:nvPr/>
          </p:nvCxnSpPr>
          <p:spPr>
            <a:xfrm rot="10800000">
              <a:off x="6987877" y="3525937"/>
              <a:ext cx="1343877" cy="872478"/>
            </a:xfrm>
            <a:prstGeom prst="bentConnector2">
              <a:avLst/>
            </a:prstGeom>
            <a:grpFill/>
            <a:ln w="9525">
              <a:solidFill>
                <a:schemeClr val="accent2"/>
              </a:solidFill>
              <a:prstDash val="sysDash"/>
              <a:miter lim="800000"/>
              <a:headEnd/>
              <a:tailEnd/>
            </a:ln>
          </p:spPr>
        </p:cxnSp>
        <p:sp>
          <p:nvSpPr>
            <p:cNvPr id="264" name="圆角矩形 52">
              <a:extLst>
                <a:ext uri="{FF2B5EF4-FFF2-40B4-BE49-F238E27FC236}">
                  <a16:creationId xmlns:a16="http://schemas.microsoft.com/office/drawing/2014/main" id="{B2CB0545-9030-41D3-8C4C-03CCB960B893}"/>
                </a:ext>
              </a:extLst>
            </p:cNvPr>
            <p:cNvSpPr/>
            <p:nvPr/>
          </p:nvSpPr>
          <p:spPr>
            <a:xfrm>
              <a:off x="1590714" y="923881"/>
              <a:ext cx="1236663"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Dehradun</a:t>
              </a:r>
            </a:p>
          </p:txBody>
        </p:sp>
        <p:cxnSp>
          <p:nvCxnSpPr>
            <p:cNvPr id="265" name="肘形连接符 53">
              <a:extLst>
                <a:ext uri="{FF2B5EF4-FFF2-40B4-BE49-F238E27FC236}">
                  <a16:creationId xmlns:a16="http://schemas.microsoft.com/office/drawing/2014/main" id="{89F5E069-0BD9-4B18-ABF7-25BDB234CF8E}"/>
                </a:ext>
              </a:extLst>
            </p:cNvPr>
            <p:cNvCxnSpPr>
              <a:cxnSpLocks/>
              <a:stCxn id="264" idx="3"/>
              <a:endCxn id="177" idx="2"/>
            </p:cNvCxnSpPr>
            <p:nvPr/>
          </p:nvCxnSpPr>
          <p:spPr>
            <a:xfrm>
              <a:off x="2827377" y="1097712"/>
              <a:ext cx="1957730" cy="1018989"/>
            </a:xfrm>
            <a:prstGeom prst="bentConnector3">
              <a:avLst>
                <a:gd name="adj1" fmla="val 50000"/>
              </a:avLst>
            </a:prstGeom>
            <a:grpFill/>
            <a:ln w="9525">
              <a:solidFill>
                <a:schemeClr val="accent2"/>
              </a:solidFill>
              <a:prstDash val="sysDash"/>
              <a:miter lim="800000"/>
              <a:headEnd/>
              <a:tailEnd/>
            </a:ln>
          </p:spPr>
        </p:cxnSp>
        <p:cxnSp>
          <p:nvCxnSpPr>
            <p:cNvPr id="270" name="肘形连接符 65">
              <a:extLst>
                <a:ext uri="{FF2B5EF4-FFF2-40B4-BE49-F238E27FC236}">
                  <a16:creationId xmlns:a16="http://schemas.microsoft.com/office/drawing/2014/main" id="{CF46C665-B975-407C-83B5-3614197F741A}"/>
                </a:ext>
              </a:extLst>
            </p:cNvPr>
            <p:cNvCxnSpPr>
              <a:cxnSpLocks/>
              <a:stCxn id="267" idx="1"/>
              <a:endCxn id="175" idx="4"/>
            </p:cNvCxnSpPr>
            <p:nvPr/>
          </p:nvCxnSpPr>
          <p:spPr>
            <a:xfrm rot="10800000">
              <a:off x="5980669" y="4068997"/>
              <a:ext cx="2332158" cy="1999010"/>
            </a:xfrm>
            <a:prstGeom prst="bentConnector2">
              <a:avLst/>
            </a:prstGeom>
            <a:grpFill/>
            <a:ln w="9525">
              <a:solidFill>
                <a:schemeClr val="accent2"/>
              </a:solidFill>
              <a:prstDash val="sysDash"/>
              <a:miter lim="800000"/>
              <a:headEnd/>
              <a:tailEnd/>
            </a:ln>
          </p:spPr>
        </p:cxnSp>
        <p:sp>
          <p:nvSpPr>
            <p:cNvPr id="281" name="圆角矩形 70">
              <a:extLst>
                <a:ext uri="{FF2B5EF4-FFF2-40B4-BE49-F238E27FC236}">
                  <a16:creationId xmlns:a16="http://schemas.microsoft.com/office/drawing/2014/main" id="{4F6CF75F-D62B-4939-9D80-E5679C1F8E52}"/>
                </a:ext>
              </a:extLst>
            </p:cNvPr>
            <p:cNvSpPr/>
            <p:nvPr/>
          </p:nvSpPr>
          <p:spPr>
            <a:xfrm>
              <a:off x="1572641" y="4002235"/>
              <a:ext cx="1238250" cy="346075"/>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Salem</a:t>
              </a:r>
            </a:p>
          </p:txBody>
        </p:sp>
        <p:cxnSp>
          <p:nvCxnSpPr>
            <p:cNvPr id="282" name="肘形连接符 71">
              <a:extLst>
                <a:ext uri="{FF2B5EF4-FFF2-40B4-BE49-F238E27FC236}">
                  <a16:creationId xmlns:a16="http://schemas.microsoft.com/office/drawing/2014/main" id="{01246D1E-4E90-4B95-8137-0A36101D04C2}"/>
                </a:ext>
              </a:extLst>
            </p:cNvPr>
            <p:cNvCxnSpPr>
              <a:cxnSpLocks/>
              <a:stCxn id="281" idx="3"/>
              <a:endCxn id="169" idx="4"/>
            </p:cNvCxnSpPr>
            <p:nvPr/>
          </p:nvCxnSpPr>
          <p:spPr>
            <a:xfrm flipV="1">
              <a:off x="2810891" y="3642335"/>
              <a:ext cx="1822873" cy="532938"/>
            </a:xfrm>
            <a:prstGeom prst="bentConnector2">
              <a:avLst/>
            </a:prstGeom>
            <a:grpFill/>
            <a:ln w="9525">
              <a:solidFill>
                <a:schemeClr val="accent2"/>
              </a:solidFill>
              <a:prstDash val="sysDash"/>
              <a:miter lim="800000"/>
              <a:headEnd/>
              <a:tailEnd/>
            </a:ln>
          </p:spPr>
        </p:cxnSp>
        <p:sp>
          <p:nvSpPr>
            <p:cNvPr id="357" name="圆角矩形 67">
              <a:extLst>
                <a:ext uri="{FF2B5EF4-FFF2-40B4-BE49-F238E27FC236}">
                  <a16:creationId xmlns:a16="http://schemas.microsoft.com/office/drawing/2014/main" id="{845DB978-B150-4884-999E-8DD06ABD89E9}"/>
                </a:ext>
              </a:extLst>
            </p:cNvPr>
            <p:cNvSpPr/>
            <p:nvPr/>
          </p:nvSpPr>
          <p:spPr>
            <a:xfrm>
              <a:off x="5718385" y="2055471"/>
              <a:ext cx="1238250" cy="346075"/>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Sikkim</a:t>
              </a:r>
            </a:p>
          </p:txBody>
        </p:sp>
        <p:cxnSp>
          <p:nvCxnSpPr>
            <p:cNvPr id="358" name="肘形连接符 53">
              <a:extLst>
                <a:ext uri="{FF2B5EF4-FFF2-40B4-BE49-F238E27FC236}">
                  <a16:creationId xmlns:a16="http://schemas.microsoft.com/office/drawing/2014/main" id="{3D0A8AFB-8907-45FC-AE07-4E29E1832770}"/>
                </a:ext>
              </a:extLst>
            </p:cNvPr>
            <p:cNvCxnSpPr>
              <a:cxnSpLocks/>
              <a:endCxn id="186" idx="0"/>
            </p:cNvCxnSpPr>
            <p:nvPr/>
          </p:nvCxnSpPr>
          <p:spPr>
            <a:xfrm rot="5400000">
              <a:off x="6309080" y="2468585"/>
              <a:ext cx="343957" cy="184239"/>
            </a:xfrm>
            <a:prstGeom prst="bentConnector3">
              <a:avLst>
                <a:gd name="adj1" fmla="val 50000"/>
              </a:avLst>
            </a:prstGeom>
            <a:grpFill/>
            <a:ln w="9525">
              <a:solidFill>
                <a:schemeClr val="accent2"/>
              </a:solidFill>
              <a:prstDash val="sysDash"/>
              <a:miter lim="800000"/>
              <a:headEnd/>
              <a:tailEnd/>
            </a:ln>
          </p:spPr>
        </p:cxnSp>
        <p:cxnSp>
          <p:nvCxnSpPr>
            <p:cNvPr id="158" name="肘形连接符 68">
              <a:extLst>
                <a:ext uri="{FF2B5EF4-FFF2-40B4-BE49-F238E27FC236}">
                  <a16:creationId xmlns:a16="http://schemas.microsoft.com/office/drawing/2014/main" id="{DBBE17D6-4F0D-41AB-BAFD-FCB0D083728C}"/>
                </a:ext>
              </a:extLst>
            </p:cNvPr>
            <p:cNvCxnSpPr>
              <a:cxnSpLocks/>
              <a:stCxn id="268" idx="1"/>
              <a:endCxn id="181" idx="6"/>
            </p:cNvCxnSpPr>
            <p:nvPr/>
          </p:nvCxnSpPr>
          <p:spPr>
            <a:xfrm rot="10800000" flipV="1">
              <a:off x="7031009" y="1094071"/>
              <a:ext cx="1311273" cy="2070049"/>
            </a:xfrm>
            <a:prstGeom prst="bentConnector3">
              <a:avLst>
                <a:gd name="adj1" fmla="val 50000"/>
              </a:avLst>
            </a:prstGeom>
            <a:grpFill/>
            <a:ln w="9525">
              <a:solidFill>
                <a:schemeClr val="accent2"/>
              </a:solidFill>
              <a:prstDash val="sysDash"/>
              <a:miter lim="800000"/>
              <a:headEnd/>
              <a:tailEnd/>
            </a:ln>
          </p:spPr>
        </p:cxnSp>
        <p:sp>
          <p:nvSpPr>
            <p:cNvPr id="256" name="圆角矩形 46">
              <a:extLst>
                <a:ext uri="{FF2B5EF4-FFF2-40B4-BE49-F238E27FC236}">
                  <a16:creationId xmlns:a16="http://schemas.microsoft.com/office/drawing/2014/main" id="{EFC0CC5A-F3AC-4532-871C-8022637A0E9F}"/>
                </a:ext>
              </a:extLst>
            </p:cNvPr>
            <p:cNvSpPr/>
            <p:nvPr/>
          </p:nvSpPr>
          <p:spPr bwMode="auto">
            <a:xfrm>
              <a:off x="8306263" y="4778108"/>
              <a:ext cx="1236663" cy="346074"/>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Kolkata -HO</a:t>
              </a:r>
            </a:p>
          </p:txBody>
        </p:sp>
        <p:sp>
          <p:nvSpPr>
            <p:cNvPr id="257" name="圆角矩形 67">
              <a:extLst>
                <a:ext uri="{FF2B5EF4-FFF2-40B4-BE49-F238E27FC236}">
                  <a16:creationId xmlns:a16="http://schemas.microsoft.com/office/drawing/2014/main" id="{7D501267-D8BC-48C6-BDA2-26A4C1068425}"/>
                </a:ext>
              </a:extLst>
            </p:cNvPr>
            <p:cNvSpPr/>
            <p:nvPr/>
          </p:nvSpPr>
          <p:spPr>
            <a:xfrm>
              <a:off x="8331753" y="1960286"/>
              <a:ext cx="1238250"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Arunachal</a:t>
              </a:r>
            </a:p>
          </p:txBody>
        </p:sp>
        <p:sp>
          <p:nvSpPr>
            <p:cNvPr id="259" name="圆角矩形 67">
              <a:extLst>
                <a:ext uri="{FF2B5EF4-FFF2-40B4-BE49-F238E27FC236}">
                  <a16:creationId xmlns:a16="http://schemas.microsoft.com/office/drawing/2014/main" id="{EA4A2CF3-FCA3-428F-BD56-872489EA374C}"/>
                </a:ext>
              </a:extLst>
            </p:cNvPr>
            <p:cNvSpPr/>
            <p:nvPr/>
          </p:nvSpPr>
          <p:spPr>
            <a:xfrm>
              <a:off x="8297100" y="2527748"/>
              <a:ext cx="1459369" cy="416719"/>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Guwahati &amp; Tezpur</a:t>
              </a:r>
            </a:p>
          </p:txBody>
        </p:sp>
        <p:sp>
          <p:nvSpPr>
            <p:cNvPr id="260" name="圆角矩形 67">
              <a:extLst>
                <a:ext uri="{FF2B5EF4-FFF2-40B4-BE49-F238E27FC236}">
                  <a16:creationId xmlns:a16="http://schemas.microsoft.com/office/drawing/2014/main" id="{45AA1FDD-AE0F-4D84-AA69-EB087BBCF902}"/>
                </a:ext>
              </a:extLst>
            </p:cNvPr>
            <p:cNvSpPr/>
            <p:nvPr/>
          </p:nvSpPr>
          <p:spPr>
            <a:xfrm>
              <a:off x="8311242" y="5313187"/>
              <a:ext cx="1236662" cy="347663"/>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err="1">
                  <a:solidFill>
                    <a:sysClr val="windowText" lastClr="000000"/>
                  </a:solidFill>
                </a:rPr>
                <a:t>Bhilai</a:t>
              </a:r>
              <a:endParaRPr lang="en-US" altLang="zh-CN" sz="1200" b="1" dirty="0">
                <a:solidFill>
                  <a:sysClr val="windowText" lastClr="000000"/>
                </a:solidFill>
              </a:endParaRPr>
            </a:p>
          </p:txBody>
        </p:sp>
        <p:sp>
          <p:nvSpPr>
            <p:cNvPr id="261" name="圆角矩形 64">
              <a:extLst>
                <a:ext uri="{FF2B5EF4-FFF2-40B4-BE49-F238E27FC236}">
                  <a16:creationId xmlns:a16="http://schemas.microsoft.com/office/drawing/2014/main" id="{CEF931FE-C8D3-494B-8616-E6F46C918D93}"/>
                </a:ext>
              </a:extLst>
            </p:cNvPr>
            <p:cNvSpPr/>
            <p:nvPr/>
          </p:nvSpPr>
          <p:spPr>
            <a:xfrm>
              <a:off x="8297102" y="3649322"/>
              <a:ext cx="1236663" cy="393700"/>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Bokaro</a:t>
              </a:r>
            </a:p>
            <a:p>
              <a:pPr algn="ctr" defTabSz="914030">
                <a:defRPr/>
              </a:pPr>
              <a:r>
                <a:rPr lang="en-US" altLang="zh-CN" sz="1200" b="1" dirty="0">
                  <a:solidFill>
                    <a:sysClr val="windowText" lastClr="000000"/>
                  </a:solidFill>
                </a:rPr>
                <a:t>&amp; Ranchi</a:t>
              </a:r>
            </a:p>
          </p:txBody>
        </p:sp>
        <p:sp>
          <p:nvSpPr>
            <p:cNvPr id="262" name="圆角矩形 67">
              <a:extLst>
                <a:ext uri="{FF2B5EF4-FFF2-40B4-BE49-F238E27FC236}">
                  <a16:creationId xmlns:a16="http://schemas.microsoft.com/office/drawing/2014/main" id="{ECBEF5BC-0E0D-450D-88D5-EA337A66ACE2}"/>
                </a:ext>
              </a:extLst>
            </p:cNvPr>
            <p:cNvSpPr/>
            <p:nvPr/>
          </p:nvSpPr>
          <p:spPr>
            <a:xfrm>
              <a:off x="8289615" y="3093625"/>
              <a:ext cx="1238250" cy="346075"/>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err="1">
                  <a:solidFill>
                    <a:sysClr val="windowText" lastClr="000000"/>
                  </a:solidFill>
                </a:rPr>
                <a:t>Shillong</a:t>
              </a:r>
              <a:endParaRPr lang="en-US" altLang="zh-CN" sz="1200" b="1" dirty="0">
                <a:solidFill>
                  <a:sysClr val="windowText" lastClr="000000"/>
                </a:solidFill>
              </a:endParaRPr>
            </a:p>
          </p:txBody>
        </p:sp>
        <p:sp>
          <p:nvSpPr>
            <p:cNvPr id="263" name="圆角矩形 67">
              <a:extLst>
                <a:ext uri="{FF2B5EF4-FFF2-40B4-BE49-F238E27FC236}">
                  <a16:creationId xmlns:a16="http://schemas.microsoft.com/office/drawing/2014/main" id="{923C09DE-0718-4369-A5EF-A744172D9679}"/>
                </a:ext>
              </a:extLst>
            </p:cNvPr>
            <p:cNvSpPr/>
            <p:nvPr/>
          </p:nvSpPr>
          <p:spPr>
            <a:xfrm>
              <a:off x="8331753" y="4225377"/>
              <a:ext cx="1238250" cy="346075"/>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err="1">
                  <a:solidFill>
                    <a:sysClr val="windowText" lastClr="000000"/>
                  </a:solidFill>
                </a:rPr>
                <a:t>Aizwal</a:t>
              </a:r>
              <a:endParaRPr lang="en-US" altLang="zh-CN" sz="1200" b="1" dirty="0">
                <a:solidFill>
                  <a:sysClr val="windowText" lastClr="000000"/>
                </a:solidFill>
              </a:endParaRPr>
            </a:p>
          </p:txBody>
        </p:sp>
        <p:sp>
          <p:nvSpPr>
            <p:cNvPr id="266" name="圆角矩形 67">
              <a:extLst>
                <a:ext uri="{FF2B5EF4-FFF2-40B4-BE49-F238E27FC236}">
                  <a16:creationId xmlns:a16="http://schemas.microsoft.com/office/drawing/2014/main" id="{49602FD6-5253-416C-B769-DEF444A92316}"/>
                </a:ext>
              </a:extLst>
            </p:cNvPr>
            <p:cNvSpPr/>
            <p:nvPr/>
          </p:nvSpPr>
          <p:spPr>
            <a:xfrm>
              <a:off x="8340641" y="1425098"/>
              <a:ext cx="1238250" cy="346075"/>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Manipur</a:t>
              </a:r>
            </a:p>
          </p:txBody>
        </p:sp>
        <p:sp>
          <p:nvSpPr>
            <p:cNvPr id="267" name="圆角矩形 67">
              <a:extLst>
                <a:ext uri="{FF2B5EF4-FFF2-40B4-BE49-F238E27FC236}">
                  <a16:creationId xmlns:a16="http://schemas.microsoft.com/office/drawing/2014/main" id="{74B612D7-D06C-4BB3-B1EB-CE21ED749F29}"/>
                </a:ext>
              </a:extLst>
            </p:cNvPr>
            <p:cNvSpPr/>
            <p:nvPr/>
          </p:nvSpPr>
          <p:spPr>
            <a:xfrm>
              <a:off x="8312827" y="5894969"/>
              <a:ext cx="1238250" cy="346075"/>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Bhubaneswar</a:t>
              </a:r>
            </a:p>
          </p:txBody>
        </p:sp>
        <p:sp>
          <p:nvSpPr>
            <p:cNvPr id="268" name="圆角矩形 52">
              <a:extLst>
                <a:ext uri="{FF2B5EF4-FFF2-40B4-BE49-F238E27FC236}">
                  <a16:creationId xmlns:a16="http://schemas.microsoft.com/office/drawing/2014/main" id="{19EA3677-5A37-4A18-9AB1-DAC04C020C7D}"/>
                </a:ext>
              </a:extLst>
            </p:cNvPr>
            <p:cNvSpPr/>
            <p:nvPr/>
          </p:nvSpPr>
          <p:spPr>
            <a:xfrm>
              <a:off x="8342281" y="920241"/>
              <a:ext cx="1238250" cy="347662"/>
            </a:xfrm>
            <a:prstGeom prst="roundRect">
              <a:avLst>
                <a:gd name="adj" fmla="val 50000"/>
              </a:avLst>
            </a:prstGeom>
            <a:grpFill/>
            <a:ln w="9525">
              <a:solidFill>
                <a:schemeClr val="accent2"/>
              </a:solidFill>
              <a:prstDash val="sysDash"/>
              <a:miter lim="800000"/>
              <a:headEnd/>
              <a:tailEnd/>
            </a:ln>
          </p:spPr>
          <p:txBody>
            <a:bodyPr wrap="none" anchor="ctr"/>
            <a:lstStyle/>
            <a:p>
              <a:pPr algn="ctr" defTabSz="914030">
                <a:defRPr/>
              </a:pPr>
              <a:r>
                <a:rPr lang="en-US" altLang="zh-CN" sz="1200" b="1" dirty="0">
                  <a:solidFill>
                    <a:sysClr val="windowText" lastClr="000000"/>
                  </a:solidFill>
                </a:rPr>
                <a:t>Agartala</a:t>
              </a:r>
            </a:p>
          </p:txBody>
        </p:sp>
      </p:grpSp>
      <p:sp>
        <p:nvSpPr>
          <p:cNvPr id="120" name="Rectangle 119">
            <a:extLst>
              <a:ext uri="{FF2B5EF4-FFF2-40B4-BE49-F238E27FC236}">
                <a16:creationId xmlns:a16="http://schemas.microsoft.com/office/drawing/2014/main" id="{C50AE8C4-61FD-42DF-9EF0-F9A64C00414E}"/>
              </a:ext>
            </a:extLst>
          </p:cNvPr>
          <p:cNvSpPr/>
          <p:nvPr/>
        </p:nvSpPr>
        <p:spPr>
          <a:xfrm>
            <a:off x="3" y="-4762"/>
            <a:ext cx="9143998" cy="535529"/>
          </a:xfrm>
          <a:prstGeom prst="rect">
            <a:avLst/>
          </a:prstGeom>
          <a:solidFill>
            <a:schemeClr val="accent1">
              <a:lumMod val="40000"/>
              <a:lumOff val="60000"/>
            </a:schemeClr>
          </a:solidFill>
          <a:ln>
            <a:solidFill>
              <a:schemeClr val="tx2">
                <a:lumMod val="60000"/>
                <a:lumOff val="40000"/>
              </a:schemeClr>
            </a:solidFill>
          </a:ln>
        </p:spPr>
        <p:style>
          <a:lnRef idx="1">
            <a:schemeClr val="accent3"/>
          </a:lnRef>
          <a:fillRef idx="3">
            <a:schemeClr val="accent3"/>
          </a:fillRef>
          <a:effectRef idx="2">
            <a:schemeClr val="accent3"/>
          </a:effectRef>
          <a:fontRef idx="minor">
            <a:schemeClr val="lt1"/>
          </a:fontRef>
        </p:style>
        <p:txBody>
          <a:bodyPr wrap="square" lIns="91438" tIns="45719" rIns="91438" bIns="45719">
            <a:spAutoFit/>
          </a:bodyPr>
          <a:lstStyle/>
          <a:p>
            <a:pPr algn="ctr">
              <a:lnSpc>
                <a:spcPct val="90000"/>
              </a:lnSpc>
              <a:defRPr/>
            </a:pPr>
            <a:r>
              <a:rPr lang="en-US" sz="3200" b="1" i="1" dirty="0">
                <a:solidFill>
                  <a:schemeClr val="tx2"/>
                </a:solidFill>
                <a:effectLst>
                  <a:outerShdw blurRad="38100" dist="38100" dir="2700000" algn="tl">
                    <a:srgbClr val="000000">
                      <a:alpha val="43137"/>
                    </a:srgbClr>
                  </a:outerShdw>
                </a:effectLst>
                <a:cs typeface="Arial" pitchFamily="34" charset="0"/>
              </a:rPr>
              <a:t>PAN India Presence</a:t>
            </a:r>
          </a:p>
        </p:txBody>
      </p:sp>
      <p:sp>
        <p:nvSpPr>
          <p:cNvPr id="2" name="Rectangle: Rounded Corners 1">
            <a:extLst>
              <a:ext uri="{FF2B5EF4-FFF2-40B4-BE49-F238E27FC236}">
                <a16:creationId xmlns:a16="http://schemas.microsoft.com/office/drawing/2014/main" id="{DBE4E85A-0CA0-4E7D-AABE-956E4A2EB29B}"/>
              </a:ext>
            </a:extLst>
          </p:cNvPr>
          <p:cNvSpPr/>
          <p:nvPr/>
        </p:nvSpPr>
        <p:spPr>
          <a:xfrm>
            <a:off x="611560" y="5445224"/>
            <a:ext cx="166052" cy="107539"/>
          </a:xfrm>
          <a:prstGeom prst="round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IN"/>
          </a:p>
        </p:txBody>
      </p:sp>
      <p:sp>
        <p:nvSpPr>
          <p:cNvPr id="148" name="Text Box 16">
            <a:extLst>
              <a:ext uri="{FF2B5EF4-FFF2-40B4-BE49-F238E27FC236}">
                <a16:creationId xmlns:a16="http://schemas.microsoft.com/office/drawing/2014/main" id="{C00B98E9-ED40-4628-9AF7-C046C7663AA8}"/>
              </a:ext>
            </a:extLst>
          </p:cNvPr>
          <p:cNvSpPr txBox="1">
            <a:spLocks noChangeArrowheads="1"/>
          </p:cNvSpPr>
          <p:nvPr/>
        </p:nvSpPr>
        <p:spPr bwMode="auto">
          <a:xfrm>
            <a:off x="827584" y="5229200"/>
            <a:ext cx="792088" cy="513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1438" tIns="45719" rIns="91438" bIns="45719">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nSpc>
                <a:spcPct val="114000"/>
              </a:lnSpc>
              <a:buClr>
                <a:schemeClr val="accent1"/>
              </a:buClr>
              <a:buSzPct val="50000"/>
            </a:pPr>
            <a:r>
              <a:rPr lang="en-US" altLang="zh-CN" sz="1200" dirty="0">
                <a:cs typeface="Calibri" panose="020F0502020204030204" pitchFamily="34" charset="0"/>
              </a:rPr>
              <a:t>Zonal Office</a:t>
            </a:r>
          </a:p>
        </p:txBody>
      </p:sp>
      <p:grpSp>
        <p:nvGrpSpPr>
          <p:cNvPr id="11" name="Group 2">
            <a:extLst>
              <a:ext uri="{FF2B5EF4-FFF2-40B4-BE49-F238E27FC236}">
                <a16:creationId xmlns:a16="http://schemas.microsoft.com/office/drawing/2014/main" id="{893BF6C9-ADA0-4681-BE07-5B47DD068308}"/>
              </a:ext>
            </a:extLst>
          </p:cNvPr>
          <p:cNvGrpSpPr/>
          <p:nvPr/>
        </p:nvGrpSpPr>
        <p:grpSpPr>
          <a:xfrm>
            <a:off x="5573833" y="3692234"/>
            <a:ext cx="109304" cy="158883"/>
            <a:chOff x="1128490" y="4491076"/>
            <a:chExt cx="145738" cy="158883"/>
          </a:xfrm>
        </p:grpSpPr>
        <p:sp>
          <p:nvSpPr>
            <p:cNvPr id="154" name="椭圆 148">
              <a:extLst>
                <a:ext uri="{FF2B5EF4-FFF2-40B4-BE49-F238E27FC236}">
                  <a16:creationId xmlns:a16="http://schemas.microsoft.com/office/drawing/2014/main" id="{425D6F9E-3B6A-4951-86BA-78CD7654597F}"/>
                </a:ext>
              </a:extLst>
            </p:cNvPr>
            <p:cNvSpPr/>
            <p:nvPr/>
          </p:nvSpPr>
          <p:spPr bwMode="auto">
            <a:xfrm>
              <a:off x="1167782" y="4530797"/>
              <a:ext cx="72869" cy="79442"/>
            </a:xfrm>
            <a:prstGeom prst="ellipse">
              <a:avLst/>
            </a:prstGeom>
            <a:gradFill rotWithShape="1">
              <a:gsLst>
                <a:gs pos="20000">
                  <a:srgbClr val="FF0000"/>
                </a:gs>
                <a:gs pos="0">
                  <a:srgbClr val="FF0000"/>
                </a:gs>
                <a:gs pos="100000">
                  <a:schemeClr val="accent6">
                    <a:lumMod val="75000"/>
                  </a:schemeClr>
                </a:gs>
              </a:gsLst>
              <a:lin ang="2700000" scaled="1"/>
            </a:gradFill>
            <a:ln>
              <a:noFill/>
            </a:ln>
            <a:effectLst/>
          </p:spPr>
          <p:txBody>
            <a:bodyPr wrap="none" anchor="ctr"/>
            <a:lstStyle/>
            <a:p>
              <a:pPr>
                <a:defRPr/>
              </a:pPr>
              <a:endParaRPr lang="zh-CN" altLang="en-US" kern="0" dirty="0">
                <a:solidFill>
                  <a:sysClr val="windowText" lastClr="000000"/>
                </a:solidFill>
              </a:endParaRPr>
            </a:p>
          </p:txBody>
        </p:sp>
        <p:sp>
          <p:nvSpPr>
            <p:cNvPr id="163" name="椭圆 149">
              <a:extLst>
                <a:ext uri="{FF2B5EF4-FFF2-40B4-BE49-F238E27FC236}">
                  <a16:creationId xmlns:a16="http://schemas.microsoft.com/office/drawing/2014/main" id="{80A93E3F-C1BF-4C54-AAFF-515DDD637747}"/>
                </a:ext>
              </a:extLst>
            </p:cNvPr>
            <p:cNvSpPr/>
            <p:nvPr/>
          </p:nvSpPr>
          <p:spPr bwMode="auto">
            <a:xfrm>
              <a:off x="1128490" y="4491076"/>
              <a:ext cx="145738" cy="158883"/>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grpSp>
      <p:sp>
        <p:nvSpPr>
          <p:cNvPr id="166" name="Oval 25">
            <a:extLst>
              <a:ext uri="{FF2B5EF4-FFF2-40B4-BE49-F238E27FC236}">
                <a16:creationId xmlns:a16="http://schemas.microsoft.com/office/drawing/2014/main" id="{1AC96BF8-E0FA-4667-9BE4-6F7EEFD0C6C9}"/>
              </a:ext>
            </a:extLst>
          </p:cNvPr>
          <p:cNvSpPr>
            <a:spLocks noChangeArrowheads="1"/>
          </p:cNvSpPr>
          <p:nvPr/>
        </p:nvSpPr>
        <p:spPr bwMode="gray">
          <a:xfrm>
            <a:off x="4626325" y="558351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67" name="Oval 25">
            <a:extLst>
              <a:ext uri="{FF2B5EF4-FFF2-40B4-BE49-F238E27FC236}">
                <a16:creationId xmlns:a16="http://schemas.microsoft.com/office/drawing/2014/main" id="{D3E735F1-4D22-47D6-BB84-65AFE09F8927}"/>
              </a:ext>
            </a:extLst>
          </p:cNvPr>
          <p:cNvSpPr>
            <a:spLocks noChangeArrowheads="1"/>
          </p:cNvSpPr>
          <p:nvPr/>
        </p:nvSpPr>
        <p:spPr bwMode="gray">
          <a:xfrm>
            <a:off x="4378120" y="5573907"/>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68" name="Oval 25">
            <a:extLst>
              <a:ext uri="{FF2B5EF4-FFF2-40B4-BE49-F238E27FC236}">
                <a16:creationId xmlns:a16="http://schemas.microsoft.com/office/drawing/2014/main" id="{E98D2E3F-5A34-48BD-AD5D-2AF02EE9E7B5}"/>
              </a:ext>
            </a:extLst>
          </p:cNvPr>
          <p:cNvSpPr>
            <a:spLocks noChangeArrowheads="1"/>
          </p:cNvSpPr>
          <p:nvPr/>
        </p:nvSpPr>
        <p:spPr bwMode="gray">
          <a:xfrm>
            <a:off x="4512025" y="476055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69" name="Oval 25">
            <a:extLst>
              <a:ext uri="{FF2B5EF4-FFF2-40B4-BE49-F238E27FC236}">
                <a16:creationId xmlns:a16="http://schemas.microsoft.com/office/drawing/2014/main" id="{936F111F-149F-4DCE-B85C-ACAA03F63D17}"/>
              </a:ext>
            </a:extLst>
          </p:cNvPr>
          <p:cNvSpPr>
            <a:spLocks noChangeArrowheads="1"/>
          </p:cNvSpPr>
          <p:nvPr/>
        </p:nvSpPr>
        <p:spPr bwMode="gray">
          <a:xfrm>
            <a:off x="4380580" y="365565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0" name="Oval 25">
            <a:extLst>
              <a:ext uri="{FF2B5EF4-FFF2-40B4-BE49-F238E27FC236}">
                <a16:creationId xmlns:a16="http://schemas.microsoft.com/office/drawing/2014/main" id="{9994EA02-0A93-4874-BF95-21FE861594AE}"/>
              </a:ext>
            </a:extLst>
          </p:cNvPr>
          <p:cNvSpPr>
            <a:spLocks noChangeArrowheads="1"/>
          </p:cNvSpPr>
          <p:nvPr/>
        </p:nvSpPr>
        <p:spPr bwMode="gray">
          <a:xfrm>
            <a:off x="3940525" y="434907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1" name="Oval 25">
            <a:extLst>
              <a:ext uri="{FF2B5EF4-FFF2-40B4-BE49-F238E27FC236}">
                <a16:creationId xmlns:a16="http://schemas.microsoft.com/office/drawing/2014/main" id="{CE2DD83E-3D69-4DE2-99EA-6534BACE65A8}"/>
              </a:ext>
            </a:extLst>
          </p:cNvPr>
          <p:cNvSpPr>
            <a:spLocks noChangeArrowheads="1"/>
          </p:cNvSpPr>
          <p:nvPr/>
        </p:nvSpPr>
        <p:spPr bwMode="gray">
          <a:xfrm>
            <a:off x="4912075" y="386901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2" name="Oval 25">
            <a:extLst>
              <a:ext uri="{FF2B5EF4-FFF2-40B4-BE49-F238E27FC236}">
                <a16:creationId xmlns:a16="http://schemas.microsoft.com/office/drawing/2014/main" id="{E1CDB1EA-A88C-4E02-8A3D-23DCB0F9C88D}"/>
              </a:ext>
            </a:extLst>
          </p:cNvPr>
          <p:cNvSpPr>
            <a:spLocks noChangeArrowheads="1"/>
          </p:cNvSpPr>
          <p:nvPr/>
        </p:nvSpPr>
        <p:spPr bwMode="gray">
          <a:xfrm>
            <a:off x="3838587" y="3519743"/>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3" name="Oval 25">
            <a:extLst>
              <a:ext uri="{FF2B5EF4-FFF2-40B4-BE49-F238E27FC236}">
                <a16:creationId xmlns:a16="http://schemas.microsoft.com/office/drawing/2014/main" id="{168E9B0A-0E45-4837-8EC3-BFBDB7986779}"/>
              </a:ext>
            </a:extLst>
          </p:cNvPr>
          <p:cNvSpPr>
            <a:spLocks noChangeArrowheads="1"/>
          </p:cNvSpPr>
          <p:nvPr/>
        </p:nvSpPr>
        <p:spPr bwMode="gray">
          <a:xfrm>
            <a:off x="3917639" y="2962220"/>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4" name="Oval 25">
            <a:extLst>
              <a:ext uri="{FF2B5EF4-FFF2-40B4-BE49-F238E27FC236}">
                <a16:creationId xmlns:a16="http://schemas.microsoft.com/office/drawing/2014/main" id="{012D8DED-88A0-4220-835E-9442FE83C63C}"/>
              </a:ext>
            </a:extLst>
          </p:cNvPr>
          <p:cNvSpPr>
            <a:spLocks noChangeArrowheads="1"/>
          </p:cNvSpPr>
          <p:nvPr/>
        </p:nvSpPr>
        <p:spPr bwMode="gray">
          <a:xfrm>
            <a:off x="4147337" y="2529963"/>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5" name="Oval 25">
            <a:extLst>
              <a:ext uri="{FF2B5EF4-FFF2-40B4-BE49-F238E27FC236}">
                <a16:creationId xmlns:a16="http://schemas.microsoft.com/office/drawing/2014/main" id="{F9DDA3E7-3E19-4091-9491-0DFFBA69B3EC}"/>
              </a:ext>
            </a:extLst>
          </p:cNvPr>
          <p:cNvSpPr>
            <a:spLocks noChangeArrowheads="1"/>
          </p:cNvSpPr>
          <p:nvPr/>
        </p:nvSpPr>
        <p:spPr bwMode="gray">
          <a:xfrm>
            <a:off x="5390759" y="408231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6" name="Oval 25">
            <a:extLst>
              <a:ext uri="{FF2B5EF4-FFF2-40B4-BE49-F238E27FC236}">
                <a16:creationId xmlns:a16="http://schemas.microsoft.com/office/drawing/2014/main" id="{7BFF5874-6E01-4EC8-975D-219C942FA0DE}"/>
              </a:ext>
            </a:extLst>
          </p:cNvPr>
          <p:cNvSpPr>
            <a:spLocks noChangeArrowheads="1"/>
          </p:cNvSpPr>
          <p:nvPr/>
        </p:nvSpPr>
        <p:spPr bwMode="gray">
          <a:xfrm>
            <a:off x="4392942" y="2521523"/>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7" name="Oval 25">
            <a:extLst>
              <a:ext uri="{FF2B5EF4-FFF2-40B4-BE49-F238E27FC236}">
                <a16:creationId xmlns:a16="http://schemas.microsoft.com/office/drawing/2014/main" id="{8CDCB7C5-8EA1-4F0E-B8F1-D2D0A433258B}"/>
              </a:ext>
            </a:extLst>
          </p:cNvPr>
          <p:cNvSpPr>
            <a:spLocks noChangeArrowheads="1"/>
          </p:cNvSpPr>
          <p:nvPr/>
        </p:nvSpPr>
        <p:spPr bwMode="gray">
          <a:xfrm>
            <a:off x="4535118" y="2189555"/>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8" name="Oval 25">
            <a:extLst>
              <a:ext uri="{FF2B5EF4-FFF2-40B4-BE49-F238E27FC236}">
                <a16:creationId xmlns:a16="http://schemas.microsoft.com/office/drawing/2014/main" id="{2AEBDB9E-4922-413B-BF29-E466419DDC08}"/>
              </a:ext>
            </a:extLst>
          </p:cNvPr>
          <p:cNvSpPr>
            <a:spLocks noChangeArrowheads="1"/>
          </p:cNvSpPr>
          <p:nvPr/>
        </p:nvSpPr>
        <p:spPr bwMode="gray">
          <a:xfrm>
            <a:off x="4661313" y="296348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79" name="Oval 25">
            <a:extLst>
              <a:ext uri="{FF2B5EF4-FFF2-40B4-BE49-F238E27FC236}">
                <a16:creationId xmlns:a16="http://schemas.microsoft.com/office/drawing/2014/main" id="{AB1818C1-198E-4A1C-8D22-FBC4E9B20DDC}"/>
              </a:ext>
            </a:extLst>
          </p:cNvPr>
          <p:cNvSpPr>
            <a:spLocks noChangeArrowheads="1"/>
          </p:cNvSpPr>
          <p:nvPr/>
        </p:nvSpPr>
        <p:spPr bwMode="gray">
          <a:xfrm>
            <a:off x="5279175" y="3634054"/>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0" name="Oval 25">
            <a:extLst>
              <a:ext uri="{FF2B5EF4-FFF2-40B4-BE49-F238E27FC236}">
                <a16:creationId xmlns:a16="http://schemas.microsoft.com/office/drawing/2014/main" id="{5E6961F8-A4C2-474B-8B04-810443DA14DE}"/>
              </a:ext>
            </a:extLst>
          </p:cNvPr>
          <p:cNvSpPr>
            <a:spLocks noChangeArrowheads="1"/>
          </p:cNvSpPr>
          <p:nvPr/>
        </p:nvSpPr>
        <p:spPr bwMode="gray">
          <a:xfrm>
            <a:off x="6175176" y="3556695"/>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1" name="Oval 25">
            <a:extLst>
              <a:ext uri="{FF2B5EF4-FFF2-40B4-BE49-F238E27FC236}">
                <a16:creationId xmlns:a16="http://schemas.microsoft.com/office/drawing/2014/main" id="{FB727E03-E040-46A9-BF10-2CDAF4F4EFAA}"/>
              </a:ext>
            </a:extLst>
          </p:cNvPr>
          <p:cNvSpPr>
            <a:spLocks noChangeArrowheads="1"/>
          </p:cNvSpPr>
          <p:nvPr/>
        </p:nvSpPr>
        <p:spPr bwMode="gray">
          <a:xfrm>
            <a:off x="6137483" y="3236975"/>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2" name="Oval 25">
            <a:extLst>
              <a:ext uri="{FF2B5EF4-FFF2-40B4-BE49-F238E27FC236}">
                <a16:creationId xmlns:a16="http://schemas.microsoft.com/office/drawing/2014/main" id="{186CA60E-0F2C-4591-8099-2B8B03E78002}"/>
              </a:ext>
            </a:extLst>
          </p:cNvPr>
          <p:cNvSpPr>
            <a:spLocks noChangeArrowheads="1"/>
          </p:cNvSpPr>
          <p:nvPr/>
        </p:nvSpPr>
        <p:spPr bwMode="gray">
          <a:xfrm>
            <a:off x="6255903" y="3108307"/>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3" name="Oval 25">
            <a:extLst>
              <a:ext uri="{FF2B5EF4-FFF2-40B4-BE49-F238E27FC236}">
                <a16:creationId xmlns:a16="http://schemas.microsoft.com/office/drawing/2014/main" id="{205F1F73-DA29-4B0A-AA18-61852506530C}"/>
              </a:ext>
            </a:extLst>
          </p:cNvPr>
          <p:cNvSpPr>
            <a:spLocks noChangeArrowheads="1"/>
          </p:cNvSpPr>
          <p:nvPr/>
        </p:nvSpPr>
        <p:spPr bwMode="gray">
          <a:xfrm>
            <a:off x="6073278" y="2910784"/>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4" name="Oval 25">
            <a:extLst>
              <a:ext uri="{FF2B5EF4-FFF2-40B4-BE49-F238E27FC236}">
                <a16:creationId xmlns:a16="http://schemas.microsoft.com/office/drawing/2014/main" id="{B897F3E7-0F3B-416C-9458-956079AE6356}"/>
              </a:ext>
            </a:extLst>
          </p:cNvPr>
          <p:cNvSpPr>
            <a:spLocks noChangeArrowheads="1"/>
          </p:cNvSpPr>
          <p:nvPr/>
        </p:nvSpPr>
        <p:spPr bwMode="gray">
          <a:xfrm>
            <a:off x="6352262" y="2477440"/>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5" name="Oval 25">
            <a:extLst>
              <a:ext uri="{FF2B5EF4-FFF2-40B4-BE49-F238E27FC236}">
                <a16:creationId xmlns:a16="http://schemas.microsoft.com/office/drawing/2014/main" id="{5BF1AA43-0336-42D7-8F2B-E51DD235922F}"/>
              </a:ext>
            </a:extLst>
          </p:cNvPr>
          <p:cNvSpPr>
            <a:spLocks noChangeArrowheads="1"/>
          </p:cNvSpPr>
          <p:nvPr/>
        </p:nvSpPr>
        <p:spPr bwMode="gray">
          <a:xfrm>
            <a:off x="5865107" y="3047451"/>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6" name="Oval 25">
            <a:extLst>
              <a:ext uri="{FF2B5EF4-FFF2-40B4-BE49-F238E27FC236}">
                <a16:creationId xmlns:a16="http://schemas.microsoft.com/office/drawing/2014/main" id="{8100B287-8057-43B8-B9D8-4C136F571253}"/>
              </a:ext>
            </a:extLst>
          </p:cNvPr>
          <p:cNvSpPr>
            <a:spLocks noChangeArrowheads="1"/>
          </p:cNvSpPr>
          <p:nvPr/>
        </p:nvSpPr>
        <p:spPr bwMode="gray">
          <a:xfrm>
            <a:off x="5696960" y="2865068"/>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sp>
        <p:nvSpPr>
          <p:cNvPr id="187" name="Oval 25">
            <a:extLst>
              <a:ext uri="{FF2B5EF4-FFF2-40B4-BE49-F238E27FC236}">
                <a16:creationId xmlns:a16="http://schemas.microsoft.com/office/drawing/2014/main" id="{D3CFF064-F515-4DC9-AEB5-86C8E2E97F8B}"/>
              </a:ext>
            </a:extLst>
          </p:cNvPr>
          <p:cNvSpPr>
            <a:spLocks noChangeArrowheads="1"/>
          </p:cNvSpPr>
          <p:nvPr/>
        </p:nvSpPr>
        <p:spPr bwMode="gray">
          <a:xfrm>
            <a:off x="5284902" y="3061775"/>
            <a:ext cx="82061" cy="119063"/>
          </a:xfrm>
          <a:prstGeom prst="ellipse">
            <a:avLst/>
          </a:prstGeom>
          <a:solidFill>
            <a:schemeClr val="accent2"/>
          </a:solidFill>
          <a:ln w="12700">
            <a:solidFill>
              <a:schemeClr val="bg1"/>
            </a:solidFill>
            <a:round/>
            <a:headEnd/>
            <a:tailEnd/>
          </a:ln>
          <a:effectLst>
            <a:outerShdw dist="35921" dir="2700000" sx="66000" sy="66000" algn="ctr" rotWithShape="0">
              <a:srgbClr val="1C1C1C">
                <a:alpha val="50000"/>
              </a:srgbClr>
            </a:outerShdw>
          </a:effectLst>
        </p:spPr>
        <p:txBody>
          <a:bodyPr wrap="none" lIns="91438" tIns="45719" rIns="91438" bIns="45719" anchor="ctr"/>
          <a:lstStyle/>
          <a:p>
            <a:pPr>
              <a:defRPr/>
            </a:pPr>
            <a:endParaRPr lang="zh-CN" altLang="en-US" kern="0" dirty="0">
              <a:solidFill>
                <a:sysClr val="windowText" lastClr="000000"/>
              </a:solidFill>
            </a:endParaRPr>
          </a:p>
        </p:txBody>
      </p:sp>
      <p:pic>
        <p:nvPicPr>
          <p:cNvPr id="119" name="Picture 2" descr="C:\Users\D Sen\Downloads\Final_HSCL-Logo2.png"/>
          <p:cNvPicPr>
            <a:picLocks noChangeAspect="1" noChangeArrowheads="1"/>
          </p:cNvPicPr>
          <p:nvPr/>
        </p:nvPicPr>
        <p:blipFill>
          <a:blip r:embed="rId2" cstate="print"/>
          <a:srcRect/>
          <a:stretch>
            <a:fillRect/>
          </a:stretch>
        </p:blipFill>
        <p:spPr bwMode="auto">
          <a:xfrm>
            <a:off x="7668344" y="0"/>
            <a:ext cx="1296144" cy="603885"/>
          </a:xfrm>
          <a:prstGeom prst="rect">
            <a:avLst/>
          </a:prstGeom>
          <a:noFill/>
          <a:ln>
            <a:solidFill>
              <a:schemeClr val="accent1"/>
            </a:solid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1000" autoRev="1" fill="remove"/>
                                        <p:tgtEl>
                                          <p:spTgt spid="118"/>
                                        </p:tgtEl>
                                        <p:attrNameLst>
                                          <p:attrName>style.color</p:attrName>
                                        </p:attrNameLst>
                                      </p:cBhvr>
                                      <p:to>
                                        <a:schemeClr val="bg1"/>
                                      </p:to>
                                    </p:animClr>
                                    <p:animClr clrSpc="rgb" dir="cw">
                                      <p:cBhvr>
                                        <p:cTn id="7" dur="1000" autoRev="1" fill="remove"/>
                                        <p:tgtEl>
                                          <p:spTgt spid="118"/>
                                        </p:tgtEl>
                                        <p:attrNameLst>
                                          <p:attrName>fillcolor</p:attrName>
                                        </p:attrNameLst>
                                      </p:cBhvr>
                                      <p:to>
                                        <a:schemeClr val="bg1"/>
                                      </p:to>
                                    </p:animClr>
                                    <p:set>
                                      <p:cBhvr>
                                        <p:cTn id="8" dur="1000" autoRev="1" fill="remove"/>
                                        <p:tgtEl>
                                          <p:spTgt spid="118"/>
                                        </p:tgtEl>
                                        <p:attrNameLst>
                                          <p:attrName>fill.type</p:attrName>
                                        </p:attrNameLst>
                                      </p:cBhvr>
                                      <p:to>
                                        <p:strVal val="solid"/>
                                      </p:to>
                                    </p:set>
                                    <p:set>
                                      <p:cBhvr>
                                        <p:cTn id="9" dur="1000" autoRev="1" fill="remove"/>
                                        <p:tgtEl>
                                          <p:spTgt spid="118"/>
                                        </p:tgtEl>
                                        <p:attrNameLst>
                                          <p:attrName>fill.on</p:attrName>
                                        </p:attrNameLst>
                                      </p:cBhvr>
                                      <p:to>
                                        <p:strVal val="true"/>
                                      </p:to>
                                    </p:set>
                                  </p:childTnLst>
                                </p:cTn>
                              </p:par>
                              <p:par>
                                <p:cTn id="10" presetID="27" presetClass="emph" presetSubtype="0" fill="remove" grpId="1" nodeType="withEffect">
                                  <p:stCondLst>
                                    <p:cond delay="2000"/>
                                  </p:stCondLst>
                                  <p:childTnLst>
                                    <p:animClr clrSpc="rgb" dir="cw">
                                      <p:cBhvr override="childStyle">
                                        <p:cTn id="11" dur="1000" autoRev="1" fill="remove"/>
                                        <p:tgtEl>
                                          <p:spTgt spid="118"/>
                                        </p:tgtEl>
                                        <p:attrNameLst>
                                          <p:attrName>style.color</p:attrName>
                                        </p:attrNameLst>
                                      </p:cBhvr>
                                      <p:to>
                                        <a:schemeClr val="bg1"/>
                                      </p:to>
                                    </p:animClr>
                                    <p:animClr clrSpc="rgb" dir="cw">
                                      <p:cBhvr>
                                        <p:cTn id="12" dur="1000" autoRev="1" fill="remove"/>
                                        <p:tgtEl>
                                          <p:spTgt spid="118"/>
                                        </p:tgtEl>
                                        <p:attrNameLst>
                                          <p:attrName>fillcolor</p:attrName>
                                        </p:attrNameLst>
                                      </p:cBhvr>
                                      <p:to>
                                        <a:schemeClr val="bg1"/>
                                      </p:to>
                                    </p:animClr>
                                    <p:set>
                                      <p:cBhvr>
                                        <p:cTn id="13" dur="1000" autoRev="1" fill="remove"/>
                                        <p:tgtEl>
                                          <p:spTgt spid="118"/>
                                        </p:tgtEl>
                                        <p:attrNameLst>
                                          <p:attrName>fill.type</p:attrName>
                                        </p:attrNameLst>
                                      </p:cBhvr>
                                      <p:to>
                                        <p:strVal val="solid"/>
                                      </p:to>
                                    </p:set>
                                    <p:set>
                                      <p:cBhvr>
                                        <p:cTn id="14" dur="1000" autoRev="1" fill="remove"/>
                                        <p:tgtEl>
                                          <p:spTgt spid="118"/>
                                        </p:tgtEl>
                                        <p:attrNameLst>
                                          <p:attrName>fill.on</p:attrName>
                                        </p:attrNameLst>
                                      </p:cBhvr>
                                      <p:to>
                                        <p:strVal val="true"/>
                                      </p:to>
                                    </p:set>
                                  </p:childTnLst>
                                </p:cTn>
                              </p:par>
                              <p:par>
                                <p:cTn id="15" presetID="27" presetClass="emph" presetSubtype="0" fill="remove" grpId="2" nodeType="withEffect">
                                  <p:stCondLst>
                                    <p:cond delay="4000"/>
                                  </p:stCondLst>
                                  <p:childTnLst>
                                    <p:animClr clrSpc="rgb" dir="cw">
                                      <p:cBhvr override="childStyle">
                                        <p:cTn id="16" dur="1000" autoRev="1" fill="remove"/>
                                        <p:tgtEl>
                                          <p:spTgt spid="118"/>
                                        </p:tgtEl>
                                        <p:attrNameLst>
                                          <p:attrName>style.color</p:attrName>
                                        </p:attrNameLst>
                                      </p:cBhvr>
                                      <p:to>
                                        <a:schemeClr val="bg1"/>
                                      </p:to>
                                    </p:animClr>
                                    <p:animClr clrSpc="rgb" dir="cw">
                                      <p:cBhvr>
                                        <p:cTn id="17" dur="1000" autoRev="1" fill="remove"/>
                                        <p:tgtEl>
                                          <p:spTgt spid="118"/>
                                        </p:tgtEl>
                                        <p:attrNameLst>
                                          <p:attrName>fillcolor</p:attrName>
                                        </p:attrNameLst>
                                      </p:cBhvr>
                                      <p:to>
                                        <a:schemeClr val="bg1"/>
                                      </p:to>
                                    </p:animClr>
                                    <p:set>
                                      <p:cBhvr>
                                        <p:cTn id="18" dur="1000" autoRev="1" fill="remove"/>
                                        <p:tgtEl>
                                          <p:spTgt spid="118"/>
                                        </p:tgtEl>
                                        <p:attrNameLst>
                                          <p:attrName>fill.type</p:attrName>
                                        </p:attrNameLst>
                                      </p:cBhvr>
                                      <p:to>
                                        <p:strVal val="solid"/>
                                      </p:to>
                                    </p:set>
                                    <p:set>
                                      <p:cBhvr>
                                        <p:cTn id="19" dur="1000" autoRev="1" fill="remove"/>
                                        <p:tgtEl>
                                          <p:spTgt spid="118"/>
                                        </p:tgtEl>
                                        <p:attrNameLst>
                                          <p:attrName>fill.on</p:attrName>
                                        </p:attrNameLst>
                                      </p:cBhvr>
                                      <p:to>
                                        <p:strVal val="true"/>
                                      </p:to>
                                    </p:set>
                                  </p:childTnLst>
                                </p:cTn>
                              </p:par>
                              <p:par>
                                <p:cTn id="20" presetID="27" presetClass="emph" presetSubtype="0" fill="remove" grpId="3" nodeType="withEffect">
                                  <p:stCondLst>
                                    <p:cond delay="6000"/>
                                  </p:stCondLst>
                                  <p:childTnLst>
                                    <p:animClr clrSpc="rgb" dir="cw">
                                      <p:cBhvr override="childStyle">
                                        <p:cTn id="21" dur="1000" autoRev="1" fill="remove"/>
                                        <p:tgtEl>
                                          <p:spTgt spid="118"/>
                                        </p:tgtEl>
                                        <p:attrNameLst>
                                          <p:attrName>style.color</p:attrName>
                                        </p:attrNameLst>
                                      </p:cBhvr>
                                      <p:to>
                                        <a:schemeClr val="bg1"/>
                                      </p:to>
                                    </p:animClr>
                                    <p:animClr clrSpc="rgb" dir="cw">
                                      <p:cBhvr>
                                        <p:cTn id="22" dur="1000" autoRev="1" fill="remove"/>
                                        <p:tgtEl>
                                          <p:spTgt spid="118"/>
                                        </p:tgtEl>
                                        <p:attrNameLst>
                                          <p:attrName>fillcolor</p:attrName>
                                        </p:attrNameLst>
                                      </p:cBhvr>
                                      <p:to>
                                        <a:schemeClr val="bg1"/>
                                      </p:to>
                                    </p:animClr>
                                    <p:set>
                                      <p:cBhvr>
                                        <p:cTn id="23" dur="1000" autoRev="1" fill="remove"/>
                                        <p:tgtEl>
                                          <p:spTgt spid="118"/>
                                        </p:tgtEl>
                                        <p:attrNameLst>
                                          <p:attrName>fill.type</p:attrName>
                                        </p:attrNameLst>
                                      </p:cBhvr>
                                      <p:to>
                                        <p:strVal val="solid"/>
                                      </p:to>
                                    </p:set>
                                    <p:set>
                                      <p:cBhvr>
                                        <p:cTn id="24" dur="1000" autoRev="1" fill="remove"/>
                                        <p:tgtEl>
                                          <p:spTgt spid="118"/>
                                        </p:tgtEl>
                                        <p:attrNameLst>
                                          <p:attrName>fill.on</p:attrName>
                                        </p:attrNameLst>
                                      </p:cBhvr>
                                      <p:to>
                                        <p:strVal val="true"/>
                                      </p:to>
                                    </p:set>
                                  </p:childTnLst>
                                </p:cTn>
                              </p:par>
                              <p:par>
                                <p:cTn id="25" presetID="27" presetClass="emph" presetSubtype="0" fill="remove" grpId="4" nodeType="withEffect">
                                  <p:stCondLst>
                                    <p:cond delay="8000"/>
                                  </p:stCondLst>
                                  <p:childTnLst>
                                    <p:animClr clrSpc="rgb" dir="cw">
                                      <p:cBhvr override="childStyle">
                                        <p:cTn id="26" dur="1000" autoRev="1" fill="remove"/>
                                        <p:tgtEl>
                                          <p:spTgt spid="118"/>
                                        </p:tgtEl>
                                        <p:attrNameLst>
                                          <p:attrName>style.color</p:attrName>
                                        </p:attrNameLst>
                                      </p:cBhvr>
                                      <p:to>
                                        <a:schemeClr val="bg1"/>
                                      </p:to>
                                    </p:animClr>
                                    <p:animClr clrSpc="rgb" dir="cw">
                                      <p:cBhvr>
                                        <p:cTn id="27" dur="1000" autoRev="1" fill="remove"/>
                                        <p:tgtEl>
                                          <p:spTgt spid="118"/>
                                        </p:tgtEl>
                                        <p:attrNameLst>
                                          <p:attrName>fillcolor</p:attrName>
                                        </p:attrNameLst>
                                      </p:cBhvr>
                                      <p:to>
                                        <a:schemeClr val="bg1"/>
                                      </p:to>
                                    </p:animClr>
                                    <p:set>
                                      <p:cBhvr>
                                        <p:cTn id="28" dur="1000" autoRev="1" fill="remove"/>
                                        <p:tgtEl>
                                          <p:spTgt spid="118"/>
                                        </p:tgtEl>
                                        <p:attrNameLst>
                                          <p:attrName>fill.type</p:attrName>
                                        </p:attrNameLst>
                                      </p:cBhvr>
                                      <p:to>
                                        <p:strVal val="solid"/>
                                      </p:to>
                                    </p:set>
                                    <p:set>
                                      <p:cBhvr>
                                        <p:cTn id="29" dur="1000" autoRev="1" fill="remove"/>
                                        <p:tgtEl>
                                          <p:spTgt spid="118"/>
                                        </p:tgtEl>
                                        <p:attrNameLst>
                                          <p:attrName>fill.on</p:attrName>
                                        </p:attrNameLst>
                                      </p:cBhvr>
                                      <p:to>
                                        <p:strVal val="true"/>
                                      </p:to>
                                    </p:set>
                                  </p:childTnLst>
                                </p:cTn>
                              </p:par>
                              <p:par>
                                <p:cTn id="30" presetID="27" presetClass="emph" presetSubtype="0" fill="remove" grpId="5" nodeType="withEffect">
                                  <p:stCondLst>
                                    <p:cond delay="10000"/>
                                  </p:stCondLst>
                                  <p:childTnLst>
                                    <p:animClr clrSpc="rgb" dir="cw">
                                      <p:cBhvr override="childStyle">
                                        <p:cTn id="31" dur="1000" autoRev="1" fill="remove"/>
                                        <p:tgtEl>
                                          <p:spTgt spid="118"/>
                                        </p:tgtEl>
                                        <p:attrNameLst>
                                          <p:attrName>style.color</p:attrName>
                                        </p:attrNameLst>
                                      </p:cBhvr>
                                      <p:to>
                                        <a:schemeClr val="bg1"/>
                                      </p:to>
                                    </p:animClr>
                                    <p:animClr clrSpc="rgb" dir="cw">
                                      <p:cBhvr>
                                        <p:cTn id="32" dur="1000" autoRev="1" fill="remove"/>
                                        <p:tgtEl>
                                          <p:spTgt spid="118"/>
                                        </p:tgtEl>
                                        <p:attrNameLst>
                                          <p:attrName>fillcolor</p:attrName>
                                        </p:attrNameLst>
                                      </p:cBhvr>
                                      <p:to>
                                        <a:schemeClr val="bg1"/>
                                      </p:to>
                                    </p:animClr>
                                    <p:set>
                                      <p:cBhvr>
                                        <p:cTn id="33" dur="1000" autoRev="1" fill="remove"/>
                                        <p:tgtEl>
                                          <p:spTgt spid="118"/>
                                        </p:tgtEl>
                                        <p:attrNameLst>
                                          <p:attrName>fill.type</p:attrName>
                                        </p:attrNameLst>
                                      </p:cBhvr>
                                      <p:to>
                                        <p:strVal val="solid"/>
                                      </p:to>
                                    </p:set>
                                    <p:set>
                                      <p:cBhvr>
                                        <p:cTn id="34" dur="1000" autoRev="1" fill="remove"/>
                                        <p:tgtEl>
                                          <p:spTgt spid="118"/>
                                        </p:tgtEl>
                                        <p:attrNameLst>
                                          <p:attrName>fill.on</p:attrName>
                                        </p:attrNameLst>
                                      </p:cBhvr>
                                      <p:to>
                                        <p:strVal val="true"/>
                                      </p:to>
                                    </p:set>
                                  </p:childTnLst>
                                </p:cTn>
                              </p:par>
                              <p:par>
                                <p:cTn id="35" presetID="27" presetClass="emph" presetSubtype="0" fill="remove" grpId="6" nodeType="withEffect">
                                  <p:stCondLst>
                                    <p:cond delay="12000"/>
                                  </p:stCondLst>
                                  <p:childTnLst>
                                    <p:animClr clrSpc="rgb" dir="cw">
                                      <p:cBhvr override="childStyle">
                                        <p:cTn id="36" dur="1000" autoRev="1" fill="remove"/>
                                        <p:tgtEl>
                                          <p:spTgt spid="118"/>
                                        </p:tgtEl>
                                        <p:attrNameLst>
                                          <p:attrName>style.color</p:attrName>
                                        </p:attrNameLst>
                                      </p:cBhvr>
                                      <p:to>
                                        <a:schemeClr val="bg1"/>
                                      </p:to>
                                    </p:animClr>
                                    <p:animClr clrSpc="rgb" dir="cw">
                                      <p:cBhvr>
                                        <p:cTn id="37" dur="1000" autoRev="1" fill="remove"/>
                                        <p:tgtEl>
                                          <p:spTgt spid="118"/>
                                        </p:tgtEl>
                                        <p:attrNameLst>
                                          <p:attrName>fillcolor</p:attrName>
                                        </p:attrNameLst>
                                      </p:cBhvr>
                                      <p:to>
                                        <a:schemeClr val="bg1"/>
                                      </p:to>
                                    </p:animClr>
                                    <p:set>
                                      <p:cBhvr>
                                        <p:cTn id="38" dur="1000" autoRev="1" fill="remove"/>
                                        <p:tgtEl>
                                          <p:spTgt spid="118"/>
                                        </p:tgtEl>
                                        <p:attrNameLst>
                                          <p:attrName>fill.type</p:attrName>
                                        </p:attrNameLst>
                                      </p:cBhvr>
                                      <p:to>
                                        <p:strVal val="solid"/>
                                      </p:to>
                                    </p:set>
                                    <p:set>
                                      <p:cBhvr>
                                        <p:cTn id="39" dur="1000" autoRev="1" fill="remove"/>
                                        <p:tgtEl>
                                          <p:spTgt spid="118"/>
                                        </p:tgtEl>
                                        <p:attrNameLst>
                                          <p:attrName>fill.on</p:attrName>
                                        </p:attrNameLst>
                                      </p:cBhvr>
                                      <p:to>
                                        <p:strVal val="true"/>
                                      </p:to>
                                    </p:set>
                                  </p:childTnLst>
                                </p:cTn>
                              </p:par>
                              <p:par>
                                <p:cTn id="40" presetID="27" presetClass="emph" presetSubtype="0" fill="remove" grpId="7" nodeType="withEffect">
                                  <p:stCondLst>
                                    <p:cond delay="14000"/>
                                  </p:stCondLst>
                                  <p:childTnLst>
                                    <p:animClr clrSpc="rgb" dir="cw">
                                      <p:cBhvr override="childStyle">
                                        <p:cTn id="41" dur="1000" autoRev="1" fill="remove"/>
                                        <p:tgtEl>
                                          <p:spTgt spid="118"/>
                                        </p:tgtEl>
                                        <p:attrNameLst>
                                          <p:attrName>style.color</p:attrName>
                                        </p:attrNameLst>
                                      </p:cBhvr>
                                      <p:to>
                                        <a:schemeClr val="bg1"/>
                                      </p:to>
                                    </p:animClr>
                                    <p:animClr clrSpc="rgb" dir="cw">
                                      <p:cBhvr>
                                        <p:cTn id="42" dur="1000" autoRev="1" fill="remove"/>
                                        <p:tgtEl>
                                          <p:spTgt spid="118"/>
                                        </p:tgtEl>
                                        <p:attrNameLst>
                                          <p:attrName>fillcolor</p:attrName>
                                        </p:attrNameLst>
                                      </p:cBhvr>
                                      <p:to>
                                        <a:schemeClr val="bg1"/>
                                      </p:to>
                                    </p:animClr>
                                    <p:set>
                                      <p:cBhvr>
                                        <p:cTn id="43" dur="1000" autoRev="1" fill="remove"/>
                                        <p:tgtEl>
                                          <p:spTgt spid="118"/>
                                        </p:tgtEl>
                                        <p:attrNameLst>
                                          <p:attrName>fill.type</p:attrName>
                                        </p:attrNameLst>
                                      </p:cBhvr>
                                      <p:to>
                                        <p:strVal val="solid"/>
                                      </p:to>
                                    </p:set>
                                    <p:set>
                                      <p:cBhvr>
                                        <p:cTn id="44" dur="1000" autoRev="1" fill="remove"/>
                                        <p:tgtEl>
                                          <p:spTgt spid="118"/>
                                        </p:tgtEl>
                                        <p:attrNameLst>
                                          <p:attrName>fill.on</p:attrName>
                                        </p:attrNameLst>
                                      </p:cBhvr>
                                      <p:to>
                                        <p:strVal val="true"/>
                                      </p:to>
                                    </p:set>
                                  </p:childTnLst>
                                </p:cTn>
                              </p:par>
                              <p:par>
                                <p:cTn id="45" presetID="27" presetClass="emph" presetSubtype="0" fill="remove" grpId="8" nodeType="withEffect">
                                  <p:stCondLst>
                                    <p:cond delay="16000"/>
                                  </p:stCondLst>
                                  <p:childTnLst>
                                    <p:animClr clrSpc="rgb" dir="cw">
                                      <p:cBhvr override="childStyle">
                                        <p:cTn id="46" dur="1000" autoRev="1" fill="remove"/>
                                        <p:tgtEl>
                                          <p:spTgt spid="118"/>
                                        </p:tgtEl>
                                        <p:attrNameLst>
                                          <p:attrName>style.color</p:attrName>
                                        </p:attrNameLst>
                                      </p:cBhvr>
                                      <p:to>
                                        <a:schemeClr val="bg1"/>
                                      </p:to>
                                    </p:animClr>
                                    <p:animClr clrSpc="rgb" dir="cw">
                                      <p:cBhvr>
                                        <p:cTn id="47" dur="1000" autoRev="1" fill="remove"/>
                                        <p:tgtEl>
                                          <p:spTgt spid="118"/>
                                        </p:tgtEl>
                                        <p:attrNameLst>
                                          <p:attrName>fillcolor</p:attrName>
                                        </p:attrNameLst>
                                      </p:cBhvr>
                                      <p:to>
                                        <a:schemeClr val="bg1"/>
                                      </p:to>
                                    </p:animClr>
                                    <p:set>
                                      <p:cBhvr>
                                        <p:cTn id="48" dur="1000" autoRev="1" fill="remove"/>
                                        <p:tgtEl>
                                          <p:spTgt spid="118"/>
                                        </p:tgtEl>
                                        <p:attrNameLst>
                                          <p:attrName>fill.type</p:attrName>
                                        </p:attrNameLst>
                                      </p:cBhvr>
                                      <p:to>
                                        <p:strVal val="solid"/>
                                      </p:to>
                                    </p:set>
                                    <p:set>
                                      <p:cBhvr>
                                        <p:cTn id="49" dur="1000" autoRev="1" fill="remove"/>
                                        <p:tgtEl>
                                          <p:spTgt spid="118"/>
                                        </p:tgtEl>
                                        <p:attrNameLst>
                                          <p:attrName>fill.on</p:attrName>
                                        </p:attrNameLst>
                                      </p:cBhvr>
                                      <p:to>
                                        <p:strVal val="true"/>
                                      </p:to>
                                    </p:set>
                                  </p:childTnLst>
                                </p:cTn>
                              </p:par>
                              <p:par>
                                <p:cTn id="50" presetID="27" presetClass="emph" presetSubtype="0" fill="remove" grpId="9" nodeType="withEffect">
                                  <p:stCondLst>
                                    <p:cond delay="18000"/>
                                  </p:stCondLst>
                                  <p:childTnLst>
                                    <p:animClr clrSpc="rgb" dir="cw">
                                      <p:cBhvr override="childStyle">
                                        <p:cTn id="51" dur="1000" autoRev="1" fill="remove"/>
                                        <p:tgtEl>
                                          <p:spTgt spid="118"/>
                                        </p:tgtEl>
                                        <p:attrNameLst>
                                          <p:attrName>style.color</p:attrName>
                                        </p:attrNameLst>
                                      </p:cBhvr>
                                      <p:to>
                                        <a:schemeClr val="bg1"/>
                                      </p:to>
                                    </p:animClr>
                                    <p:animClr clrSpc="rgb" dir="cw">
                                      <p:cBhvr>
                                        <p:cTn id="52" dur="1000" autoRev="1" fill="remove"/>
                                        <p:tgtEl>
                                          <p:spTgt spid="118"/>
                                        </p:tgtEl>
                                        <p:attrNameLst>
                                          <p:attrName>fillcolor</p:attrName>
                                        </p:attrNameLst>
                                      </p:cBhvr>
                                      <p:to>
                                        <a:schemeClr val="bg1"/>
                                      </p:to>
                                    </p:animClr>
                                    <p:set>
                                      <p:cBhvr>
                                        <p:cTn id="53" dur="1000" autoRev="1" fill="remove"/>
                                        <p:tgtEl>
                                          <p:spTgt spid="118"/>
                                        </p:tgtEl>
                                        <p:attrNameLst>
                                          <p:attrName>fill.type</p:attrName>
                                        </p:attrNameLst>
                                      </p:cBhvr>
                                      <p:to>
                                        <p:strVal val="solid"/>
                                      </p:to>
                                    </p:set>
                                    <p:set>
                                      <p:cBhvr>
                                        <p:cTn id="54" dur="1000" autoRev="1" fill="remove"/>
                                        <p:tgtEl>
                                          <p:spTgt spid="118"/>
                                        </p:tgtEl>
                                        <p:attrNameLst>
                                          <p:attrName>fill.on</p:attrName>
                                        </p:attrNameLst>
                                      </p:cBhvr>
                                      <p:to>
                                        <p:strVal val="true"/>
                                      </p:to>
                                    </p:set>
                                  </p:childTnLst>
                                </p:cTn>
                              </p:par>
                              <p:par>
                                <p:cTn id="55" presetID="27" presetClass="emph" presetSubtype="0" fill="remove" grpId="10" nodeType="withEffect">
                                  <p:stCondLst>
                                    <p:cond delay="20000"/>
                                  </p:stCondLst>
                                  <p:childTnLst>
                                    <p:animClr clrSpc="rgb" dir="cw">
                                      <p:cBhvr override="childStyle">
                                        <p:cTn id="56" dur="1000" autoRev="1" fill="remove"/>
                                        <p:tgtEl>
                                          <p:spTgt spid="118"/>
                                        </p:tgtEl>
                                        <p:attrNameLst>
                                          <p:attrName>style.color</p:attrName>
                                        </p:attrNameLst>
                                      </p:cBhvr>
                                      <p:to>
                                        <a:schemeClr val="bg1"/>
                                      </p:to>
                                    </p:animClr>
                                    <p:animClr clrSpc="rgb" dir="cw">
                                      <p:cBhvr>
                                        <p:cTn id="57" dur="1000" autoRev="1" fill="remove"/>
                                        <p:tgtEl>
                                          <p:spTgt spid="118"/>
                                        </p:tgtEl>
                                        <p:attrNameLst>
                                          <p:attrName>fillcolor</p:attrName>
                                        </p:attrNameLst>
                                      </p:cBhvr>
                                      <p:to>
                                        <a:schemeClr val="bg1"/>
                                      </p:to>
                                    </p:animClr>
                                    <p:set>
                                      <p:cBhvr>
                                        <p:cTn id="58" dur="1000" autoRev="1" fill="remove"/>
                                        <p:tgtEl>
                                          <p:spTgt spid="118"/>
                                        </p:tgtEl>
                                        <p:attrNameLst>
                                          <p:attrName>fill.type</p:attrName>
                                        </p:attrNameLst>
                                      </p:cBhvr>
                                      <p:to>
                                        <p:strVal val="solid"/>
                                      </p:to>
                                    </p:set>
                                    <p:set>
                                      <p:cBhvr>
                                        <p:cTn id="59" dur="1000" autoRev="1" fill="remove"/>
                                        <p:tgtEl>
                                          <p:spTgt spid="118"/>
                                        </p:tgtEl>
                                        <p:attrNameLst>
                                          <p:attrName>fill.on</p:attrName>
                                        </p:attrNameLst>
                                      </p:cBhvr>
                                      <p:to>
                                        <p:strVal val="true"/>
                                      </p:to>
                                    </p:set>
                                  </p:childTnLst>
                                </p:cTn>
                              </p:par>
                              <p:par>
                                <p:cTn id="60" presetID="27" presetClass="emph" presetSubtype="0" fill="remove" grpId="11" nodeType="withEffect">
                                  <p:stCondLst>
                                    <p:cond delay="22000"/>
                                  </p:stCondLst>
                                  <p:childTnLst>
                                    <p:animClr clrSpc="rgb" dir="cw">
                                      <p:cBhvr override="childStyle">
                                        <p:cTn id="61" dur="1000" autoRev="1" fill="remove"/>
                                        <p:tgtEl>
                                          <p:spTgt spid="118"/>
                                        </p:tgtEl>
                                        <p:attrNameLst>
                                          <p:attrName>style.color</p:attrName>
                                        </p:attrNameLst>
                                      </p:cBhvr>
                                      <p:to>
                                        <a:schemeClr val="bg1"/>
                                      </p:to>
                                    </p:animClr>
                                    <p:animClr clrSpc="rgb" dir="cw">
                                      <p:cBhvr>
                                        <p:cTn id="62" dur="1000" autoRev="1" fill="remove"/>
                                        <p:tgtEl>
                                          <p:spTgt spid="118"/>
                                        </p:tgtEl>
                                        <p:attrNameLst>
                                          <p:attrName>fillcolor</p:attrName>
                                        </p:attrNameLst>
                                      </p:cBhvr>
                                      <p:to>
                                        <a:schemeClr val="bg1"/>
                                      </p:to>
                                    </p:animClr>
                                    <p:set>
                                      <p:cBhvr>
                                        <p:cTn id="63" dur="1000" autoRev="1" fill="remove"/>
                                        <p:tgtEl>
                                          <p:spTgt spid="118"/>
                                        </p:tgtEl>
                                        <p:attrNameLst>
                                          <p:attrName>fill.type</p:attrName>
                                        </p:attrNameLst>
                                      </p:cBhvr>
                                      <p:to>
                                        <p:strVal val="solid"/>
                                      </p:to>
                                    </p:set>
                                    <p:set>
                                      <p:cBhvr>
                                        <p:cTn id="64" dur="1000" autoRev="1" fill="remove"/>
                                        <p:tgtEl>
                                          <p:spTgt spid="118"/>
                                        </p:tgtEl>
                                        <p:attrNameLst>
                                          <p:attrName>fill.on</p:attrName>
                                        </p:attrNameLst>
                                      </p:cBhvr>
                                      <p:to>
                                        <p:strVal val="true"/>
                                      </p:to>
                                    </p:set>
                                  </p:childTnLst>
                                </p:cTn>
                              </p:par>
                              <p:par>
                                <p:cTn id="65" presetID="27" presetClass="emph" presetSubtype="0" fill="remove" grpId="12" nodeType="withEffect">
                                  <p:stCondLst>
                                    <p:cond delay="24000"/>
                                  </p:stCondLst>
                                  <p:childTnLst>
                                    <p:animClr clrSpc="rgb" dir="cw">
                                      <p:cBhvr override="childStyle">
                                        <p:cTn id="66" dur="1000" autoRev="1" fill="remove"/>
                                        <p:tgtEl>
                                          <p:spTgt spid="118"/>
                                        </p:tgtEl>
                                        <p:attrNameLst>
                                          <p:attrName>style.color</p:attrName>
                                        </p:attrNameLst>
                                      </p:cBhvr>
                                      <p:to>
                                        <a:schemeClr val="bg1"/>
                                      </p:to>
                                    </p:animClr>
                                    <p:animClr clrSpc="rgb" dir="cw">
                                      <p:cBhvr>
                                        <p:cTn id="67" dur="1000" autoRev="1" fill="remove"/>
                                        <p:tgtEl>
                                          <p:spTgt spid="118"/>
                                        </p:tgtEl>
                                        <p:attrNameLst>
                                          <p:attrName>fillcolor</p:attrName>
                                        </p:attrNameLst>
                                      </p:cBhvr>
                                      <p:to>
                                        <a:schemeClr val="bg1"/>
                                      </p:to>
                                    </p:animClr>
                                    <p:set>
                                      <p:cBhvr>
                                        <p:cTn id="68" dur="1000" autoRev="1" fill="remove"/>
                                        <p:tgtEl>
                                          <p:spTgt spid="118"/>
                                        </p:tgtEl>
                                        <p:attrNameLst>
                                          <p:attrName>fill.type</p:attrName>
                                        </p:attrNameLst>
                                      </p:cBhvr>
                                      <p:to>
                                        <p:strVal val="solid"/>
                                      </p:to>
                                    </p:set>
                                    <p:set>
                                      <p:cBhvr>
                                        <p:cTn id="69" dur="1000" autoRev="1" fill="remove"/>
                                        <p:tgtEl>
                                          <p:spTgt spid="118"/>
                                        </p:tgtEl>
                                        <p:attrNameLst>
                                          <p:attrName>fill.on</p:attrName>
                                        </p:attrNameLst>
                                      </p:cBhvr>
                                      <p:to>
                                        <p:strVal val="true"/>
                                      </p:to>
                                    </p:set>
                                  </p:childTnLst>
                                </p:cTn>
                              </p:par>
                              <p:par>
                                <p:cTn id="70" presetID="27" presetClass="emph" presetSubtype="0" fill="remove" grpId="13" nodeType="withEffect">
                                  <p:stCondLst>
                                    <p:cond delay="26000"/>
                                  </p:stCondLst>
                                  <p:childTnLst>
                                    <p:animClr clrSpc="rgb" dir="cw">
                                      <p:cBhvr override="childStyle">
                                        <p:cTn id="71" dur="1000" autoRev="1" fill="remove"/>
                                        <p:tgtEl>
                                          <p:spTgt spid="118"/>
                                        </p:tgtEl>
                                        <p:attrNameLst>
                                          <p:attrName>style.color</p:attrName>
                                        </p:attrNameLst>
                                      </p:cBhvr>
                                      <p:to>
                                        <a:schemeClr val="bg1"/>
                                      </p:to>
                                    </p:animClr>
                                    <p:animClr clrSpc="rgb" dir="cw">
                                      <p:cBhvr>
                                        <p:cTn id="72" dur="1000" autoRev="1" fill="remove"/>
                                        <p:tgtEl>
                                          <p:spTgt spid="118"/>
                                        </p:tgtEl>
                                        <p:attrNameLst>
                                          <p:attrName>fillcolor</p:attrName>
                                        </p:attrNameLst>
                                      </p:cBhvr>
                                      <p:to>
                                        <a:schemeClr val="bg1"/>
                                      </p:to>
                                    </p:animClr>
                                    <p:set>
                                      <p:cBhvr>
                                        <p:cTn id="73" dur="1000" autoRev="1" fill="remove"/>
                                        <p:tgtEl>
                                          <p:spTgt spid="118"/>
                                        </p:tgtEl>
                                        <p:attrNameLst>
                                          <p:attrName>fill.type</p:attrName>
                                        </p:attrNameLst>
                                      </p:cBhvr>
                                      <p:to>
                                        <p:strVal val="solid"/>
                                      </p:to>
                                    </p:set>
                                    <p:set>
                                      <p:cBhvr>
                                        <p:cTn id="74" dur="1000" autoRev="1" fill="remove"/>
                                        <p:tgtEl>
                                          <p:spTgt spid="118"/>
                                        </p:tgtEl>
                                        <p:attrNameLst>
                                          <p:attrName>fill.on</p:attrName>
                                        </p:attrNameLst>
                                      </p:cBhvr>
                                      <p:to>
                                        <p:strVal val="true"/>
                                      </p:to>
                                    </p:set>
                                  </p:childTnLst>
                                </p:cTn>
                              </p:par>
                              <p:par>
                                <p:cTn id="75" presetID="27" presetClass="emph" presetSubtype="0" fill="remove" grpId="14" nodeType="withEffect">
                                  <p:stCondLst>
                                    <p:cond delay="28000"/>
                                  </p:stCondLst>
                                  <p:childTnLst>
                                    <p:animClr clrSpc="rgb" dir="cw">
                                      <p:cBhvr override="childStyle">
                                        <p:cTn id="76" dur="1000" autoRev="1" fill="remove"/>
                                        <p:tgtEl>
                                          <p:spTgt spid="118"/>
                                        </p:tgtEl>
                                        <p:attrNameLst>
                                          <p:attrName>style.color</p:attrName>
                                        </p:attrNameLst>
                                      </p:cBhvr>
                                      <p:to>
                                        <a:schemeClr val="bg1"/>
                                      </p:to>
                                    </p:animClr>
                                    <p:animClr clrSpc="rgb" dir="cw">
                                      <p:cBhvr>
                                        <p:cTn id="77" dur="1000" autoRev="1" fill="remove"/>
                                        <p:tgtEl>
                                          <p:spTgt spid="118"/>
                                        </p:tgtEl>
                                        <p:attrNameLst>
                                          <p:attrName>fillcolor</p:attrName>
                                        </p:attrNameLst>
                                      </p:cBhvr>
                                      <p:to>
                                        <a:schemeClr val="bg1"/>
                                      </p:to>
                                    </p:animClr>
                                    <p:set>
                                      <p:cBhvr>
                                        <p:cTn id="78" dur="1000" autoRev="1" fill="remove"/>
                                        <p:tgtEl>
                                          <p:spTgt spid="118"/>
                                        </p:tgtEl>
                                        <p:attrNameLst>
                                          <p:attrName>fill.type</p:attrName>
                                        </p:attrNameLst>
                                      </p:cBhvr>
                                      <p:to>
                                        <p:strVal val="solid"/>
                                      </p:to>
                                    </p:set>
                                    <p:set>
                                      <p:cBhvr>
                                        <p:cTn id="79" dur="1000" autoRev="1" fill="remove"/>
                                        <p:tgtEl>
                                          <p:spTgt spid="118"/>
                                        </p:tgtEl>
                                        <p:attrNameLst>
                                          <p:attrName>fill.on</p:attrName>
                                        </p:attrNameLst>
                                      </p:cBhvr>
                                      <p:to>
                                        <p:strVal val="true"/>
                                      </p:to>
                                    </p:set>
                                  </p:childTnLst>
                                </p:cTn>
                              </p:par>
                              <p:par>
                                <p:cTn id="80" presetID="27" presetClass="emph" presetSubtype="0" fill="remove" grpId="15" nodeType="withEffect">
                                  <p:stCondLst>
                                    <p:cond delay="30000"/>
                                  </p:stCondLst>
                                  <p:childTnLst>
                                    <p:animClr clrSpc="rgb" dir="cw">
                                      <p:cBhvr override="childStyle">
                                        <p:cTn id="81" dur="1000" autoRev="1" fill="remove"/>
                                        <p:tgtEl>
                                          <p:spTgt spid="118"/>
                                        </p:tgtEl>
                                        <p:attrNameLst>
                                          <p:attrName>style.color</p:attrName>
                                        </p:attrNameLst>
                                      </p:cBhvr>
                                      <p:to>
                                        <a:schemeClr val="bg1"/>
                                      </p:to>
                                    </p:animClr>
                                    <p:animClr clrSpc="rgb" dir="cw">
                                      <p:cBhvr>
                                        <p:cTn id="82" dur="1000" autoRev="1" fill="remove"/>
                                        <p:tgtEl>
                                          <p:spTgt spid="118"/>
                                        </p:tgtEl>
                                        <p:attrNameLst>
                                          <p:attrName>fillcolor</p:attrName>
                                        </p:attrNameLst>
                                      </p:cBhvr>
                                      <p:to>
                                        <a:schemeClr val="bg1"/>
                                      </p:to>
                                    </p:animClr>
                                    <p:set>
                                      <p:cBhvr>
                                        <p:cTn id="83" dur="1000" autoRev="1" fill="remove"/>
                                        <p:tgtEl>
                                          <p:spTgt spid="118"/>
                                        </p:tgtEl>
                                        <p:attrNameLst>
                                          <p:attrName>fill.type</p:attrName>
                                        </p:attrNameLst>
                                      </p:cBhvr>
                                      <p:to>
                                        <p:strVal val="solid"/>
                                      </p:to>
                                    </p:set>
                                    <p:set>
                                      <p:cBhvr>
                                        <p:cTn id="84" dur="1000" autoRev="1" fill="remove"/>
                                        <p:tgtEl>
                                          <p:spTgt spid="118"/>
                                        </p:tgtEl>
                                        <p:attrNameLst>
                                          <p:attrName>fill.on</p:attrName>
                                        </p:attrNameLst>
                                      </p:cBhvr>
                                      <p:to>
                                        <p:strVal val="true"/>
                                      </p:to>
                                    </p:set>
                                  </p:childTnLst>
                                </p:cTn>
                              </p:par>
                              <p:par>
                                <p:cTn id="85" presetID="27" presetClass="emph" presetSubtype="0" fill="remove" grpId="16" nodeType="withEffect">
                                  <p:stCondLst>
                                    <p:cond delay="32000"/>
                                  </p:stCondLst>
                                  <p:childTnLst>
                                    <p:animClr clrSpc="rgb" dir="cw">
                                      <p:cBhvr override="childStyle">
                                        <p:cTn id="86" dur="1000" autoRev="1" fill="remove"/>
                                        <p:tgtEl>
                                          <p:spTgt spid="118"/>
                                        </p:tgtEl>
                                        <p:attrNameLst>
                                          <p:attrName>style.color</p:attrName>
                                        </p:attrNameLst>
                                      </p:cBhvr>
                                      <p:to>
                                        <a:schemeClr val="bg1"/>
                                      </p:to>
                                    </p:animClr>
                                    <p:animClr clrSpc="rgb" dir="cw">
                                      <p:cBhvr>
                                        <p:cTn id="87" dur="1000" autoRev="1" fill="remove"/>
                                        <p:tgtEl>
                                          <p:spTgt spid="118"/>
                                        </p:tgtEl>
                                        <p:attrNameLst>
                                          <p:attrName>fillcolor</p:attrName>
                                        </p:attrNameLst>
                                      </p:cBhvr>
                                      <p:to>
                                        <a:schemeClr val="bg1"/>
                                      </p:to>
                                    </p:animClr>
                                    <p:set>
                                      <p:cBhvr>
                                        <p:cTn id="88" dur="1000" autoRev="1" fill="remove"/>
                                        <p:tgtEl>
                                          <p:spTgt spid="118"/>
                                        </p:tgtEl>
                                        <p:attrNameLst>
                                          <p:attrName>fill.type</p:attrName>
                                        </p:attrNameLst>
                                      </p:cBhvr>
                                      <p:to>
                                        <p:strVal val="solid"/>
                                      </p:to>
                                    </p:set>
                                    <p:set>
                                      <p:cBhvr>
                                        <p:cTn id="89" dur="1000" autoRev="1" fill="remove"/>
                                        <p:tgtEl>
                                          <p:spTgt spid="118"/>
                                        </p:tgtEl>
                                        <p:attrNameLst>
                                          <p:attrName>fill.on</p:attrName>
                                        </p:attrNameLst>
                                      </p:cBhvr>
                                      <p:to>
                                        <p:strVal val="true"/>
                                      </p:to>
                                    </p:set>
                                  </p:childTnLst>
                                </p:cTn>
                              </p:par>
                              <p:par>
                                <p:cTn id="90" presetID="27" presetClass="emph" presetSubtype="0" fill="remove" grpId="17" nodeType="withEffect">
                                  <p:stCondLst>
                                    <p:cond delay="34000"/>
                                  </p:stCondLst>
                                  <p:childTnLst>
                                    <p:animClr clrSpc="rgb" dir="cw">
                                      <p:cBhvr override="childStyle">
                                        <p:cTn id="91" dur="1000" autoRev="1" fill="remove"/>
                                        <p:tgtEl>
                                          <p:spTgt spid="118"/>
                                        </p:tgtEl>
                                        <p:attrNameLst>
                                          <p:attrName>style.color</p:attrName>
                                        </p:attrNameLst>
                                      </p:cBhvr>
                                      <p:to>
                                        <a:schemeClr val="bg1"/>
                                      </p:to>
                                    </p:animClr>
                                    <p:animClr clrSpc="rgb" dir="cw">
                                      <p:cBhvr>
                                        <p:cTn id="92" dur="1000" autoRev="1" fill="remove"/>
                                        <p:tgtEl>
                                          <p:spTgt spid="118"/>
                                        </p:tgtEl>
                                        <p:attrNameLst>
                                          <p:attrName>fillcolor</p:attrName>
                                        </p:attrNameLst>
                                      </p:cBhvr>
                                      <p:to>
                                        <a:schemeClr val="bg1"/>
                                      </p:to>
                                    </p:animClr>
                                    <p:set>
                                      <p:cBhvr>
                                        <p:cTn id="93" dur="1000" autoRev="1" fill="remove"/>
                                        <p:tgtEl>
                                          <p:spTgt spid="118"/>
                                        </p:tgtEl>
                                        <p:attrNameLst>
                                          <p:attrName>fill.type</p:attrName>
                                        </p:attrNameLst>
                                      </p:cBhvr>
                                      <p:to>
                                        <p:strVal val="solid"/>
                                      </p:to>
                                    </p:set>
                                    <p:set>
                                      <p:cBhvr>
                                        <p:cTn id="94" dur="1000" autoRev="1" fill="remove"/>
                                        <p:tgtEl>
                                          <p:spTgt spid="118"/>
                                        </p:tgtEl>
                                        <p:attrNameLst>
                                          <p:attrName>fill.on</p:attrName>
                                        </p:attrNameLst>
                                      </p:cBhvr>
                                      <p:to>
                                        <p:strVal val="true"/>
                                      </p:to>
                                    </p:set>
                                  </p:childTnLst>
                                </p:cTn>
                              </p:par>
                              <p:par>
                                <p:cTn id="95" presetID="27" presetClass="emph" presetSubtype="0" fill="remove" grpId="18" nodeType="withEffect">
                                  <p:stCondLst>
                                    <p:cond delay="36000"/>
                                  </p:stCondLst>
                                  <p:childTnLst>
                                    <p:animClr clrSpc="rgb" dir="cw">
                                      <p:cBhvr override="childStyle">
                                        <p:cTn id="96" dur="1000" autoRev="1" fill="remove"/>
                                        <p:tgtEl>
                                          <p:spTgt spid="118"/>
                                        </p:tgtEl>
                                        <p:attrNameLst>
                                          <p:attrName>style.color</p:attrName>
                                        </p:attrNameLst>
                                      </p:cBhvr>
                                      <p:to>
                                        <a:schemeClr val="bg1"/>
                                      </p:to>
                                    </p:animClr>
                                    <p:animClr clrSpc="rgb" dir="cw">
                                      <p:cBhvr>
                                        <p:cTn id="97" dur="1000" autoRev="1" fill="remove"/>
                                        <p:tgtEl>
                                          <p:spTgt spid="118"/>
                                        </p:tgtEl>
                                        <p:attrNameLst>
                                          <p:attrName>fillcolor</p:attrName>
                                        </p:attrNameLst>
                                      </p:cBhvr>
                                      <p:to>
                                        <a:schemeClr val="bg1"/>
                                      </p:to>
                                    </p:animClr>
                                    <p:set>
                                      <p:cBhvr>
                                        <p:cTn id="98" dur="1000" autoRev="1" fill="remove"/>
                                        <p:tgtEl>
                                          <p:spTgt spid="118"/>
                                        </p:tgtEl>
                                        <p:attrNameLst>
                                          <p:attrName>fill.type</p:attrName>
                                        </p:attrNameLst>
                                      </p:cBhvr>
                                      <p:to>
                                        <p:strVal val="solid"/>
                                      </p:to>
                                    </p:set>
                                    <p:set>
                                      <p:cBhvr>
                                        <p:cTn id="99" dur="1000" autoRev="1" fill="remove"/>
                                        <p:tgtEl>
                                          <p:spTgt spid="118"/>
                                        </p:tgtEl>
                                        <p:attrNameLst>
                                          <p:attrName>fill.on</p:attrName>
                                        </p:attrNameLst>
                                      </p:cBhvr>
                                      <p:to>
                                        <p:strVal val="true"/>
                                      </p:to>
                                    </p:set>
                                  </p:childTnLst>
                                </p:cTn>
                              </p:par>
                              <p:par>
                                <p:cTn id="100" presetID="27" presetClass="emph" presetSubtype="0" fill="remove" grpId="19" nodeType="withEffect">
                                  <p:stCondLst>
                                    <p:cond delay="38000"/>
                                  </p:stCondLst>
                                  <p:childTnLst>
                                    <p:animClr clrSpc="rgb" dir="cw">
                                      <p:cBhvr override="childStyle">
                                        <p:cTn id="101" dur="1000" autoRev="1" fill="remove"/>
                                        <p:tgtEl>
                                          <p:spTgt spid="118"/>
                                        </p:tgtEl>
                                        <p:attrNameLst>
                                          <p:attrName>style.color</p:attrName>
                                        </p:attrNameLst>
                                      </p:cBhvr>
                                      <p:to>
                                        <a:schemeClr val="bg1"/>
                                      </p:to>
                                    </p:animClr>
                                    <p:animClr clrSpc="rgb" dir="cw">
                                      <p:cBhvr>
                                        <p:cTn id="102" dur="1000" autoRev="1" fill="remove"/>
                                        <p:tgtEl>
                                          <p:spTgt spid="118"/>
                                        </p:tgtEl>
                                        <p:attrNameLst>
                                          <p:attrName>fillcolor</p:attrName>
                                        </p:attrNameLst>
                                      </p:cBhvr>
                                      <p:to>
                                        <a:schemeClr val="bg1"/>
                                      </p:to>
                                    </p:animClr>
                                    <p:set>
                                      <p:cBhvr>
                                        <p:cTn id="103" dur="1000" autoRev="1" fill="remove"/>
                                        <p:tgtEl>
                                          <p:spTgt spid="118"/>
                                        </p:tgtEl>
                                        <p:attrNameLst>
                                          <p:attrName>fill.type</p:attrName>
                                        </p:attrNameLst>
                                      </p:cBhvr>
                                      <p:to>
                                        <p:strVal val="solid"/>
                                      </p:to>
                                    </p:set>
                                    <p:set>
                                      <p:cBhvr>
                                        <p:cTn id="104" dur="1000" autoRev="1" fill="remove"/>
                                        <p:tgtEl>
                                          <p:spTgt spid="118"/>
                                        </p:tgtEl>
                                        <p:attrNameLst>
                                          <p:attrName>fill.on</p:attrName>
                                        </p:attrNameLst>
                                      </p:cBhvr>
                                      <p:to>
                                        <p:strVal val="true"/>
                                      </p:to>
                                    </p:set>
                                  </p:childTnLst>
                                </p:cTn>
                              </p:par>
                              <p:par>
                                <p:cTn id="105" presetID="27" presetClass="emph" presetSubtype="0" fill="remove" grpId="20" nodeType="withEffect">
                                  <p:stCondLst>
                                    <p:cond delay="40000"/>
                                  </p:stCondLst>
                                  <p:childTnLst>
                                    <p:animClr clrSpc="rgb" dir="cw">
                                      <p:cBhvr override="childStyle">
                                        <p:cTn id="106" dur="1000" autoRev="1" fill="remove"/>
                                        <p:tgtEl>
                                          <p:spTgt spid="118"/>
                                        </p:tgtEl>
                                        <p:attrNameLst>
                                          <p:attrName>style.color</p:attrName>
                                        </p:attrNameLst>
                                      </p:cBhvr>
                                      <p:to>
                                        <a:schemeClr val="bg1"/>
                                      </p:to>
                                    </p:animClr>
                                    <p:animClr clrSpc="rgb" dir="cw">
                                      <p:cBhvr>
                                        <p:cTn id="107" dur="1000" autoRev="1" fill="remove"/>
                                        <p:tgtEl>
                                          <p:spTgt spid="118"/>
                                        </p:tgtEl>
                                        <p:attrNameLst>
                                          <p:attrName>fillcolor</p:attrName>
                                        </p:attrNameLst>
                                      </p:cBhvr>
                                      <p:to>
                                        <a:schemeClr val="bg1"/>
                                      </p:to>
                                    </p:animClr>
                                    <p:set>
                                      <p:cBhvr>
                                        <p:cTn id="108" dur="1000" autoRev="1" fill="remove"/>
                                        <p:tgtEl>
                                          <p:spTgt spid="118"/>
                                        </p:tgtEl>
                                        <p:attrNameLst>
                                          <p:attrName>fill.type</p:attrName>
                                        </p:attrNameLst>
                                      </p:cBhvr>
                                      <p:to>
                                        <p:strVal val="solid"/>
                                      </p:to>
                                    </p:set>
                                    <p:set>
                                      <p:cBhvr>
                                        <p:cTn id="109" dur="1000" autoRev="1" fill="remove"/>
                                        <p:tgtEl>
                                          <p:spTgt spid="11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18" grpId="1"/>
      <p:bldP spid="118" grpId="2"/>
      <p:bldP spid="118" grpId="3"/>
      <p:bldP spid="118" grpId="4"/>
      <p:bldP spid="118" grpId="5"/>
      <p:bldP spid="118" grpId="6"/>
      <p:bldP spid="118" grpId="7"/>
      <p:bldP spid="118" grpId="8"/>
      <p:bldP spid="118" grpId="9"/>
      <p:bldP spid="118" grpId="10"/>
      <p:bldP spid="118" grpId="11"/>
      <p:bldP spid="118" grpId="12"/>
      <p:bldP spid="118" grpId="13"/>
      <p:bldP spid="118" grpId="14"/>
      <p:bldP spid="118" grpId="15"/>
      <p:bldP spid="118" grpId="16"/>
      <p:bldP spid="118" grpId="17"/>
      <p:bldP spid="118" grpId="18"/>
      <p:bldP spid="118" grpId="19"/>
      <p:bldP spid="118" grpId="2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p:txBody>
          <a:bodyPr>
            <a:normAutofit/>
          </a:bodyPr>
          <a:lstStyle/>
          <a:p>
            <a:pPr algn="r"/>
            <a:r>
              <a:rPr lang="en-IN" sz="2400" b="1" dirty="0" smtClean="0">
                <a:solidFill>
                  <a:schemeClr val="tx2"/>
                </a:solidFill>
              </a:rPr>
              <a:t>Hindustan Steelworks Construction Limited (HSCL)</a:t>
            </a:r>
            <a:endParaRPr lang="en-IN" sz="2400" b="1" dirty="0"/>
          </a:p>
        </p:txBody>
      </p:sp>
      <p:sp>
        <p:nvSpPr>
          <p:cNvPr id="3" name="Content Placeholder 2"/>
          <p:cNvSpPr>
            <a:spLocks noGrp="1"/>
          </p:cNvSpPr>
          <p:nvPr>
            <p:ph idx="1"/>
          </p:nvPr>
        </p:nvSpPr>
        <p:spPr/>
        <p:txBody>
          <a:bodyPr>
            <a:normAutofit fontScale="77500" lnSpcReduction="20000"/>
          </a:bodyPr>
          <a:lstStyle/>
          <a:p>
            <a:pPr algn="just"/>
            <a:r>
              <a:rPr lang="en-IN" dirty="0" smtClean="0">
                <a:solidFill>
                  <a:schemeClr val="tx2"/>
                </a:solidFill>
              </a:rPr>
              <a:t>Incorporated in the year 1964, Hindustan Steelworks Construction Limited (HSCL) is a leading CPSE initially established with a mandate of developing and sourcing indigenous capabilities for setting up of Integrated Steel Plants in India. </a:t>
            </a:r>
          </a:p>
          <a:p>
            <a:pPr algn="just"/>
            <a:r>
              <a:rPr lang="en-IN" dirty="0" smtClean="0">
                <a:solidFill>
                  <a:schemeClr val="tx2"/>
                </a:solidFill>
              </a:rPr>
              <a:t>HSCL immensely contributed in setting up every major public sector steel plant in the country over the last 5 decades. </a:t>
            </a:r>
          </a:p>
          <a:p>
            <a:pPr algn="just"/>
            <a:r>
              <a:rPr lang="en-IN" dirty="0" smtClean="0">
                <a:solidFill>
                  <a:schemeClr val="tx2"/>
                </a:solidFill>
              </a:rPr>
              <a:t>The company has diversified into other areas of civil &amp; construction sector like buildings, roads and highways, dams and bridges, power plants, hospital and education infrastructure, Opencast Mining, stadiums &amp; other sports facilities, Solar Power Generation Units, etc. establishing its comprehensive credibility across the country.</a:t>
            </a:r>
          </a:p>
          <a:p>
            <a:pPr>
              <a:buNone/>
            </a:pPr>
            <a:endParaRPr lang="en-IN" dirty="0"/>
          </a:p>
        </p:txBody>
      </p:sp>
      <p:pic>
        <p:nvPicPr>
          <p:cNvPr id="5" name="Picture 2" descr="C:\Users\D Sen\Downloads\Final_HSCL-Logo2.png"/>
          <p:cNvPicPr>
            <a:picLocks noChangeAspect="1" noChangeArrowheads="1"/>
          </p:cNvPicPr>
          <p:nvPr/>
        </p:nvPicPr>
        <p:blipFill>
          <a:blip r:embed="rId2" cstate="print"/>
          <a:srcRect/>
          <a:stretch>
            <a:fillRect/>
          </a:stretch>
        </p:blipFill>
        <p:spPr bwMode="auto">
          <a:xfrm>
            <a:off x="611560" y="548680"/>
            <a:ext cx="1236430" cy="576064"/>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1"/>
          <p:cNvSpPr>
            <a:spLocks noGrp="1"/>
          </p:cNvSpPr>
          <p:nvPr>
            <p:ph type="title"/>
          </p:nvPr>
        </p:nvSpPr>
        <p:spPr/>
        <p:txBody>
          <a:bodyPr>
            <a:normAutofit/>
          </a:bodyPr>
          <a:lstStyle/>
          <a:p>
            <a:pPr algn="r"/>
            <a:r>
              <a:rPr lang="en-IN" sz="2400" b="1" dirty="0" smtClean="0">
                <a:solidFill>
                  <a:schemeClr val="tx2"/>
                </a:solidFill>
              </a:rPr>
              <a:t>Hindustan Steelworks Construction Limited (HSCL)</a:t>
            </a:r>
            <a:endParaRPr lang="en-IN" sz="2400" b="1" dirty="0"/>
          </a:p>
        </p:txBody>
      </p:sp>
      <p:sp>
        <p:nvSpPr>
          <p:cNvPr id="3" name="Content Placeholder 2"/>
          <p:cNvSpPr>
            <a:spLocks noGrp="1"/>
          </p:cNvSpPr>
          <p:nvPr>
            <p:ph idx="1"/>
          </p:nvPr>
        </p:nvSpPr>
        <p:spPr/>
        <p:txBody>
          <a:bodyPr>
            <a:normAutofit lnSpcReduction="10000"/>
          </a:bodyPr>
          <a:lstStyle/>
          <a:p>
            <a:r>
              <a:rPr lang="en-IN" sz="2800" dirty="0" smtClean="0">
                <a:solidFill>
                  <a:schemeClr val="tx2"/>
                </a:solidFill>
              </a:rPr>
              <a:t>HSCL is a subsidiary of NBCC (India) Limited under the Ministry of Housing and Urban Affairs, Govt. of India. </a:t>
            </a:r>
          </a:p>
          <a:p>
            <a:pPr>
              <a:buNone/>
            </a:pPr>
            <a:endParaRPr lang="en-IN" sz="2800" dirty="0" smtClean="0">
              <a:solidFill>
                <a:schemeClr val="tx2"/>
              </a:solidFill>
            </a:endParaRPr>
          </a:p>
          <a:p>
            <a:r>
              <a:rPr lang="en-IN" sz="2800" dirty="0" smtClean="0">
                <a:solidFill>
                  <a:schemeClr val="tx2"/>
                </a:solidFill>
              </a:rPr>
              <a:t>It is a Schedule ‘B’CPSE. NBCC holds 51% stake in the company while rest of the stake is held by Govt . of India. </a:t>
            </a:r>
          </a:p>
          <a:p>
            <a:pPr>
              <a:buNone/>
            </a:pPr>
            <a:endParaRPr lang="en-IN" sz="2800" dirty="0" smtClean="0">
              <a:solidFill>
                <a:schemeClr val="tx2"/>
              </a:solidFill>
            </a:endParaRPr>
          </a:p>
          <a:p>
            <a:r>
              <a:rPr lang="en-IN" sz="2800" dirty="0" smtClean="0">
                <a:solidFill>
                  <a:schemeClr val="tx2"/>
                </a:solidFill>
              </a:rPr>
              <a:t>The company is headquartered in Kolkata and has units all over India.</a:t>
            </a:r>
          </a:p>
          <a:p>
            <a:pPr>
              <a:buNone/>
            </a:pPr>
            <a:endParaRPr lang="en-IN" dirty="0"/>
          </a:p>
        </p:txBody>
      </p:sp>
      <p:pic>
        <p:nvPicPr>
          <p:cNvPr id="5" name="Picture 2" descr="C:\Users\D Sen\Downloads\Final_HSCL-Logo2.png"/>
          <p:cNvPicPr>
            <a:picLocks noChangeAspect="1" noChangeArrowheads="1"/>
          </p:cNvPicPr>
          <p:nvPr/>
        </p:nvPicPr>
        <p:blipFill>
          <a:blip r:embed="rId2" cstate="print"/>
          <a:srcRect/>
          <a:stretch>
            <a:fillRect/>
          </a:stretch>
        </p:blipFill>
        <p:spPr bwMode="auto">
          <a:xfrm>
            <a:off x="611560" y="548680"/>
            <a:ext cx="1236430" cy="576064"/>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a:p>
        </p:txBody>
      </p:sp>
      <p:sp>
        <p:nvSpPr>
          <p:cNvPr id="2" name="Title 1"/>
          <p:cNvSpPr>
            <a:spLocks noGrp="1"/>
          </p:cNvSpPr>
          <p:nvPr>
            <p:ph type="title"/>
          </p:nvPr>
        </p:nvSpPr>
        <p:spPr>
          <a:xfrm>
            <a:off x="457200" y="274638"/>
            <a:ext cx="8229600" cy="850106"/>
          </a:xfrm>
        </p:spPr>
        <p:txBody>
          <a:bodyPr>
            <a:normAutofit/>
          </a:bodyPr>
          <a:lstStyle/>
          <a:p>
            <a:pPr algn="r"/>
            <a:r>
              <a:rPr lang="en-IN" sz="2400" b="1" dirty="0" smtClean="0">
                <a:solidFill>
                  <a:schemeClr val="tx2"/>
                </a:solidFill>
              </a:rPr>
              <a:t>Hindustan Steelworks Construction Limited (HSCL)</a:t>
            </a:r>
            <a:endParaRPr lang="en-IN" sz="2400" b="1" dirty="0"/>
          </a:p>
        </p:txBody>
      </p:sp>
      <p:sp>
        <p:nvSpPr>
          <p:cNvPr id="3" name="Content Placeholder 2"/>
          <p:cNvSpPr>
            <a:spLocks noGrp="1"/>
          </p:cNvSpPr>
          <p:nvPr>
            <p:ph idx="1"/>
          </p:nvPr>
        </p:nvSpPr>
        <p:spPr>
          <a:xfrm>
            <a:off x="467544" y="1124745"/>
            <a:ext cx="8219256" cy="720080"/>
          </a:xfrm>
          <a:solidFill>
            <a:schemeClr val="tx2">
              <a:lumMod val="20000"/>
              <a:lumOff val="80000"/>
            </a:schemeClr>
          </a:solidFill>
        </p:spPr>
        <p:txBody>
          <a:bodyPr>
            <a:normAutofit fontScale="70000" lnSpcReduction="20000"/>
          </a:bodyPr>
          <a:lstStyle/>
          <a:p>
            <a:pPr algn="ctr">
              <a:buNone/>
            </a:pPr>
            <a:r>
              <a:rPr lang="en-IN" b="1" dirty="0" smtClean="0">
                <a:solidFill>
                  <a:schemeClr val="tx2"/>
                </a:solidFill>
              </a:rPr>
              <a:t>Management Trainee (E-1)</a:t>
            </a:r>
          </a:p>
          <a:p>
            <a:pPr algn="ctr">
              <a:buNone/>
            </a:pPr>
            <a:r>
              <a:rPr lang="en-IN" b="1" dirty="0" smtClean="0"/>
              <a:t>Role &amp; Responsibilities</a:t>
            </a:r>
          </a:p>
          <a:p>
            <a:pPr>
              <a:buNone/>
            </a:pPr>
            <a:endParaRPr lang="en-IN" dirty="0"/>
          </a:p>
        </p:txBody>
      </p:sp>
      <p:pic>
        <p:nvPicPr>
          <p:cNvPr id="5" name="Picture 2" descr="C:\Users\D Sen\Downloads\Final_HSCL-Logo2.png"/>
          <p:cNvPicPr>
            <a:picLocks noChangeAspect="1" noChangeArrowheads="1"/>
          </p:cNvPicPr>
          <p:nvPr/>
        </p:nvPicPr>
        <p:blipFill>
          <a:blip r:embed="rId2" cstate="print"/>
          <a:srcRect/>
          <a:stretch>
            <a:fillRect/>
          </a:stretch>
        </p:blipFill>
        <p:spPr bwMode="auto">
          <a:xfrm>
            <a:off x="611560" y="332656"/>
            <a:ext cx="1236430" cy="576064"/>
          </a:xfrm>
          <a:prstGeom prst="rect">
            <a:avLst/>
          </a:prstGeom>
          <a:noFill/>
          <a:ln>
            <a:solidFill>
              <a:schemeClr val="accent1"/>
            </a:solidFill>
          </a:ln>
        </p:spPr>
      </p:pic>
      <p:sp>
        <p:nvSpPr>
          <p:cNvPr id="18" name="TextBox 17"/>
          <p:cNvSpPr txBox="1"/>
          <p:nvPr/>
        </p:nvSpPr>
        <p:spPr>
          <a:xfrm>
            <a:off x="539552" y="2276872"/>
            <a:ext cx="8064896" cy="3447098"/>
          </a:xfrm>
          <a:prstGeom prst="rect">
            <a:avLst/>
          </a:prstGeom>
          <a:noFill/>
        </p:spPr>
        <p:txBody>
          <a:bodyPr wrap="square" rtlCol="0">
            <a:spAutoFit/>
          </a:bodyPr>
          <a:lstStyle/>
          <a:p>
            <a:pPr algn="just">
              <a:buFont typeface="Wingdings" pitchFamily="2" charset="2"/>
              <a:buChar char="v"/>
            </a:pPr>
            <a:r>
              <a:rPr lang="en-IN" sz="2000" b="1" dirty="0" smtClean="0">
                <a:solidFill>
                  <a:schemeClr val="tx2">
                    <a:lumMod val="50000"/>
                  </a:schemeClr>
                </a:solidFill>
              </a:rPr>
              <a:t>The person will be responsible for finalization of accounts and consolidation of accounts including financial reporting, preparation and monitoring Budgets at the unit/ corporate level including initiative for cost control. </a:t>
            </a:r>
          </a:p>
          <a:p>
            <a:pPr algn="just">
              <a:buFont typeface="Wingdings" pitchFamily="2" charset="2"/>
              <a:buChar char="v"/>
            </a:pPr>
            <a:r>
              <a:rPr lang="en-IN" sz="2000" b="1" dirty="0" smtClean="0">
                <a:solidFill>
                  <a:schemeClr val="tx2">
                    <a:lumMod val="50000"/>
                  </a:schemeClr>
                </a:solidFill>
              </a:rPr>
              <a:t>Managing direct and indirect taxes.</a:t>
            </a:r>
          </a:p>
          <a:p>
            <a:pPr algn="just">
              <a:buFont typeface="Wingdings" pitchFamily="2" charset="2"/>
              <a:buChar char="v"/>
            </a:pPr>
            <a:r>
              <a:rPr lang="en-IN" sz="2000" b="1" dirty="0" smtClean="0">
                <a:solidFill>
                  <a:schemeClr val="tx2">
                    <a:lumMod val="50000"/>
                  </a:schemeClr>
                </a:solidFill>
              </a:rPr>
              <a:t>Handling internal, statutory and government audits. </a:t>
            </a:r>
          </a:p>
          <a:p>
            <a:pPr algn="just">
              <a:buFont typeface="Wingdings" pitchFamily="2" charset="2"/>
              <a:buChar char="v"/>
            </a:pPr>
            <a:r>
              <a:rPr lang="en-IN" sz="2000" b="1" dirty="0" smtClean="0">
                <a:solidFill>
                  <a:schemeClr val="tx2">
                    <a:lumMod val="50000"/>
                  </a:schemeClr>
                </a:solidFill>
              </a:rPr>
              <a:t>The work will also involve Treasury Management, Contract management &amp; processing of contractor's / vendor's bills. </a:t>
            </a:r>
          </a:p>
          <a:p>
            <a:pPr algn="just">
              <a:buFont typeface="Wingdings" pitchFamily="2" charset="2"/>
              <a:buChar char="v"/>
            </a:pPr>
            <a:r>
              <a:rPr lang="en-IN" sz="2000" b="1" dirty="0" smtClean="0">
                <a:solidFill>
                  <a:schemeClr val="tx2">
                    <a:lumMod val="50000"/>
                  </a:schemeClr>
                </a:solidFill>
              </a:rPr>
              <a:t>On successful completion of probation of one year, the candidate shall be posted as Assistant Manager (Finance.)</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a:p>
        </p:txBody>
      </p:sp>
      <p:sp>
        <p:nvSpPr>
          <p:cNvPr id="2" name="Title 1"/>
          <p:cNvSpPr>
            <a:spLocks noGrp="1"/>
          </p:cNvSpPr>
          <p:nvPr>
            <p:ph type="title"/>
          </p:nvPr>
        </p:nvSpPr>
        <p:spPr>
          <a:xfrm>
            <a:off x="457200" y="274638"/>
            <a:ext cx="8229600" cy="850106"/>
          </a:xfrm>
        </p:spPr>
        <p:txBody>
          <a:bodyPr>
            <a:normAutofit/>
          </a:bodyPr>
          <a:lstStyle/>
          <a:p>
            <a:pPr algn="r"/>
            <a:r>
              <a:rPr lang="en-IN" sz="2400" b="1" dirty="0" smtClean="0">
                <a:solidFill>
                  <a:schemeClr val="tx2"/>
                </a:solidFill>
              </a:rPr>
              <a:t>Hindustan Steelworks Construction Limited (HSCL)</a:t>
            </a:r>
            <a:endParaRPr lang="en-IN" sz="2400" b="1" dirty="0"/>
          </a:p>
        </p:txBody>
      </p:sp>
      <p:sp>
        <p:nvSpPr>
          <p:cNvPr id="3" name="Content Placeholder 2"/>
          <p:cNvSpPr>
            <a:spLocks noGrp="1"/>
          </p:cNvSpPr>
          <p:nvPr>
            <p:ph idx="1"/>
          </p:nvPr>
        </p:nvSpPr>
        <p:spPr>
          <a:xfrm>
            <a:off x="467544" y="1124745"/>
            <a:ext cx="8219256" cy="720080"/>
          </a:xfrm>
          <a:solidFill>
            <a:schemeClr val="tx2">
              <a:lumMod val="20000"/>
              <a:lumOff val="80000"/>
            </a:schemeClr>
          </a:solidFill>
        </p:spPr>
        <p:txBody>
          <a:bodyPr>
            <a:normAutofit fontScale="70000" lnSpcReduction="20000"/>
          </a:bodyPr>
          <a:lstStyle/>
          <a:p>
            <a:pPr algn="ctr">
              <a:buNone/>
            </a:pPr>
            <a:r>
              <a:rPr lang="en-IN" b="1" dirty="0" smtClean="0">
                <a:solidFill>
                  <a:schemeClr val="tx2"/>
                </a:solidFill>
              </a:rPr>
              <a:t>Management Trainee (E-1)</a:t>
            </a:r>
          </a:p>
          <a:p>
            <a:pPr algn="ctr">
              <a:buNone/>
            </a:pPr>
            <a:r>
              <a:rPr lang="en-IN" b="1" dirty="0" smtClean="0"/>
              <a:t>Eligibility &amp; Selection Procedure</a:t>
            </a:r>
          </a:p>
          <a:p>
            <a:pPr>
              <a:buNone/>
            </a:pPr>
            <a:endParaRPr lang="en-IN" dirty="0"/>
          </a:p>
        </p:txBody>
      </p:sp>
      <p:pic>
        <p:nvPicPr>
          <p:cNvPr id="5" name="Picture 2" descr="C:\Users\D Sen\Downloads\Final_HSCL-Logo2.png"/>
          <p:cNvPicPr>
            <a:picLocks noChangeAspect="1" noChangeArrowheads="1"/>
          </p:cNvPicPr>
          <p:nvPr/>
        </p:nvPicPr>
        <p:blipFill>
          <a:blip r:embed="rId2" cstate="print"/>
          <a:srcRect/>
          <a:stretch>
            <a:fillRect/>
          </a:stretch>
        </p:blipFill>
        <p:spPr bwMode="auto">
          <a:xfrm>
            <a:off x="611560" y="332656"/>
            <a:ext cx="1236430" cy="576064"/>
          </a:xfrm>
          <a:prstGeom prst="rect">
            <a:avLst/>
          </a:prstGeom>
          <a:noFill/>
          <a:ln>
            <a:solidFill>
              <a:schemeClr val="accent1"/>
            </a:solidFill>
          </a:ln>
        </p:spPr>
      </p:pic>
      <p:sp>
        <p:nvSpPr>
          <p:cNvPr id="18" name="TextBox 17"/>
          <p:cNvSpPr txBox="1"/>
          <p:nvPr/>
        </p:nvSpPr>
        <p:spPr>
          <a:xfrm>
            <a:off x="428596" y="1928802"/>
            <a:ext cx="8064896" cy="1477328"/>
          </a:xfrm>
          <a:prstGeom prst="rect">
            <a:avLst/>
          </a:prstGeom>
          <a:noFill/>
        </p:spPr>
        <p:txBody>
          <a:bodyPr wrap="square" rtlCol="0">
            <a:spAutoFit/>
          </a:bodyPr>
          <a:lstStyle/>
          <a:p>
            <a:r>
              <a:rPr lang="en-IN" b="1" dirty="0" smtClean="0"/>
              <a:t>Minimum Eligibility:</a:t>
            </a:r>
          </a:p>
          <a:p>
            <a:endParaRPr lang="en-IN" b="1" dirty="0" smtClean="0"/>
          </a:p>
          <a:p>
            <a:r>
              <a:rPr lang="en-IN" dirty="0" smtClean="0"/>
              <a:t>Passed the Final Examination of The Institute of Cost Accountants of India.</a:t>
            </a:r>
          </a:p>
          <a:p>
            <a:r>
              <a:rPr lang="en-IN" dirty="0" smtClean="0"/>
              <a:t>Maximum Age: 29 years as on 01.02.2022. </a:t>
            </a:r>
          </a:p>
          <a:p>
            <a:endParaRPr lang="en-IN" dirty="0" smtClean="0"/>
          </a:p>
        </p:txBody>
      </p:sp>
      <p:sp>
        <p:nvSpPr>
          <p:cNvPr id="8" name="Rectangle 7"/>
          <p:cNvSpPr/>
          <p:nvPr/>
        </p:nvSpPr>
        <p:spPr>
          <a:xfrm>
            <a:off x="571472" y="3714752"/>
            <a:ext cx="8072494" cy="23574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charset="0"/>
              <a:buChar char="•"/>
            </a:pPr>
            <a:r>
              <a:rPr lang="en-IN" sz="2400" b="1" dirty="0" smtClean="0"/>
              <a:t>Candidate should be willing to re-locate anywhere in India. Employees may be transferred anywhere in India.</a:t>
            </a:r>
          </a:p>
          <a:p>
            <a:pPr>
              <a:buFont typeface="Arial" charset="0"/>
              <a:buChar char="•"/>
            </a:pPr>
            <a:endParaRPr lang="en-IN" sz="2400" b="1" dirty="0" smtClean="0"/>
          </a:p>
          <a:p>
            <a:r>
              <a:rPr lang="en-IN" sz="2400" b="1" dirty="0" smtClean="0"/>
              <a:t>* Selected candidates will be required to furnish </a:t>
            </a:r>
            <a:r>
              <a:rPr lang="en-IN" sz="2400" b="1" dirty="0" err="1" smtClean="0"/>
              <a:t>Surity</a:t>
            </a:r>
            <a:r>
              <a:rPr lang="en-IN" sz="2400" b="1" dirty="0" smtClean="0"/>
              <a:t> Bond of Rs. 1.5 </a:t>
            </a:r>
            <a:r>
              <a:rPr lang="en-IN" sz="2400" b="1" dirty="0" err="1" smtClean="0"/>
              <a:t>Lakhs</a:t>
            </a:r>
            <a:r>
              <a:rPr lang="en-IN" sz="2400" b="1" dirty="0" smtClean="0"/>
              <a:t> to ensure that he/ she shall serve the organisation for a period of 2 years.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Triangle 3"/>
          <p:cNvSpPr/>
          <p:nvPr/>
        </p:nvSpPr>
        <p:spPr>
          <a:xfrm>
            <a:off x="323528" y="4797152"/>
            <a:ext cx="8352928" cy="1800200"/>
          </a:xfrm>
          <a:prstGeom prst="r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N" dirty="0"/>
          </a:p>
        </p:txBody>
      </p:sp>
      <p:sp>
        <p:nvSpPr>
          <p:cNvPr id="2" name="Title 1"/>
          <p:cNvSpPr>
            <a:spLocks noGrp="1"/>
          </p:cNvSpPr>
          <p:nvPr>
            <p:ph type="title"/>
          </p:nvPr>
        </p:nvSpPr>
        <p:spPr>
          <a:xfrm>
            <a:off x="457200" y="274638"/>
            <a:ext cx="8229600" cy="850106"/>
          </a:xfrm>
        </p:spPr>
        <p:txBody>
          <a:bodyPr>
            <a:normAutofit/>
          </a:bodyPr>
          <a:lstStyle/>
          <a:p>
            <a:pPr algn="r"/>
            <a:r>
              <a:rPr lang="en-IN" sz="2400" b="1" dirty="0" smtClean="0">
                <a:solidFill>
                  <a:schemeClr val="tx2"/>
                </a:solidFill>
              </a:rPr>
              <a:t>Hindustan Steelworks Construction Limited (HSCL)</a:t>
            </a:r>
            <a:endParaRPr lang="en-IN" sz="2400" b="1" dirty="0"/>
          </a:p>
        </p:txBody>
      </p:sp>
      <p:sp>
        <p:nvSpPr>
          <p:cNvPr id="3" name="Content Placeholder 2"/>
          <p:cNvSpPr>
            <a:spLocks noGrp="1"/>
          </p:cNvSpPr>
          <p:nvPr>
            <p:ph idx="1"/>
          </p:nvPr>
        </p:nvSpPr>
        <p:spPr>
          <a:xfrm>
            <a:off x="467544" y="1000109"/>
            <a:ext cx="8219256" cy="785818"/>
          </a:xfrm>
          <a:solidFill>
            <a:schemeClr val="tx2">
              <a:lumMod val="20000"/>
              <a:lumOff val="80000"/>
            </a:schemeClr>
          </a:solidFill>
        </p:spPr>
        <p:txBody>
          <a:bodyPr>
            <a:normAutofit fontScale="40000" lnSpcReduction="20000"/>
          </a:bodyPr>
          <a:lstStyle/>
          <a:p>
            <a:pPr algn="ctr">
              <a:buNone/>
            </a:pPr>
            <a:r>
              <a:rPr lang="en-IN" sz="5600" b="1" dirty="0" smtClean="0">
                <a:solidFill>
                  <a:schemeClr val="tx2"/>
                </a:solidFill>
              </a:rPr>
              <a:t>Management Trainee(Finance) (E-1)</a:t>
            </a:r>
          </a:p>
          <a:p>
            <a:pPr algn="ctr">
              <a:buNone/>
            </a:pPr>
            <a:r>
              <a:rPr lang="en-IN" sz="5600" b="1" dirty="0" smtClean="0">
                <a:solidFill>
                  <a:schemeClr val="tx2"/>
                </a:solidFill>
              </a:rPr>
              <a:t>Scale of Pay:  </a:t>
            </a:r>
            <a:r>
              <a:rPr lang="en-IN" sz="5600" b="1" dirty="0" smtClean="0"/>
              <a:t>Rs. 40,000-1,40,000/- </a:t>
            </a:r>
          </a:p>
          <a:p>
            <a:pPr>
              <a:buNone/>
            </a:pPr>
            <a:endParaRPr lang="en-IN" dirty="0"/>
          </a:p>
        </p:txBody>
      </p:sp>
      <p:pic>
        <p:nvPicPr>
          <p:cNvPr id="5" name="Picture 2" descr="C:\Users\D Sen\Downloads\Final_HSCL-Logo2.png"/>
          <p:cNvPicPr>
            <a:picLocks noChangeAspect="1" noChangeArrowheads="1"/>
          </p:cNvPicPr>
          <p:nvPr/>
        </p:nvPicPr>
        <p:blipFill>
          <a:blip r:embed="rId2" cstate="print"/>
          <a:srcRect/>
          <a:stretch>
            <a:fillRect/>
          </a:stretch>
        </p:blipFill>
        <p:spPr bwMode="auto">
          <a:xfrm>
            <a:off x="611560" y="332656"/>
            <a:ext cx="1236430" cy="576064"/>
          </a:xfrm>
          <a:prstGeom prst="rect">
            <a:avLst/>
          </a:prstGeom>
          <a:noFill/>
          <a:ln>
            <a:solidFill>
              <a:schemeClr val="accent1"/>
            </a:solidFill>
          </a:ln>
        </p:spPr>
      </p:pic>
      <p:graphicFrame>
        <p:nvGraphicFramePr>
          <p:cNvPr id="9" name="Table 8"/>
          <p:cNvGraphicFramePr>
            <a:graphicFrameLocks noGrp="1"/>
          </p:cNvGraphicFramePr>
          <p:nvPr/>
        </p:nvGraphicFramePr>
        <p:xfrm>
          <a:off x="2627784" y="2097864"/>
          <a:ext cx="4320480" cy="3680460"/>
        </p:xfrm>
        <a:graphic>
          <a:graphicData uri="http://schemas.openxmlformats.org/drawingml/2006/table">
            <a:tbl>
              <a:tblPr/>
              <a:tblGrid>
                <a:gridCol w="2288759">
                  <a:extLst>
                    <a:ext uri="{9D8B030D-6E8A-4147-A177-3AD203B41FA5}">
                      <a16:colId xmlns:a16="http://schemas.microsoft.com/office/drawing/2014/main" val="20000"/>
                    </a:ext>
                  </a:extLst>
                </a:gridCol>
                <a:gridCol w="2031721">
                  <a:extLst>
                    <a:ext uri="{9D8B030D-6E8A-4147-A177-3AD203B41FA5}">
                      <a16:colId xmlns:a16="http://schemas.microsoft.com/office/drawing/2014/main" val="20001"/>
                    </a:ext>
                  </a:extLst>
                </a:gridCol>
              </a:tblGrid>
              <a:tr h="230278">
                <a:tc>
                  <a:txBody>
                    <a:bodyPr/>
                    <a:lstStyle/>
                    <a:p>
                      <a:pPr algn="ctr">
                        <a:lnSpc>
                          <a:spcPct val="115000"/>
                        </a:lnSpc>
                        <a:spcAft>
                          <a:spcPts val="0"/>
                        </a:spcAft>
                      </a:pPr>
                      <a:r>
                        <a:rPr lang="en-IN" sz="1400" b="1" dirty="0">
                          <a:solidFill>
                            <a:srgbClr val="212529"/>
                          </a:solidFill>
                          <a:latin typeface="OpenSans-Regular"/>
                          <a:ea typeface="Calibri"/>
                          <a:cs typeface="Times New Roman"/>
                        </a:rPr>
                        <a:t>Particulars</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en-IN" sz="1400" b="1" dirty="0">
                          <a:solidFill>
                            <a:srgbClr val="212529"/>
                          </a:solidFill>
                          <a:latin typeface="OpenSans-Regular"/>
                          <a:ea typeface="Calibri"/>
                          <a:cs typeface="Times New Roman"/>
                        </a:rPr>
                        <a:t>Amount</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30278">
                <a:tc>
                  <a:txBody>
                    <a:bodyPr/>
                    <a:lstStyle/>
                    <a:p>
                      <a:pPr>
                        <a:lnSpc>
                          <a:spcPct val="115000"/>
                        </a:lnSpc>
                        <a:spcAft>
                          <a:spcPts val="0"/>
                        </a:spcAft>
                      </a:pPr>
                      <a:r>
                        <a:rPr lang="en-IN" sz="1400" b="1" dirty="0">
                          <a:solidFill>
                            <a:srgbClr val="212529"/>
                          </a:solidFill>
                          <a:latin typeface="OpenSans-Regular"/>
                          <a:ea typeface="Calibri"/>
                          <a:cs typeface="Times New Roman"/>
                        </a:rPr>
                        <a:t>Monthly:</a:t>
                      </a:r>
                      <a:endParaRPr lang="en-IN" sz="14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endParaRPr lang="en-IN" sz="14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230278">
                <a:tc>
                  <a:txBody>
                    <a:bodyPr/>
                    <a:lstStyle/>
                    <a:p>
                      <a:pPr>
                        <a:lnSpc>
                          <a:spcPct val="115000"/>
                        </a:lnSpc>
                        <a:spcAft>
                          <a:spcPts val="0"/>
                        </a:spcAft>
                      </a:pPr>
                      <a:r>
                        <a:rPr lang="en-IN" sz="1400" dirty="0">
                          <a:solidFill>
                            <a:srgbClr val="212529"/>
                          </a:solidFill>
                          <a:latin typeface="OpenSans-Regular"/>
                          <a:ea typeface="Calibri"/>
                          <a:cs typeface="Times New Roman"/>
                        </a:rPr>
                        <a:t>Basic</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40000</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0278">
                <a:tc>
                  <a:txBody>
                    <a:bodyPr/>
                    <a:lstStyle/>
                    <a:p>
                      <a:pPr>
                        <a:lnSpc>
                          <a:spcPct val="115000"/>
                        </a:lnSpc>
                        <a:spcAft>
                          <a:spcPts val="0"/>
                        </a:spcAft>
                      </a:pPr>
                      <a:r>
                        <a:rPr lang="en-IN" sz="1400" dirty="0">
                          <a:solidFill>
                            <a:srgbClr val="212529"/>
                          </a:solidFill>
                          <a:latin typeface="OpenSans-Regular"/>
                          <a:ea typeface="Calibri"/>
                          <a:cs typeface="Times New Roman"/>
                        </a:rPr>
                        <a:t>Dearness Allowance</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11760</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0278">
                <a:tc>
                  <a:txBody>
                    <a:bodyPr/>
                    <a:lstStyle/>
                    <a:p>
                      <a:pPr>
                        <a:lnSpc>
                          <a:spcPct val="115000"/>
                        </a:lnSpc>
                        <a:spcAft>
                          <a:spcPts val="0"/>
                        </a:spcAft>
                      </a:pPr>
                      <a:r>
                        <a:rPr lang="en-IN" sz="1400" dirty="0">
                          <a:solidFill>
                            <a:srgbClr val="212529"/>
                          </a:solidFill>
                          <a:latin typeface="OpenSans-Regular"/>
                          <a:ea typeface="Calibri"/>
                          <a:cs typeface="Times New Roman"/>
                        </a:rPr>
                        <a:t>House Rent Allowance</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10800</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30278">
                <a:tc>
                  <a:txBody>
                    <a:bodyPr/>
                    <a:lstStyle/>
                    <a:p>
                      <a:pPr>
                        <a:lnSpc>
                          <a:spcPct val="115000"/>
                        </a:lnSpc>
                        <a:spcAft>
                          <a:spcPts val="0"/>
                        </a:spcAft>
                      </a:pPr>
                      <a:r>
                        <a:rPr lang="en-IN" sz="1400">
                          <a:solidFill>
                            <a:srgbClr val="212529"/>
                          </a:solidFill>
                          <a:latin typeface="OpenSans-Regular"/>
                          <a:ea typeface="Calibri"/>
                          <a:cs typeface="Times New Roman"/>
                        </a:rPr>
                        <a:t>EPF</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6211</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0278">
                <a:tc>
                  <a:txBody>
                    <a:bodyPr/>
                    <a:lstStyle/>
                    <a:p>
                      <a:pPr>
                        <a:lnSpc>
                          <a:spcPct val="115000"/>
                        </a:lnSpc>
                        <a:spcAft>
                          <a:spcPts val="0"/>
                        </a:spcAft>
                      </a:pPr>
                      <a:r>
                        <a:rPr lang="en-IN" sz="1400" b="1" dirty="0">
                          <a:solidFill>
                            <a:srgbClr val="212529"/>
                          </a:solidFill>
                          <a:latin typeface="OpenSans-Regular"/>
                          <a:ea typeface="Calibri"/>
                          <a:cs typeface="Times New Roman"/>
                        </a:rPr>
                        <a:t>Grand Total</a:t>
                      </a:r>
                      <a:endParaRPr lang="en-IN"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b="1" dirty="0">
                          <a:solidFill>
                            <a:srgbClr val="212529"/>
                          </a:solidFill>
                          <a:latin typeface="OpenSans-Regular"/>
                          <a:ea typeface="Calibri"/>
                          <a:cs typeface="Times New Roman"/>
                        </a:rPr>
                        <a:t>68771</a:t>
                      </a:r>
                      <a:endParaRPr lang="en-IN" sz="14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30278">
                <a:tc>
                  <a:txBody>
                    <a:bodyPr/>
                    <a:lstStyle/>
                    <a:p>
                      <a:pPr>
                        <a:lnSpc>
                          <a:spcPct val="115000"/>
                        </a:lnSpc>
                        <a:spcAft>
                          <a:spcPts val="0"/>
                        </a:spcAft>
                      </a:pPr>
                      <a:r>
                        <a:rPr lang="en-IN" sz="1400" dirty="0">
                          <a:solidFill>
                            <a:srgbClr val="212529"/>
                          </a:solidFill>
                          <a:latin typeface="OpenSans-Regular"/>
                          <a:ea typeface="Calibri"/>
                          <a:cs typeface="Times New Roman"/>
                        </a:rPr>
                        <a:t>Yearly</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825254</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0278">
                <a:tc>
                  <a:txBody>
                    <a:bodyPr/>
                    <a:lstStyle/>
                    <a:p>
                      <a:pPr>
                        <a:lnSpc>
                          <a:spcPct val="115000"/>
                        </a:lnSpc>
                        <a:spcAft>
                          <a:spcPts val="0"/>
                        </a:spcAft>
                      </a:pPr>
                      <a:r>
                        <a:rPr lang="en-IN" sz="1400" b="1" dirty="0">
                          <a:solidFill>
                            <a:srgbClr val="212529"/>
                          </a:solidFill>
                          <a:latin typeface="OpenSans-Regular"/>
                          <a:ea typeface="Calibri"/>
                          <a:cs typeface="Times New Roman"/>
                        </a:rPr>
                        <a:t>Annual:</a:t>
                      </a:r>
                      <a:endParaRPr lang="en-IN" sz="14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a:lnSpc>
                          <a:spcPct val="115000"/>
                        </a:lnSpc>
                        <a:spcAft>
                          <a:spcPts val="0"/>
                        </a:spcAft>
                      </a:pPr>
                      <a:endParaRPr lang="en-IN" sz="14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230278">
                <a:tc>
                  <a:txBody>
                    <a:bodyPr/>
                    <a:lstStyle/>
                    <a:p>
                      <a:pPr>
                        <a:lnSpc>
                          <a:spcPct val="115000"/>
                        </a:lnSpc>
                        <a:spcAft>
                          <a:spcPts val="0"/>
                        </a:spcAft>
                      </a:pPr>
                      <a:r>
                        <a:rPr lang="en-IN" sz="1400">
                          <a:solidFill>
                            <a:srgbClr val="212529"/>
                          </a:solidFill>
                          <a:latin typeface="OpenSans-Regular"/>
                          <a:ea typeface="Calibri"/>
                          <a:cs typeface="Times New Roman"/>
                        </a:rPr>
                        <a:t>Earned leave</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51739</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30278">
                <a:tc>
                  <a:txBody>
                    <a:bodyPr/>
                    <a:lstStyle/>
                    <a:p>
                      <a:pPr>
                        <a:lnSpc>
                          <a:spcPct val="115000"/>
                        </a:lnSpc>
                        <a:spcAft>
                          <a:spcPts val="0"/>
                        </a:spcAft>
                      </a:pPr>
                      <a:r>
                        <a:rPr lang="en-IN" sz="1400" dirty="0">
                          <a:solidFill>
                            <a:srgbClr val="212529"/>
                          </a:solidFill>
                          <a:latin typeface="OpenSans-Regular"/>
                          <a:ea typeface="Calibri"/>
                          <a:cs typeface="Times New Roman"/>
                        </a:rPr>
                        <a:t>Half Pay Leave</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17205</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30278">
                <a:tc>
                  <a:txBody>
                    <a:bodyPr/>
                    <a:lstStyle/>
                    <a:p>
                      <a:pPr>
                        <a:lnSpc>
                          <a:spcPct val="115000"/>
                        </a:lnSpc>
                        <a:spcAft>
                          <a:spcPts val="0"/>
                        </a:spcAft>
                      </a:pPr>
                      <a:r>
                        <a:rPr lang="en-IN" sz="1400">
                          <a:solidFill>
                            <a:srgbClr val="212529"/>
                          </a:solidFill>
                          <a:latin typeface="OpenSans-Regular"/>
                          <a:ea typeface="Calibri"/>
                          <a:cs typeface="Times New Roman"/>
                        </a:rPr>
                        <a:t>Medical OPD</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8000</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30278">
                <a:tc>
                  <a:txBody>
                    <a:bodyPr/>
                    <a:lstStyle/>
                    <a:p>
                      <a:pPr>
                        <a:lnSpc>
                          <a:spcPct val="115000"/>
                        </a:lnSpc>
                        <a:spcAft>
                          <a:spcPts val="0"/>
                        </a:spcAft>
                      </a:pPr>
                      <a:r>
                        <a:rPr lang="en-IN" sz="1400" b="1" dirty="0" err="1" smtClean="0">
                          <a:solidFill>
                            <a:srgbClr val="212529"/>
                          </a:solidFill>
                          <a:latin typeface="OpenSans-Regular"/>
                          <a:ea typeface="Calibri"/>
                          <a:cs typeface="Times New Roman"/>
                        </a:rPr>
                        <a:t>Retirals</a:t>
                      </a:r>
                      <a:r>
                        <a:rPr lang="en-IN" sz="1400" b="1" dirty="0">
                          <a:solidFill>
                            <a:srgbClr val="212529"/>
                          </a:solidFill>
                          <a:latin typeface="OpenSans-Regular"/>
                          <a:ea typeface="Calibri"/>
                          <a:cs typeface="Times New Roman"/>
                        </a:rPr>
                        <a:t>:</a:t>
                      </a:r>
                      <a:endParaRPr lang="en-IN" sz="14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a:lnSpc>
                          <a:spcPct val="115000"/>
                        </a:lnSpc>
                        <a:spcAft>
                          <a:spcPts val="0"/>
                        </a:spcAft>
                      </a:pPr>
                      <a:endParaRPr lang="en-IN" sz="1400"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230278">
                <a:tc>
                  <a:txBody>
                    <a:bodyPr/>
                    <a:lstStyle/>
                    <a:p>
                      <a:pPr>
                        <a:lnSpc>
                          <a:spcPct val="115000"/>
                        </a:lnSpc>
                        <a:spcAft>
                          <a:spcPts val="0"/>
                        </a:spcAft>
                      </a:pPr>
                      <a:r>
                        <a:rPr lang="en-IN" sz="1400">
                          <a:solidFill>
                            <a:srgbClr val="212529"/>
                          </a:solidFill>
                          <a:latin typeface="OpenSans-Regular"/>
                          <a:ea typeface="Calibri"/>
                          <a:cs typeface="Times New Roman"/>
                        </a:rPr>
                        <a:t>Gratuity</a:t>
                      </a:r>
                      <a:endParaRPr lang="en-IN"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dirty="0">
                          <a:solidFill>
                            <a:srgbClr val="212529"/>
                          </a:solidFill>
                          <a:latin typeface="OpenSans-Regular"/>
                          <a:ea typeface="Calibri"/>
                          <a:cs typeface="Times New Roman"/>
                        </a:rPr>
                        <a:t>29876</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30278">
                <a:tc>
                  <a:txBody>
                    <a:bodyPr/>
                    <a:lstStyle/>
                    <a:p>
                      <a:pPr>
                        <a:lnSpc>
                          <a:spcPct val="115000"/>
                        </a:lnSpc>
                        <a:spcAft>
                          <a:spcPts val="0"/>
                        </a:spcAft>
                      </a:pPr>
                      <a:r>
                        <a:rPr lang="en-IN" sz="1400" b="1" dirty="0">
                          <a:solidFill>
                            <a:srgbClr val="212529"/>
                          </a:solidFill>
                          <a:latin typeface="OpenSans-Regular"/>
                          <a:ea typeface="Calibri"/>
                          <a:cs typeface="Times New Roman"/>
                        </a:rPr>
                        <a:t>CTC</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IN" sz="1400" b="1" dirty="0">
                          <a:solidFill>
                            <a:srgbClr val="212529"/>
                          </a:solidFill>
                          <a:latin typeface="OpenSans-Regular"/>
                          <a:ea typeface="Calibri"/>
                          <a:cs typeface="Times New Roman"/>
                        </a:rPr>
                        <a:t>932075</a:t>
                      </a:r>
                      <a:endParaRPr lang="en-IN"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10" name="Rectangle 9"/>
          <p:cNvSpPr/>
          <p:nvPr/>
        </p:nvSpPr>
        <p:spPr>
          <a:xfrm>
            <a:off x="714348" y="5849888"/>
            <a:ext cx="7848872" cy="1008112"/>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v"/>
            </a:pPr>
            <a:r>
              <a:rPr lang="en-IN" sz="1100" dirty="0" smtClean="0">
                <a:solidFill>
                  <a:schemeClr val="tx1"/>
                </a:solidFill>
              </a:rPr>
              <a:t>Rate of Dearness Allowance is declared by DPE every quarter and is based on AICPI. Presently it is 29.4%.</a:t>
            </a:r>
          </a:p>
          <a:p>
            <a:pPr>
              <a:buFont typeface="Wingdings" pitchFamily="2" charset="2"/>
              <a:buChar char="v"/>
            </a:pPr>
            <a:r>
              <a:rPr lang="en-IN" sz="1100" dirty="0" smtClean="0">
                <a:solidFill>
                  <a:schemeClr val="tx1"/>
                </a:solidFill>
              </a:rPr>
              <a:t>Medical reimbursement for special &amp; chronic diseases is unlimited for self &amp; family. </a:t>
            </a:r>
          </a:p>
          <a:p>
            <a:pPr>
              <a:buFont typeface="Wingdings" pitchFamily="2" charset="2"/>
              <a:buChar char="v"/>
            </a:pPr>
            <a:r>
              <a:rPr lang="en-IN" sz="1100" dirty="0" smtClean="0">
                <a:solidFill>
                  <a:schemeClr val="tx1"/>
                </a:solidFill>
              </a:rPr>
              <a:t>Medical insurance for Rs. 4 </a:t>
            </a:r>
            <a:r>
              <a:rPr lang="en-IN" sz="1100" dirty="0" err="1" smtClean="0">
                <a:solidFill>
                  <a:schemeClr val="tx1"/>
                </a:solidFill>
              </a:rPr>
              <a:t>Lakhs</a:t>
            </a:r>
            <a:r>
              <a:rPr lang="en-IN" sz="1100" dirty="0" smtClean="0">
                <a:solidFill>
                  <a:schemeClr val="tx1"/>
                </a:solidFill>
              </a:rPr>
              <a:t> for self &amp; family.  For treatment beyond insurance limit, medical reimbursement applicable.</a:t>
            </a:r>
          </a:p>
          <a:p>
            <a:pPr>
              <a:buFont typeface="Wingdings" pitchFamily="2" charset="2"/>
              <a:buChar char="v"/>
            </a:pPr>
            <a:r>
              <a:rPr lang="en-IN" sz="1100" dirty="0" smtClean="0">
                <a:solidFill>
                  <a:schemeClr val="tx1"/>
                </a:solidFill>
              </a:rPr>
              <a:t>Perks and Performance related Pay (PRP) shall be paid as per  rules, whenever applicable.</a:t>
            </a:r>
          </a:p>
          <a:p>
            <a:pPr>
              <a:buFont typeface="Wingdings" pitchFamily="2" charset="2"/>
              <a:buChar char="v"/>
            </a:pPr>
            <a:r>
              <a:rPr lang="en-IN" sz="1100" dirty="0" smtClean="0">
                <a:solidFill>
                  <a:schemeClr val="tx1"/>
                </a:solidFill>
              </a:rPr>
              <a:t>Encashment of leaves shall be as per rules of the Company.</a:t>
            </a:r>
          </a:p>
          <a:p>
            <a:pPr>
              <a:buFont typeface="Wingdings" pitchFamily="2" charset="2"/>
              <a:buChar char="v"/>
            </a:pPr>
            <a:r>
              <a:rPr lang="en-IN" sz="1100" dirty="0" smtClean="0">
                <a:solidFill>
                  <a:schemeClr val="tx1"/>
                </a:solidFill>
              </a:rPr>
              <a:t>Employees posted in </a:t>
            </a:r>
            <a:r>
              <a:rPr lang="en-IN" sz="1100" dirty="0" err="1" smtClean="0">
                <a:solidFill>
                  <a:schemeClr val="tx1"/>
                </a:solidFill>
              </a:rPr>
              <a:t>Bokaro</a:t>
            </a:r>
            <a:r>
              <a:rPr lang="en-IN" sz="1100" dirty="0" smtClean="0">
                <a:solidFill>
                  <a:schemeClr val="tx1"/>
                </a:solidFill>
              </a:rPr>
              <a:t>, </a:t>
            </a:r>
            <a:r>
              <a:rPr lang="en-IN" sz="1100" dirty="0" err="1" smtClean="0">
                <a:solidFill>
                  <a:schemeClr val="tx1"/>
                </a:solidFill>
              </a:rPr>
              <a:t>Bhilai</a:t>
            </a:r>
            <a:r>
              <a:rPr lang="en-IN" sz="1100" dirty="0" smtClean="0">
                <a:solidFill>
                  <a:schemeClr val="tx1"/>
                </a:solidFill>
              </a:rPr>
              <a:t> &amp; Durgapur may be provided with company’s quarters.</a:t>
            </a:r>
            <a:endParaRPr lang="en-IN" sz="1100" dirty="0">
              <a:solidFill>
                <a:schemeClr val="tx1"/>
              </a:solidFill>
            </a:endParaRPr>
          </a:p>
        </p:txBody>
      </p:sp>
      <p:sp>
        <p:nvSpPr>
          <p:cNvPr id="8" name="TextBox 7"/>
          <p:cNvSpPr txBox="1"/>
          <p:nvPr/>
        </p:nvSpPr>
        <p:spPr>
          <a:xfrm>
            <a:off x="2571736" y="1785926"/>
            <a:ext cx="4357718" cy="369332"/>
          </a:xfrm>
          <a:prstGeom prst="rect">
            <a:avLst/>
          </a:prstGeom>
          <a:noFill/>
        </p:spPr>
        <p:txBody>
          <a:bodyPr wrap="square" rtlCol="0">
            <a:spAutoFit/>
          </a:bodyPr>
          <a:lstStyle/>
          <a:p>
            <a:pPr algn="ctr"/>
            <a:r>
              <a:rPr lang="en-US" b="1" dirty="0" smtClean="0"/>
              <a:t>CTC</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716</Words>
  <Application>Microsoft Office PowerPoint</Application>
  <PresentationFormat>On-screen Show (4:3)</PresentationFormat>
  <Paragraphs>109</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微软雅黑</vt:lpstr>
      <vt:lpstr>宋体</vt:lpstr>
      <vt:lpstr>Arial</vt:lpstr>
      <vt:lpstr>Calibri</vt:lpstr>
      <vt:lpstr>OpenSans-Regular</vt:lpstr>
      <vt:lpstr>Times New Roman</vt:lpstr>
      <vt:lpstr>Wingdings</vt:lpstr>
      <vt:lpstr>Office Theme</vt:lpstr>
      <vt:lpstr>PowerPoint Presentation</vt:lpstr>
      <vt:lpstr>Hindustan Steelworks Construction Limited  </vt:lpstr>
      <vt:lpstr>PowerPoint Presentation</vt:lpstr>
      <vt:lpstr>Hindustan Steelworks Construction Limited (HSCL)</vt:lpstr>
      <vt:lpstr>Hindustan Steelworks Construction Limited (HSCL)</vt:lpstr>
      <vt:lpstr>Hindustan Steelworks Construction Limited (HSCL)</vt:lpstr>
      <vt:lpstr>Hindustan Steelworks Construction Limited (HSCL)</vt:lpstr>
      <vt:lpstr>Hindustan Steelworks Construction Limited (HSCL)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Mayukh</dc:creator>
  <cp:lastModifiedBy>Bappa Majhi</cp:lastModifiedBy>
  <cp:revision>23</cp:revision>
  <dcterms:created xsi:type="dcterms:W3CDTF">2022-02-23T10:44:20Z</dcterms:created>
  <dcterms:modified xsi:type="dcterms:W3CDTF">2022-04-18T12:19:12Z</dcterms:modified>
</cp:coreProperties>
</file>