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2" r:id="rId19"/>
    <p:sldId id="287" r:id="rId20"/>
    <p:sldId id="274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8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5B95524-2920-4824-82F9-FB943CE83E64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5"/>
            <p14:sldId id="272"/>
            <p14:sldId id="287"/>
            <p14:sldId id="274"/>
            <p14:sldId id="288"/>
            <p14:sldId id="289"/>
            <p14:sldId id="290"/>
            <p14:sldId id="291"/>
            <p14:sldId id="292"/>
            <p14:sldId id="293"/>
            <p14:sldId id="294"/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014" y="3234088"/>
            <a:ext cx="9865895" cy="816748"/>
          </a:xfrm>
        </p:spPr>
        <p:txBody>
          <a:bodyPr/>
          <a:lstStyle/>
          <a:p>
            <a:pPr algn="ctr"/>
            <a:r>
              <a:rPr lang="en-US" sz="4000" dirty="0" smtClean="0"/>
              <a:t>The Institute of Cost Accountants of India</a:t>
            </a:r>
            <a:endParaRPr lang="en-IN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6"/>
            <a:ext cx="7766936" cy="67516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11200" dirty="0" smtClean="0">
                <a:solidFill>
                  <a:schemeClr val="tx1"/>
                </a:solidFill>
              </a:rPr>
              <a:t>Statutory Body under an Act of Parliament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sz="5600" dirty="0" smtClean="0">
              <a:solidFill>
                <a:srgbClr val="FF0000"/>
              </a:solidFill>
            </a:endParaRPr>
          </a:p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Behind Every Successful Business Decision, there is always a CMA</a:t>
            </a:r>
            <a:endParaRPr lang="en-US" sz="7200" dirty="0">
              <a:solidFill>
                <a:srgbClr val="FF0000"/>
              </a:solidFill>
            </a:endParaRPr>
          </a:p>
          <a:p>
            <a:endParaRPr lang="en-US" sz="2800" dirty="0" smtClean="0"/>
          </a:p>
          <a:p>
            <a:endParaRPr lang="en-US" dirty="0"/>
          </a:p>
          <a:p>
            <a:pPr algn="ctr"/>
            <a:r>
              <a:rPr lang="en-US" sz="9600" dirty="0" smtClean="0">
                <a:solidFill>
                  <a:srgbClr val="FF0000"/>
                </a:solidFill>
              </a:rPr>
              <a:t>www.icmai.in</a:t>
            </a:r>
          </a:p>
          <a:p>
            <a:endParaRPr lang="en-US" dirty="0"/>
          </a:p>
          <a:p>
            <a:endParaRPr lang="en-IN" dirty="0"/>
          </a:p>
        </p:txBody>
      </p:sp>
      <p:pic>
        <p:nvPicPr>
          <p:cNvPr id="1026" name="Picture 2" descr="ICAI-C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24" y="-25447"/>
            <a:ext cx="8527982" cy="241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66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</a:t>
            </a:r>
            <a:r>
              <a:rPr lang="en-US" b="1" dirty="0" smtClean="0">
                <a:latin typeface="Century Gothic" panose="020B0502020202020204" pitchFamily="34" charset="0"/>
              </a:rPr>
              <a:t>CMA Course - Notable Features</a:t>
            </a:r>
            <a:endParaRPr lang="en-IN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861302" cy="3880773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Course for working personnel -</a:t>
            </a:r>
          </a:p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Earn while you Learn</a:t>
            </a:r>
          </a:p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Can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be studied along with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any other academic/professional courses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20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Ready to serve Industry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even being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a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Foundation/Intermediate qualified 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(i.e. semi-qualified)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– Earnings assured</a:t>
            </a:r>
            <a:endParaRPr lang="en-IN" sz="20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 descr="D:\ICAI\Logo ICA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334" y="453215"/>
            <a:ext cx="794936" cy="127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80022" y="6227013"/>
            <a:ext cx="9073058" cy="455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www.icmai.in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marL="0" indent="0" algn="ctr">
              <a:buFont typeface="Wingdings 3" charset="2"/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50187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07475"/>
            <a:ext cx="8596668" cy="786063"/>
          </a:xfrm>
        </p:spPr>
        <p:txBody>
          <a:bodyPr/>
          <a:lstStyle/>
          <a:p>
            <a:pPr algn="ctr"/>
            <a:r>
              <a:rPr lang="en-IN" b="1" dirty="0">
                <a:latin typeface="Century Gothic" panose="020B0502020202020204" pitchFamily="34" charset="0"/>
              </a:rPr>
              <a:t>Key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37351"/>
            <a:ext cx="8596668" cy="4799820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buNone/>
            </a:pPr>
            <a:r>
              <a:rPr lang="en-IN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Introducing contemporary topics -</a:t>
            </a:r>
          </a:p>
          <a:p>
            <a:pPr lvl="0" eaLnBrk="0" fontAlgn="base" hangingPunct="0"/>
            <a:r>
              <a:rPr lang="en-IN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Data </a:t>
            </a:r>
            <a:r>
              <a:rPr lang="en-IN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Analytics </a:t>
            </a:r>
          </a:p>
          <a:p>
            <a:pPr lvl="0" eaLnBrk="0" fontAlgn="base" hangingPunct="0"/>
            <a:r>
              <a:rPr lang="en-IN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Business Communication </a:t>
            </a:r>
          </a:p>
          <a:p>
            <a:pPr lvl="0" eaLnBrk="0" fontAlgn="base" hangingPunct="0"/>
            <a:r>
              <a:rPr lang="en-IN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Entrepreneurship &amp; Start-up </a:t>
            </a:r>
          </a:p>
          <a:p>
            <a:pPr lvl="0" eaLnBrk="0" fontAlgn="base" hangingPunct="0"/>
            <a:r>
              <a:rPr lang="en-IN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Risk Management in Banking &amp; Insurance </a:t>
            </a:r>
            <a:endParaRPr lang="en-IN" b="1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eaLnBrk="0" fontAlgn="base" hangingPunct="0"/>
            <a:r>
              <a:rPr lang="en-IN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Lean </a:t>
            </a:r>
            <a:r>
              <a:rPr lang="en-IN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Accounting </a:t>
            </a:r>
          </a:p>
          <a:p>
            <a:pPr lvl="0" eaLnBrk="0" fontAlgn="base" hangingPunct="0"/>
            <a:r>
              <a:rPr lang="en-IN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Six Sigma </a:t>
            </a:r>
          </a:p>
          <a:p>
            <a:pPr lvl="0" eaLnBrk="0" fontAlgn="base" hangingPunct="0"/>
            <a:r>
              <a:rPr lang="en-IN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Forensic Audit </a:t>
            </a:r>
          </a:p>
          <a:p>
            <a:pPr lvl="0" eaLnBrk="0" fontAlgn="base" hangingPunct="0"/>
            <a:r>
              <a:rPr lang="en-IN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Information Systems Security Audit </a:t>
            </a:r>
          </a:p>
          <a:p>
            <a:pPr lvl="0" eaLnBrk="0" fontAlgn="base" hangingPunct="0"/>
            <a:r>
              <a:rPr lang="en-IN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ESG (Environmental, Social and Governance) </a:t>
            </a:r>
            <a:endParaRPr lang="en-IN" b="1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eaLnBrk="0" fontAlgn="base" hangingPunct="0"/>
            <a:r>
              <a:rPr lang="en-IN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Digital </a:t>
            </a:r>
            <a:r>
              <a:rPr lang="en-IN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Strategy </a:t>
            </a:r>
            <a:endParaRPr lang="en-IN" b="1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eaLnBrk="0" fontAlgn="base" hangingPunct="0"/>
            <a:r>
              <a:rPr lang="en-IN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Digital </a:t>
            </a:r>
            <a:r>
              <a:rPr lang="en-IN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Finance </a:t>
            </a:r>
            <a:r>
              <a:rPr lang="en-IN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IN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 descr="D:\ICAI\Logo ICA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022" y="163660"/>
            <a:ext cx="794936" cy="127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80022" y="6227013"/>
            <a:ext cx="9073058" cy="455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www.icmai.in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marL="0" indent="0" algn="ctr">
              <a:buFont typeface="Wingdings 3" charset="2"/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82116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8918"/>
            <a:ext cx="8596668" cy="4472444"/>
          </a:xfrm>
        </p:spPr>
        <p:txBody>
          <a:bodyPr>
            <a:normAutofit/>
          </a:bodyPr>
          <a:lstStyle/>
          <a:p>
            <a:pPr lvl="0" eaLnBrk="0" fontAlgn="base" hangingPunct="0"/>
            <a:r>
              <a:rPr lang="en-IN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Decision Theory </a:t>
            </a:r>
            <a:endParaRPr lang="en-IN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eaLnBrk="0" fontAlgn="base" hangingPunct="0"/>
            <a:r>
              <a:rPr lang="en-IN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Quantitative Techniques in Decision Making</a:t>
            </a:r>
          </a:p>
          <a:p>
            <a:pPr lvl="0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Cyber Security &amp; Data Privacy Laws </a:t>
            </a:r>
            <a:endParaRPr lang="en-IN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Anti-money Laundering Laws </a:t>
            </a:r>
            <a:endParaRPr lang="en-IN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Financial Derivatives </a:t>
            </a:r>
            <a:endParaRPr lang="en-IN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International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Financial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Management  </a:t>
            </a:r>
            <a:endParaRPr lang="en-IN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Equity &amp; Bond Valuation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IN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Business Forecasting Models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IN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Financial Modelling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IN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Leadership  </a:t>
            </a:r>
            <a:endParaRPr lang="en-IN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Emotional Intelligence and many more...</a:t>
            </a:r>
            <a:endParaRPr lang="en-IN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IN" dirty="0"/>
          </a:p>
        </p:txBody>
      </p:sp>
      <p:pic>
        <p:nvPicPr>
          <p:cNvPr id="4" name="Picture 3" descr="D:\ICAI\Logo ICA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398" y="93096"/>
            <a:ext cx="794936" cy="127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80022" y="6227013"/>
            <a:ext cx="9073058" cy="455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www.icmai.in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marL="0" indent="0" algn="ctr">
              <a:buFont typeface="Wingdings 3" charset="2"/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15820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51850"/>
            <a:ext cx="8596668" cy="795688"/>
          </a:xfrm>
        </p:spPr>
        <p:txBody>
          <a:bodyPr/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Content of Syllabus 2022</a:t>
            </a:r>
            <a:endParaRPr lang="en-IN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929235"/>
              </p:ext>
            </p:extLst>
          </p:nvPr>
        </p:nvGraphicFramePr>
        <p:xfrm>
          <a:off x="856648" y="2221206"/>
          <a:ext cx="8527984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935">
                  <a:extLst>
                    <a:ext uri="{9D8B030D-6E8A-4147-A177-3AD203B41FA5}">
                      <a16:colId xmlns:a16="http://schemas.microsoft.com/office/drawing/2014/main" val="3051205451"/>
                    </a:ext>
                  </a:extLst>
                </a:gridCol>
                <a:gridCol w="6343049">
                  <a:extLst>
                    <a:ext uri="{9D8B030D-6E8A-4147-A177-3AD203B41FA5}">
                      <a16:colId xmlns:a16="http://schemas.microsoft.com/office/drawing/2014/main" val="241246221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entury Gothic" panose="020B0502020202020204" pitchFamily="34" charset="0"/>
                        </a:rPr>
                        <a:t>Foundation Course</a:t>
                      </a:r>
                      <a:endParaRPr lang="en-IN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371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Paper 1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FUNDAMENTALS OF BUSINESS LAWS AND BUSINESS COMMUNICATION (FBLC) 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177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Paper 2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FUNDAMENTALS OF FINANCIAL AND COST ACCOUNTING (FFCA)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039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Paper 3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FUNDAMENTALS OF BUSINESS MATHEMATICS AND STATISTICS (FBMS)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239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Paper 4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FUNDAMENTALS OF BUSINESS ECONOMICS AND MANAGEMENT (FBEM)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054053"/>
                  </a:ext>
                </a:extLst>
              </a:tr>
            </a:tbl>
          </a:graphicData>
        </a:graphic>
      </p:graphicFrame>
      <p:pic>
        <p:nvPicPr>
          <p:cNvPr id="5" name="Picture 4" descr="D:\ICAI\Logo ICA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6648" y="312848"/>
            <a:ext cx="794936" cy="127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80022" y="6227013"/>
            <a:ext cx="9073058" cy="455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www.icmai.in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marL="0" indent="0" algn="ctr">
              <a:buFont typeface="Wingdings 3" charset="2"/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148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72725"/>
            <a:ext cx="8596668" cy="795688"/>
          </a:xfrm>
        </p:spPr>
        <p:txBody>
          <a:bodyPr/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Content of Syllabus 2022</a:t>
            </a:r>
            <a:endParaRPr lang="en-IN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455620"/>
              </p:ext>
            </p:extLst>
          </p:nvPr>
        </p:nvGraphicFramePr>
        <p:xfrm>
          <a:off x="856648" y="1546416"/>
          <a:ext cx="8527984" cy="458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935">
                  <a:extLst>
                    <a:ext uri="{9D8B030D-6E8A-4147-A177-3AD203B41FA5}">
                      <a16:colId xmlns:a16="http://schemas.microsoft.com/office/drawing/2014/main" val="3051205451"/>
                    </a:ext>
                  </a:extLst>
                </a:gridCol>
                <a:gridCol w="6343049">
                  <a:extLst>
                    <a:ext uri="{9D8B030D-6E8A-4147-A177-3AD203B41FA5}">
                      <a16:colId xmlns:a16="http://schemas.microsoft.com/office/drawing/2014/main" val="241246221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Century Gothic" panose="020B0502020202020204" pitchFamily="34" charset="0"/>
                        </a:rPr>
                        <a:t>Intermediate Course</a:t>
                      </a:r>
                      <a:endParaRPr lang="en-IN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37172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entury Gothic" panose="020B0502020202020204" pitchFamily="34" charset="0"/>
                        </a:rPr>
                        <a:t>Group – I</a:t>
                      </a:r>
                      <a:endParaRPr lang="en-IN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177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Paper 5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BUSINESS LAWS AND ETHICS (BLE)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039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Paper 6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600" b="1" dirty="0" smtClean="0">
                          <a:latin typeface="Century Gothic" panose="020B0502020202020204" pitchFamily="34" charset="0"/>
                        </a:rPr>
                        <a:t>FINANCIAL ACCOUNTING (FA)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239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Paper 7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DIRECT AND INDIRECT TAXATION (DITX)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054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Paper 8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600" b="1" dirty="0" smtClean="0">
                          <a:latin typeface="Century Gothic" panose="020B0502020202020204" pitchFamily="34" charset="0"/>
                        </a:rPr>
                        <a:t>COST ACCOUNTING (CA)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02783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entury Gothic" panose="020B0502020202020204" pitchFamily="34" charset="0"/>
                        </a:rPr>
                        <a:t>Group – II</a:t>
                      </a:r>
                      <a:endParaRPr lang="en-IN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023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Paper 9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OPERATIONS MANAGEMENT AND STRATEGIC MANAGEMENT (OMSM)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079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Paper 10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CORPORATE ACCOUNTING AND AUDITING (CAA)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156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Paper 11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FINANCIAL MANAGEMENT AND BUSINESS DATA ANALYTICS (FMDA)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018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Paper 12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600" b="1" dirty="0" smtClean="0">
                          <a:latin typeface="Century Gothic" panose="020B0502020202020204" pitchFamily="34" charset="0"/>
                        </a:rPr>
                        <a:t>MANAGEMENT ACCOUNTING (MA)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807280"/>
                  </a:ext>
                </a:extLst>
              </a:tr>
            </a:tbl>
          </a:graphicData>
        </a:graphic>
      </p:graphicFrame>
      <p:pic>
        <p:nvPicPr>
          <p:cNvPr id="5" name="Picture 4" descr="D:\ICAI\Logo ICA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901" y="231024"/>
            <a:ext cx="794936" cy="127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80022" y="6227013"/>
            <a:ext cx="9073058" cy="455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www.icmai.in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marL="0" indent="0" algn="ctr">
              <a:buFont typeface="Wingdings 3" charset="2"/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5337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72725"/>
            <a:ext cx="8596668" cy="795688"/>
          </a:xfrm>
        </p:spPr>
        <p:txBody>
          <a:bodyPr/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Content of Syllabus 2022</a:t>
            </a:r>
            <a:endParaRPr lang="en-IN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665596"/>
              </p:ext>
            </p:extLst>
          </p:nvPr>
        </p:nvGraphicFramePr>
        <p:xfrm>
          <a:off x="1626275" y="1333181"/>
          <a:ext cx="7647727" cy="5121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905">
                  <a:extLst>
                    <a:ext uri="{9D8B030D-6E8A-4147-A177-3AD203B41FA5}">
                      <a16:colId xmlns:a16="http://schemas.microsoft.com/office/drawing/2014/main" val="3051205451"/>
                    </a:ext>
                  </a:extLst>
                </a:gridCol>
                <a:gridCol w="6208822">
                  <a:extLst>
                    <a:ext uri="{9D8B030D-6E8A-4147-A177-3AD203B41FA5}">
                      <a16:colId xmlns:a16="http://schemas.microsoft.com/office/drawing/2014/main" val="3728929629"/>
                    </a:ext>
                  </a:extLst>
                </a:gridCol>
              </a:tblGrid>
              <a:tr h="4221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entury Gothic" panose="020B0502020202020204" pitchFamily="34" charset="0"/>
                        </a:rPr>
                        <a:t>Final Course</a:t>
                      </a:r>
                      <a:endParaRPr lang="en-IN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371724"/>
                  </a:ext>
                </a:extLst>
              </a:tr>
              <a:tr h="3423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Group – I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177312"/>
                  </a:ext>
                </a:extLst>
              </a:tr>
              <a:tr h="3423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Paper 13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CORPORATE AND ECONOMIC LAWS (CEL) 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039054"/>
                  </a:ext>
                </a:extLst>
              </a:tr>
              <a:tr h="3423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Paper 14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600" b="1" dirty="0" smtClean="0">
                          <a:latin typeface="Century Gothic" panose="020B0502020202020204" pitchFamily="34" charset="0"/>
                        </a:rPr>
                        <a:t>STRATEGIC FINANCIAL MANAGEMENT (SFM)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239989"/>
                  </a:ext>
                </a:extLst>
              </a:tr>
              <a:tr h="3423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Paper 15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DIRECT TAX LAWS AND INTERNATIONAL TAXATION (DIT) 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054053"/>
                  </a:ext>
                </a:extLst>
              </a:tr>
              <a:tr h="3423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Paper 16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600" b="1" dirty="0" smtClean="0">
                          <a:latin typeface="Century Gothic" panose="020B0502020202020204" pitchFamily="34" charset="0"/>
                        </a:rPr>
                        <a:t>STRATEGIC COST MANAGEMENT (SCM)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027838"/>
                  </a:ext>
                </a:extLst>
              </a:tr>
              <a:tr h="3423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Group – II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023313"/>
                  </a:ext>
                </a:extLst>
              </a:tr>
              <a:tr h="3423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Paper 17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COST AND MANAGEMENT AUDIT (CMAD) 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079072"/>
                  </a:ext>
                </a:extLst>
              </a:tr>
              <a:tr h="3423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Paper 18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600" b="1" dirty="0" smtClean="0">
                          <a:latin typeface="Century Gothic" panose="020B0502020202020204" pitchFamily="34" charset="0"/>
                        </a:rPr>
                        <a:t>CORPORATE FINANCIAL REPORTING (CFR)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156074"/>
                  </a:ext>
                </a:extLst>
              </a:tr>
              <a:tr h="3423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Paper 19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INDIRECT TAX LAWS AND PRACTICE (ITLP)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018628"/>
                  </a:ext>
                </a:extLst>
              </a:tr>
              <a:tr h="342380">
                <a:tc gridSpan="2"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Century Gothic" panose="020B0502020202020204" pitchFamily="34" charset="0"/>
                        </a:rPr>
                        <a:t>ELECTIVES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807280"/>
                  </a:ext>
                </a:extLst>
              </a:tr>
              <a:tr h="59095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Paper 20A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STRATEGIC PERFORMANCE MANAGEMENT AND BUSINESS VALUATION (SPMBV)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337182"/>
                  </a:ext>
                </a:extLst>
              </a:tr>
              <a:tr h="3423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Paper 20B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RISK MANAGEMENT IN BANKING AND INSURANCE (RMBI)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691927"/>
                  </a:ext>
                </a:extLst>
              </a:tr>
              <a:tr h="3423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Paper 20C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Century Gothic" panose="020B0502020202020204" pitchFamily="34" charset="0"/>
                        </a:rPr>
                        <a:t>ENTREPRENEURSHIP AND START UP (ENTS)</a:t>
                      </a:r>
                      <a:endParaRPr lang="en-IN" sz="16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444374"/>
                  </a:ext>
                </a:extLst>
              </a:tr>
            </a:tbl>
          </a:graphicData>
        </a:graphic>
      </p:graphicFrame>
      <p:pic>
        <p:nvPicPr>
          <p:cNvPr id="5" name="Picture 4" descr="D:\ICAI\Logo ICA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339" y="170097"/>
            <a:ext cx="794936" cy="127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80022" y="6352138"/>
            <a:ext cx="9073058" cy="455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www.icmai.in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marL="0" indent="0" algn="ctr">
              <a:buFont typeface="Wingdings 3" charset="2"/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16441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08002" y="914401"/>
            <a:ext cx="9408698" cy="5121880"/>
            <a:chOff x="317628" y="1722921"/>
            <a:chExt cx="9408698" cy="5121880"/>
          </a:xfrm>
        </p:grpSpPr>
        <p:sp>
          <p:nvSpPr>
            <p:cNvPr id="4" name="TextBox 3"/>
            <p:cNvSpPr txBox="1"/>
            <p:nvPr/>
          </p:nvSpPr>
          <p:spPr>
            <a:xfrm>
              <a:off x="2810576" y="1722921"/>
              <a:ext cx="4812631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CMA TRAINING SCHEME</a:t>
              </a:r>
              <a:endParaRPr lang="en-IN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7628" y="4318349"/>
              <a:ext cx="2323699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Techno Skill</a:t>
              </a:r>
              <a:endParaRPr lang="en-IN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78980" y="5817771"/>
              <a:ext cx="2974207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Practical Training for 15 months</a:t>
              </a:r>
              <a:endParaRPr lang="en-IN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56648" y="2704338"/>
              <a:ext cx="3647975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Intermediate Level</a:t>
              </a:r>
              <a:endParaRPr lang="en-IN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77802" y="2684724"/>
              <a:ext cx="3248524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Final Level</a:t>
              </a:r>
              <a:endParaRPr lang="en-IN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51979" y="4320137"/>
              <a:ext cx="1764636" cy="36754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Soft Skill</a:t>
              </a:r>
              <a:endParaRPr lang="en-IN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79758" y="3510301"/>
              <a:ext cx="2974207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World class </a:t>
              </a:r>
              <a:r>
                <a:rPr lang="en-US" sz="1600" b="1" dirty="0" err="1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Employablity</a:t>
              </a:r>
              <a:r>
                <a:rPr lang="en-US" sz="1600" b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 and Skills Training Facility</a:t>
              </a:r>
              <a:endParaRPr lang="en-IN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49463" y="3520084"/>
              <a:ext cx="2974207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Industry Oriented Training </a:t>
              </a:r>
              <a:r>
                <a:rPr lang="en-US" sz="1600" b="1" dirty="0" err="1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Programme</a:t>
              </a:r>
              <a:r>
                <a:rPr lang="en-US" sz="1600" b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 (7days)</a:t>
              </a:r>
              <a:endParaRPr lang="en-IN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5216891" y="2101878"/>
              <a:ext cx="1" cy="27154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810576" y="2387065"/>
              <a:ext cx="4887227" cy="962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2810575" y="2411936"/>
              <a:ext cx="1" cy="27154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7694592" y="2387065"/>
              <a:ext cx="1" cy="27154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804033" y="2418756"/>
              <a:ext cx="38502" cy="339901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7694592" y="3051291"/>
              <a:ext cx="2" cy="46879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694592" y="4104859"/>
              <a:ext cx="0" cy="189668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6853187" y="6001541"/>
              <a:ext cx="8414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2810574" y="3065649"/>
              <a:ext cx="1" cy="27154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1013050" y="3353650"/>
              <a:ext cx="3715352" cy="80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4739637" y="4683763"/>
              <a:ext cx="1" cy="1540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999817" y="3364902"/>
              <a:ext cx="13233" cy="93688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4720388" y="3370907"/>
              <a:ext cx="8014" cy="9308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3118585" y="4929559"/>
              <a:ext cx="2666196" cy="5232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Cambridge University Press Soft Skill Training (20 </a:t>
              </a:r>
              <a:r>
                <a:rPr lang="en-US" sz="1400" b="1" dirty="0" err="1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Hrs</a:t>
              </a:r>
              <a:r>
                <a:rPr lang="en-US" sz="1400" b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)</a:t>
              </a:r>
              <a:endParaRPr lang="en-IN" sz="1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510138" y="4683763"/>
              <a:ext cx="9626" cy="131599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519764" y="4929559"/>
              <a:ext cx="3368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510138" y="5457344"/>
              <a:ext cx="489679" cy="1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510139" y="6023379"/>
              <a:ext cx="470436" cy="116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861460" y="4740563"/>
              <a:ext cx="2147438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SAP Finance Power User  </a:t>
              </a:r>
            </a:p>
            <a:p>
              <a:pPr algn="ctr"/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(60 </a:t>
              </a:r>
              <a:r>
                <a:rPr lang="en-US" sz="1200" b="1" dirty="0" err="1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Hrs</a:t>
              </a:r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)</a:t>
              </a:r>
              <a:endParaRPr lang="en-IN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990200" y="5303701"/>
              <a:ext cx="1796714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Microsoft Office</a:t>
              </a:r>
            </a:p>
            <a:p>
              <a:pPr algn="ctr"/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(40 </a:t>
              </a:r>
              <a:r>
                <a:rPr lang="en-US" sz="1200" b="1" dirty="0" err="1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Hrs</a:t>
              </a:r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)</a:t>
              </a:r>
              <a:endParaRPr lang="en-IN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970147" y="5912930"/>
              <a:ext cx="1796714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E-Filing (20 </a:t>
              </a:r>
              <a:r>
                <a:rPr lang="en-US" sz="1200" b="1" dirty="0" err="1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Hrs</a:t>
              </a:r>
              <a:r>
                <a:rPr lang="en-US" sz="1200" b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)</a:t>
              </a:r>
              <a:endParaRPr lang="en-IN" sz="12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3008898" y="5514334"/>
              <a:ext cx="0" cy="70637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3008898" y="6220707"/>
              <a:ext cx="87008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3315094" y="6494750"/>
              <a:ext cx="5871409" cy="35005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1">
                      <a:lumMod val="50000"/>
                    </a:schemeClr>
                  </a:solidFill>
                  <a:latin typeface="Century Gothic" panose="020B0502020202020204" pitchFamily="34" charset="0"/>
                </a:rPr>
                <a:t>Practical Training can be started from Intermediate Level </a:t>
              </a:r>
              <a:endParaRPr lang="en-IN" sz="1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35" name="Picture 34" descr="D:\ICAI\Logo ICA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915" y="163898"/>
            <a:ext cx="794936" cy="127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Content Placeholder 2"/>
          <p:cNvSpPr txBox="1">
            <a:spLocks/>
          </p:cNvSpPr>
          <p:nvPr/>
        </p:nvSpPr>
        <p:spPr>
          <a:xfrm>
            <a:off x="780022" y="6227013"/>
            <a:ext cx="9073058" cy="455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www.icmai.in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marL="0" indent="0" algn="ctr">
              <a:buFont typeface="Wingdings 3" charset="2"/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42764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6813"/>
          </a:xfrm>
        </p:spPr>
        <p:txBody>
          <a:bodyPr/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Tutorial Workshop</a:t>
            </a:r>
            <a:endParaRPr lang="en-IN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96178"/>
            <a:ext cx="8596668" cy="2194559"/>
          </a:xfr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The Institute has introduced 44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hrs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Tutorial Workshop - 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6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hrs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for the Intermediate Course and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38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hrs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for the Final Course</a:t>
            </a:r>
            <a:endParaRPr lang="en-IN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 descr="D:\ICAI\Logo ICA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334" y="356160"/>
            <a:ext cx="794936" cy="127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80022" y="6227013"/>
            <a:ext cx="9073058" cy="455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www.icmai.in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marL="0" indent="0" algn="ctr">
              <a:buFont typeface="Wingdings 3" charset="2"/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420790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568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entury Gothic" panose="020B0502020202020204" pitchFamily="34" charset="0"/>
              </a:rPr>
              <a:t>Admission to Foundation Course</a:t>
            </a:r>
            <a:endParaRPr lang="en-IN" sz="3200" b="1" dirty="0">
              <a:latin typeface="Century Gothic" panose="020B0502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040551" y="1794397"/>
            <a:ext cx="5755907" cy="3251689"/>
            <a:chOff x="2040551" y="1794397"/>
            <a:chExt cx="5755907" cy="3251689"/>
          </a:xfrm>
        </p:grpSpPr>
        <p:sp>
          <p:nvSpPr>
            <p:cNvPr id="5" name="TextBox 4"/>
            <p:cNvSpPr txBox="1"/>
            <p:nvPr/>
          </p:nvSpPr>
          <p:spPr>
            <a:xfrm>
              <a:off x="3036770" y="1794397"/>
              <a:ext cx="3647974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entury Gothic" panose="020B0502020202020204" pitchFamily="34" charset="0"/>
                </a:rPr>
                <a:t>Passed Class X, Eligible for admission in Foundation Course</a:t>
              </a:r>
              <a:endParaRPr lang="en-IN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79020" y="2758850"/>
              <a:ext cx="3647974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entury Gothic" panose="020B0502020202020204" pitchFamily="34" charset="0"/>
                </a:rPr>
                <a:t>Passed Class XII</a:t>
              </a:r>
              <a:endParaRPr lang="en-IN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79020" y="3462936"/>
              <a:ext cx="3647974" cy="5847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entury Gothic" panose="020B0502020202020204" pitchFamily="34" charset="0"/>
                </a:rPr>
                <a:t>Eligible to appear for Foundation Course Examination</a:t>
              </a:r>
              <a:endParaRPr lang="en-IN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40551" y="4461311"/>
              <a:ext cx="5755907" cy="58477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Eligible for Registration to the Intermediate Course after Qualifying the Foundation Examination</a:t>
              </a:r>
              <a:endParaRPr lang="en-IN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928134" y="2440728"/>
              <a:ext cx="0" cy="31812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928134" y="4118892"/>
              <a:ext cx="0" cy="31812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932946" y="3128182"/>
              <a:ext cx="0" cy="31812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1" name="Picture 10" descr="D:\ICAI\Logo ICA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8523" y="370598"/>
            <a:ext cx="794936" cy="127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780022" y="6227013"/>
            <a:ext cx="9073058" cy="455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www.icmai.in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marL="0" indent="0" algn="ctr">
              <a:buFont typeface="Wingdings 3" charset="2"/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08874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4592" y="3981395"/>
            <a:ext cx="8596668" cy="422294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entury Gothic" panose="020B0502020202020204" pitchFamily="34" charset="0"/>
              </a:rPr>
              <a:t/>
            </a:r>
            <a:br>
              <a:rPr lang="en-US" sz="3200" b="1" dirty="0" smtClean="0">
                <a:latin typeface="Century Gothic" panose="020B0502020202020204" pitchFamily="34" charset="0"/>
              </a:rPr>
            </a:br>
            <a:r>
              <a:rPr lang="en-IN" sz="3200" b="1" dirty="0">
                <a:latin typeface="Century Gothic" panose="020B0502020202020204" pitchFamily="34" charset="0"/>
              </a:rPr>
              <a:t/>
            </a:r>
            <a:br>
              <a:rPr lang="en-IN" sz="3200" b="1" dirty="0">
                <a:latin typeface="Century Gothic" panose="020B0502020202020204" pitchFamily="34" charset="0"/>
              </a:rPr>
            </a:br>
            <a:r>
              <a:rPr lang="en-IN" sz="3200" b="1" dirty="0" smtClean="0">
                <a:latin typeface="Century Gothic" panose="020B0502020202020204" pitchFamily="34" charset="0"/>
              </a:rPr>
              <a:t/>
            </a:r>
            <a:br>
              <a:rPr lang="en-IN" sz="3200" b="1" dirty="0" smtClean="0">
                <a:latin typeface="Century Gothic" panose="020B0502020202020204" pitchFamily="34" charset="0"/>
              </a:rPr>
            </a:br>
            <a:r>
              <a:rPr lang="en-IN" sz="3200" b="1" dirty="0">
                <a:latin typeface="Century Gothic" panose="020B0502020202020204" pitchFamily="34" charset="0"/>
              </a:rPr>
              <a:t/>
            </a:r>
            <a:br>
              <a:rPr lang="en-IN" sz="3200" b="1" dirty="0">
                <a:latin typeface="Century Gothic" panose="020B0502020202020204" pitchFamily="34" charset="0"/>
              </a:rPr>
            </a:br>
            <a:r>
              <a:rPr lang="en-IN" sz="3200" b="1" dirty="0" smtClean="0">
                <a:latin typeface="Century Gothic" panose="020B0502020202020204" pitchFamily="34" charset="0"/>
              </a:rPr>
              <a:t/>
            </a:r>
            <a:br>
              <a:rPr lang="en-IN" sz="3200" b="1" dirty="0" smtClean="0">
                <a:latin typeface="Century Gothic" panose="020B0502020202020204" pitchFamily="34" charset="0"/>
              </a:rPr>
            </a:br>
            <a:r>
              <a:rPr lang="en-IN" sz="3200" b="1" dirty="0">
                <a:latin typeface="Century Gothic" panose="020B0502020202020204" pitchFamily="34" charset="0"/>
              </a:rPr>
              <a:t/>
            </a:r>
            <a:br>
              <a:rPr lang="en-IN" sz="3200" b="1" dirty="0">
                <a:latin typeface="Century Gothic" panose="020B0502020202020204" pitchFamily="34" charset="0"/>
              </a:rPr>
            </a:br>
            <a:endParaRPr lang="en-IN" sz="3200" b="1" dirty="0">
              <a:latin typeface="Century Gothic" panose="020B0502020202020204" pitchFamily="34" charset="0"/>
            </a:endParaRPr>
          </a:p>
        </p:txBody>
      </p:sp>
      <p:pic>
        <p:nvPicPr>
          <p:cNvPr id="14" name="Picture 13" descr="D:\ICAI\Logo ICA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334" y="370598"/>
            <a:ext cx="794936" cy="127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780022" y="6227013"/>
            <a:ext cx="9073058" cy="455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www.icmai.in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marL="0" indent="0" algn="ctr">
              <a:buFont typeface="Wingdings 3" charset="2"/>
              <a:buNone/>
            </a:pPr>
            <a:endParaRPr lang="en-IN" sz="20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29734" y="762000"/>
            <a:ext cx="8596668" cy="795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smtClean="0">
                <a:latin typeface="Century Gothic" panose="020B0502020202020204" pitchFamily="34" charset="0"/>
              </a:rPr>
              <a:t>Registration to Intermediate Course</a:t>
            </a:r>
            <a:endParaRPr lang="en-IN" sz="3200" b="1" dirty="0">
              <a:latin typeface="Century Gothic" panose="020B0502020202020204" pitchFamily="34" charset="0"/>
            </a:endParaRPr>
          </a:p>
        </p:txBody>
      </p:sp>
      <p:grpSp>
        <p:nvGrpSpPr>
          <p:cNvPr id="25" name="Group 11"/>
          <p:cNvGrpSpPr>
            <a:grpSpLocks/>
          </p:cNvGrpSpPr>
          <p:nvPr/>
        </p:nvGrpSpPr>
        <p:grpSpPr bwMode="auto">
          <a:xfrm>
            <a:off x="1472270" y="1644289"/>
            <a:ext cx="7954132" cy="4220934"/>
            <a:chOff x="1766" y="2269"/>
            <a:chExt cx="8167" cy="2859"/>
          </a:xfrm>
        </p:grpSpPr>
        <p:grpSp>
          <p:nvGrpSpPr>
            <p:cNvPr id="26" name="Group 12"/>
            <p:cNvGrpSpPr>
              <a:grpSpLocks/>
            </p:cNvGrpSpPr>
            <p:nvPr/>
          </p:nvGrpSpPr>
          <p:grpSpPr bwMode="auto">
            <a:xfrm>
              <a:off x="1777" y="2800"/>
              <a:ext cx="2805" cy="337"/>
              <a:chOff x="1777" y="2800"/>
              <a:chExt cx="2805" cy="337"/>
            </a:xfrm>
          </p:grpSpPr>
          <p:sp>
            <p:nvSpPr>
              <p:cNvPr id="36" name="Freeform 13"/>
              <p:cNvSpPr>
                <a:spLocks/>
              </p:cNvSpPr>
              <p:nvPr/>
            </p:nvSpPr>
            <p:spPr bwMode="auto">
              <a:xfrm>
                <a:off x="1777" y="2800"/>
                <a:ext cx="2805" cy="337"/>
              </a:xfrm>
              <a:custGeom>
                <a:avLst/>
                <a:gdLst>
                  <a:gd name="T0" fmla="+- 0 1826 1777"/>
                  <a:gd name="T1" fmla="*/ T0 w 2805"/>
                  <a:gd name="T2" fmla="+- 0 3137 2800"/>
                  <a:gd name="T3" fmla="*/ 3137 h 337"/>
                  <a:gd name="T4" fmla="+- 0 1805 1777"/>
                  <a:gd name="T5" fmla="*/ T4 w 2805"/>
                  <a:gd name="T6" fmla="+- 0 3132 2800"/>
                  <a:gd name="T7" fmla="*/ 3132 h 337"/>
                  <a:gd name="T8" fmla="+- 0 1788 1777"/>
                  <a:gd name="T9" fmla="*/ T8 w 2805"/>
                  <a:gd name="T10" fmla="+- 0 3118 2800"/>
                  <a:gd name="T11" fmla="*/ 3118 h 337"/>
                  <a:gd name="T12" fmla="+- 0 1778 1777"/>
                  <a:gd name="T13" fmla="*/ T12 w 2805"/>
                  <a:gd name="T14" fmla="+- 0 3098 2800"/>
                  <a:gd name="T15" fmla="*/ 3098 h 337"/>
                  <a:gd name="T16" fmla="+- 0 1777 1777"/>
                  <a:gd name="T17" fmla="*/ T16 w 2805"/>
                  <a:gd name="T18" fmla="+- 0 2850 2800"/>
                  <a:gd name="T19" fmla="*/ 2850 h 337"/>
                  <a:gd name="T20" fmla="+- 0 1782 1777"/>
                  <a:gd name="T21" fmla="*/ T20 w 2805"/>
                  <a:gd name="T22" fmla="+- 0 2828 2800"/>
                  <a:gd name="T23" fmla="*/ 2828 h 337"/>
                  <a:gd name="T24" fmla="+- 0 1795 1777"/>
                  <a:gd name="T25" fmla="*/ T24 w 2805"/>
                  <a:gd name="T26" fmla="+- 0 2811 2800"/>
                  <a:gd name="T27" fmla="*/ 2811 h 337"/>
                  <a:gd name="T28" fmla="+- 0 1814 1777"/>
                  <a:gd name="T29" fmla="*/ T28 w 2805"/>
                  <a:gd name="T30" fmla="+- 0 2801 2800"/>
                  <a:gd name="T31" fmla="*/ 2801 h 337"/>
                  <a:gd name="T32" fmla="+- 0 1826 1777"/>
                  <a:gd name="T33" fmla="*/ T32 w 2805"/>
                  <a:gd name="T34" fmla="+- 0 2800 2800"/>
                  <a:gd name="T35" fmla="*/ 2800 h 337"/>
                  <a:gd name="T36" fmla="+- 0 4532 1777"/>
                  <a:gd name="T37" fmla="*/ T36 w 2805"/>
                  <a:gd name="T38" fmla="+- 0 2800 2800"/>
                  <a:gd name="T39" fmla="*/ 2800 h 337"/>
                  <a:gd name="T40" fmla="+- 0 4554 1777"/>
                  <a:gd name="T41" fmla="*/ T40 w 2805"/>
                  <a:gd name="T42" fmla="+- 0 2805 2800"/>
                  <a:gd name="T43" fmla="*/ 2805 h 337"/>
                  <a:gd name="T44" fmla="+- 0 4571 1777"/>
                  <a:gd name="T45" fmla="*/ T44 w 2805"/>
                  <a:gd name="T46" fmla="+- 0 2818 2800"/>
                  <a:gd name="T47" fmla="*/ 2818 h 337"/>
                  <a:gd name="T48" fmla="+- 0 4580 1777"/>
                  <a:gd name="T49" fmla="*/ T48 w 2805"/>
                  <a:gd name="T50" fmla="+- 0 2838 2800"/>
                  <a:gd name="T51" fmla="*/ 2838 h 337"/>
                  <a:gd name="T52" fmla="+- 0 4582 1777"/>
                  <a:gd name="T53" fmla="*/ T52 w 2805"/>
                  <a:gd name="T54" fmla="+- 0 3087 2800"/>
                  <a:gd name="T55" fmla="*/ 3087 h 337"/>
                  <a:gd name="T56" fmla="+- 0 4577 1777"/>
                  <a:gd name="T57" fmla="*/ T56 w 2805"/>
                  <a:gd name="T58" fmla="+- 0 3108 2800"/>
                  <a:gd name="T59" fmla="*/ 3108 h 337"/>
                  <a:gd name="T60" fmla="+- 0 4563 1777"/>
                  <a:gd name="T61" fmla="*/ T60 w 2805"/>
                  <a:gd name="T62" fmla="+- 0 3125 2800"/>
                  <a:gd name="T63" fmla="*/ 3125 h 337"/>
                  <a:gd name="T64" fmla="+- 0 4544 1777"/>
                  <a:gd name="T65" fmla="*/ T64 w 2805"/>
                  <a:gd name="T66" fmla="+- 0 3135 2800"/>
                  <a:gd name="T67" fmla="*/ 3135 h 337"/>
                  <a:gd name="T68" fmla="+- 0 1826 1777"/>
                  <a:gd name="T69" fmla="*/ T68 w 2805"/>
                  <a:gd name="T70" fmla="+- 0 3137 2800"/>
                  <a:gd name="T71" fmla="*/ 3137 h 33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2805" h="337">
                    <a:moveTo>
                      <a:pt x="49" y="337"/>
                    </a:moveTo>
                    <a:lnTo>
                      <a:pt x="28" y="332"/>
                    </a:lnTo>
                    <a:lnTo>
                      <a:pt x="11" y="318"/>
                    </a:lnTo>
                    <a:lnTo>
                      <a:pt x="1" y="298"/>
                    </a:lnTo>
                    <a:lnTo>
                      <a:pt x="0" y="50"/>
                    </a:lnTo>
                    <a:lnTo>
                      <a:pt x="5" y="28"/>
                    </a:lnTo>
                    <a:lnTo>
                      <a:pt x="18" y="11"/>
                    </a:lnTo>
                    <a:lnTo>
                      <a:pt x="37" y="1"/>
                    </a:lnTo>
                    <a:lnTo>
                      <a:pt x="49" y="0"/>
                    </a:lnTo>
                    <a:lnTo>
                      <a:pt x="2755" y="0"/>
                    </a:lnTo>
                    <a:lnTo>
                      <a:pt x="2777" y="5"/>
                    </a:lnTo>
                    <a:lnTo>
                      <a:pt x="2794" y="18"/>
                    </a:lnTo>
                    <a:lnTo>
                      <a:pt x="2803" y="38"/>
                    </a:lnTo>
                    <a:lnTo>
                      <a:pt x="2805" y="287"/>
                    </a:lnTo>
                    <a:lnTo>
                      <a:pt x="2800" y="308"/>
                    </a:lnTo>
                    <a:lnTo>
                      <a:pt x="2786" y="325"/>
                    </a:lnTo>
                    <a:lnTo>
                      <a:pt x="2767" y="335"/>
                    </a:lnTo>
                    <a:lnTo>
                      <a:pt x="49" y="337"/>
                    </a:lnTo>
                  </a:path>
                </a:pathLst>
              </a:custGeom>
              <a:solidFill>
                <a:srgbClr val="2D70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1038" name="Picture 1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3" y="2886"/>
                <a:ext cx="1620" cy="1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" name="Group 15"/>
            <p:cNvGrpSpPr>
              <a:grpSpLocks/>
            </p:cNvGrpSpPr>
            <p:nvPr/>
          </p:nvGrpSpPr>
          <p:grpSpPr bwMode="auto">
            <a:xfrm>
              <a:off x="4262" y="4703"/>
              <a:ext cx="3166" cy="415"/>
              <a:chOff x="4262" y="4703"/>
              <a:chExt cx="3166" cy="415"/>
            </a:xfrm>
          </p:grpSpPr>
          <p:sp>
            <p:nvSpPr>
              <p:cNvPr id="35" name="Freeform 16"/>
              <p:cNvSpPr>
                <a:spLocks/>
              </p:cNvSpPr>
              <p:nvPr/>
            </p:nvSpPr>
            <p:spPr bwMode="auto">
              <a:xfrm>
                <a:off x="4262" y="4703"/>
                <a:ext cx="3166" cy="415"/>
              </a:xfrm>
              <a:custGeom>
                <a:avLst/>
                <a:gdLst>
                  <a:gd name="T0" fmla="+- 0 4323 4262"/>
                  <a:gd name="T1" fmla="*/ T0 w 3166"/>
                  <a:gd name="T2" fmla="+- 0 5118 4703"/>
                  <a:gd name="T3" fmla="*/ 5118 h 415"/>
                  <a:gd name="T4" fmla="+- 0 4269 4262"/>
                  <a:gd name="T5" fmla="*/ T4 w 3166"/>
                  <a:gd name="T6" fmla="+- 0 5085 4703"/>
                  <a:gd name="T7" fmla="*/ 5085 h 415"/>
                  <a:gd name="T8" fmla="+- 0 4262 4262"/>
                  <a:gd name="T9" fmla="*/ T8 w 3166"/>
                  <a:gd name="T10" fmla="+- 0 4765 4703"/>
                  <a:gd name="T11" fmla="*/ 4765 h 415"/>
                  <a:gd name="T12" fmla="+- 0 4266 4262"/>
                  <a:gd name="T13" fmla="*/ T12 w 3166"/>
                  <a:gd name="T14" fmla="+- 0 4742 4703"/>
                  <a:gd name="T15" fmla="*/ 4742 h 415"/>
                  <a:gd name="T16" fmla="+- 0 4278 4262"/>
                  <a:gd name="T17" fmla="*/ T16 w 3166"/>
                  <a:gd name="T18" fmla="+- 0 4724 4703"/>
                  <a:gd name="T19" fmla="*/ 4724 h 415"/>
                  <a:gd name="T20" fmla="+- 0 4294 4262"/>
                  <a:gd name="T21" fmla="*/ T20 w 3166"/>
                  <a:gd name="T22" fmla="+- 0 4710 4703"/>
                  <a:gd name="T23" fmla="*/ 4710 h 415"/>
                  <a:gd name="T24" fmla="+- 0 4315 4262"/>
                  <a:gd name="T25" fmla="*/ T24 w 3166"/>
                  <a:gd name="T26" fmla="+- 0 4704 4703"/>
                  <a:gd name="T27" fmla="*/ 4704 h 415"/>
                  <a:gd name="T28" fmla="+- 0 4323 4262"/>
                  <a:gd name="T29" fmla="*/ T28 w 3166"/>
                  <a:gd name="T30" fmla="+- 0 4703 4703"/>
                  <a:gd name="T31" fmla="*/ 4703 h 415"/>
                  <a:gd name="T32" fmla="+- 0 7367 4262"/>
                  <a:gd name="T33" fmla="*/ T32 w 3166"/>
                  <a:gd name="T34" fmla="+- 0 4703 4703"/>
                  <a:gd name="T35" fmla="*/ 4703 h 415"/>
                  <a:gd name="T36" fmla="+- 0 7421 4262"/>
                  <a:gd name="T37" fmla="*/ T36 w 3166"/>
                  <a:gd name="T38" fmla="+- 0 4736 4703"/>
                  <a:gd name="T39" fmla="*/ 4736 h 415"/>
                  <a:gd name="T40" fmla="+- 0 7428 4262"/>
                  <a:gd name="T41" fmla="*/ T40 w 3166"/>
                  <a:gd name="T42" fmla="+- 0 5056 4703"/>
                  <a:gd name="T43" fmla="*/ 5056 h 415"/>
                  <a:gd name="T44" fmla="+- 0 7424 4262"/>
                  <a:gd name="T45" fmla="*/ T44 w 3166"/>
                  <a:gd name="T46" fmla="+- 0 5079 4703"/>
                  <a:gd name="T47" fmla="*/ 5079 h 415"/>
                  <a:gd name="T48" fmla="+- 0 7413 4262"/>
                  <a:gd name="T49" fmla="*/ T48 w 3166"/>
                  <a:gd name="T50" fmla="+- 0 5097 4703"/>
                  <a:gd name="T51" fmla="*/ 5097 h 415"/>
                  <a:gd name="T52" fmla="+- 0 7396 4262"/>
                  <a:gd name="T53" fmla="*/ T52 w 3166"/>
                  <a:gd name="T54" fmla="+- 0 5111 4703"/>
                  <a:gd name="T55" fmla="*/ 5111 h 415"/>
                  <a:gd name="T56" fmla="+- 0 7375 4262"/>
                  <a:gd name="T57" fmla="*/ T56 w 3166"/>
                  <a:gd name="T58" fmla="+- 0 5117 4703"/>
                  <a:gd name="T59" fmla="*/ 5117 h 415"/>
                  <a:gd name="T60" fmla="+- 0 4323 4262"/>
                  <a:gd name="T61" fmla="*/ T60 w 3166"/>
                  <a:gd name="T62" fmla="+- 0 5118 4703"/>
                  <a:gd name="T63" fmla="*/ 5118 h 4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3166" h="415">
                    <a:moveTo>
                      <a:pt x="61" y="415"/>
                    </a:moveTo>
                    <a:lnTo>
                      <a:pt x="7" y="382"/>
                    </a:lnTo>
                    <a:lnTo>
                      <a:pt x="0" y="62"/>
                    </a:lnTo>
                    <a:lnTo>
                      <a:pt x="4" y="39"/>
                    </a:lnTo>
                    <a:lnTo>
                      <a:pt x="16" y="21"/>
                    </a:lnTo>
                    <a:lnTo>
                      <a:pt x="32" y="7"/>
                    </a:lnTo>
                    <a:lnTo>
                      <a:pt x="53" y="1"/>
                    </a:lnTo>
                    <a:lnTo>
                      <a:pt x="61" y="0"/>
                    </a:lnTo>
                    <a:lnTo>
                      <a:pt x="3105" y="0"/>
                    </a:lnTo>
                    <a:lnTo>
                      <a:pt x="3159" y="33"/>
                    </a:lnTo>
                    <a:lnTo>
                      <a:pt x="3166" y="353"/>
                    </a:lnTo>
                    <a:lnTo>
                      <a:pt x="3162" y="376"/>
                    </a:lnTo>
                    <a:lnTo>
                      <a:pt x="3151" y="394"/>
                    </a:lnTo>
                    <a:lnTo>
                      <a:pt x="3134" y="408"/>
                    </a:lnTo>
                    <a:lnTo>
                      <a:pt x="3113" y="414"/>
                    </a:lnTo>
                    <a:lnTo>
                      <a:pt x="61" y="415"/>
                    </a:lnTo>
                  </a:path>
                </a:pathLst>
              </a:custGeom>
              <a:solidFill>
                <a:srgbClr val="2D70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28" name="Group 17"/>
            <p:cNvGrpSpPr>
              <a:grpSpLocks/>
            </p:cNvGrpSpPr>
            <p:nvPr/>
          </p:nvGrpSpPr>
          <p:grpSpPr bwMode="auto">
            <a:xfrm>
              <a:off x="7118" y="2800"/>
              <a:ext cx="2805" cy="337"/>
              <a:chOff x="7118" y="2800"/>
              <a:chExt cx="2805" cy="337"/>
            </a:xfrm>
          </p:grpSpPr>
          <p:sp>
            <p:nvSpPr>
              <p:cNvPr id="34" name="Freeform 18"/>
              <p:cNvSpPr>
                <a:spLocks/>
              </p:cNvSpPr>
              <p:nvPr/>
            </p:nvSpPr>
            <p:spPr bwMode="auto">
              <a:xfrm>
                <a:off x="7118" y="2800"/>
                <a:ext cx="2805" cy="337"/>
              </a:xfrm>
              <a:custGeom>
                <a:avLst/>
                <a:gdLst>
                  <a:gd name="T0" fmla="+- 0 7167 7118"/>
                  <a:gd name="T1" fmla="*/ T0 w 2805"/>
                  <a:gd name="T2" fmla="+- 0 3137 2800"/>
                  <a:gd name="T3" fmla="*/ 3137 h 337"/>
                  <a:gd name="T4" fmla="+- 0 7146 7118"/>
                  <a:gd name="T5" fmla="*/ T4 w 2805"/>
                  <a:gd name="T6" fmla="+- 0 3132 2800"/>
                  <a:gd name="T7" fmla="*/ 3132 h 337"/>
                  <a:gd name="T8" fmla="+- 0 7129 7118"/>
                  <a:gd name="T9" fmla="*/ T8 w 2805"/>
                  <a:gd name="T10" fmla="+- 0 3118 2800"/>
                  <a:gd name="T11" fmla="*/ 3118 h 337"/>
                  <a:gd name="T12" fmla="+- 0 7119 7118"/>
                  <a:gd name="T13" fmla="*/ T12 w 2805"/>
                  <a:gd name="T14" fmla="+- 0 3098 2800"/>
                  <a:gd name="T15" fmla="*/ 3098 h 337"/>
                  <a:gd name="T16" fmla="+- 0 7118 7118"/>
                  <a:gd name="T17" fmla="*/ T16 w 2805"/>
                  <a:gd name="T18" fmla="+- 0 2850 2800"/>
                  <a:gd name="T19" fmla="*/ 2850 h 337"/>
                  <a:gd name="T20" fmla="+- 0 7123 7118"/>
                  <a:gd name="T21" fmla="*/ T20 w 2805"/>
                  <a:gd name="T22" fmla="+- 0 2828 2800"/>
                  <a:gd name="T23" fmla="*/ 2828 h 337"/>
                  <a:gd name="T24" fmla="+- 0 7136 7118"/>
                  <a:gd name="T25" fmla="*/ T24 w 2805"/>
                  <a:gd name="T26" fmla="+- 0 2811 2800"/>
                  <a:gd name="T27" fmla="*/ 2811 h 337"/>
                  <a:gd name="T28" fmla="+- 0 7156 7118"/>
                  <a:gd name="T29" fmla="*/ T28 w 2805"/>
                  <a:gd name="T30" fmla="+- 0 2801 2800"/>
                  <a:gd name="T31" fmla="*/ 2801 h 337"/>
                  <a:gd name="T32" fmla="+- 0 7167 7118"/>
                  <a:gd name="T33" fmla="*/ T32 w 2805"/>
                  <a:gd name="T34" fmla="+- 0 2800 2800"/>
                  <a:gd name="T35" fmla="*/ 2800 h 337"/>
                  <a:gd name="T36" fmla="+- 0 9873 7118"/>
                  <a:gd name="T37" fmla="*/ T36 w 2805"/>
                  <a:gd name="T38" fmla="+- 0 2800 2800"/>
                  <a:gd name="T39" fmla="*/ 2800 h 337"/>
                  <a:gd name="T40" fmla="+- 0 9895 7118"/>
                  <a:gd name="T41" fmla="*/ T40 w 2805"/>
                  <a:gd name="T42" fmla="+- 0 2805 2800"/>
                  <a:gd name="T43" fmla="*/ 2805 h 337"/>
                  <a:gd name="T44" fmla="+- 0 9912 7118"/>
                  <a:gd name="T45" fmla="*/ T44 w 2805"/>
                  <a:gd name="T46" fmla="+- 0 2818 2800"/>
                  <a:gd name="T47" fmla="*/ 2818 h 337"/>
                  <a:gd name="T48" fmla="+- 0 9921 7118"/>
                  <a:gd name="T49" fmla="*/ T48 w 2805"/>
                  <a:gd name="T50" fmla="+- 0 2838 2800"/>
                  <a:gd name="T51" fmla="*/ 2838 h 337"/>
                  <a:gd name="T52" fmla="+- 0 9923 7118"/>
                  <a:gd name="T53" fmla="*/ T52 w 2805"/>
                  <a:gd name="T54" fmla="+- 0 3087 2800"/>
                  <a:gd name="T55" fmla="*/ 3087 h 337"/>
                  <a:gd name="T56" fmla="+- 0 9918 7118"/>
                  <a:gd name="T57" fmla="*/ T56 w 2805"/>
                  <a:gd name="T58" fmla="+- 0 3108 2800"/>
                  <a:gd name="T59" fmla="*/ 3108 h 337"/>
                  <a:gd name="T60" fmla="+- 0 9904 7118"/>
                  <a:gd name="T61" fmla="*/ T60 w 2805"/>
                  <a:gd name="T62" fmla="+- 0 3125 2800"/>
                  <a:gd name="T63" fmla="*/ 3125 h 337"/>
                  <a:gd name="T64" fmla="+- 0 9885 7118"/>
                  <a:gd name="T65" fmla="*/ T64 w 2805"/>
                  <a:gd name="T66" fmla="+- 0 3135 2800"/>
                  <a:gd name="T67" fmla="*/ 3135 h 337"/>
                  <a:gd name="T68" fmla="+- 0 7167 7118"/>
                  <a:gd name="T69" fmla="*/ T68 w 2805"/>
                  <a:gd name="T70" fmla="+- 0 3137 2800"/>
                  <a:gd name="T71" fmla="*/ 3137 h 33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2805" h="337">
                    <a:moveTo>
                      <a:pt x="49" y="337"/>
                    </a:moveTo>
                    <a:lnTo>
                      <a:pt x="28" y="332"/>
                    </a:lnTo>
                    <a:lnTo>
                      <a:pt x="11" y="318"/>
                    </a:lnTo>
                    <a:lnTo>
                      <a:pt x="1" y="298"/>
                    </a:lnTo>
                    <a:lnTo>
                      <a:pt x="0" y="50"/>
                    </a:lnTo>
                    <a:lnTo>
                      <a:pt x="5" y="28"/>
                    </a:lnTo>
                    <a:lnTo>
                      <a:pt x="18" y="11"/>
                    </a:lnTo>
                    <a:lnTo>
                      <a:pt x="38" y="1"/>
                    </a:lnTo>
                    <a:lnTo>
                      <a:pt x="49" y="0"/>
                    </a:lnTo>
                    <a:lnTo>
                      <a:pt x="2755" y="0"/>
                    </a:lnTo>
                    <a:lnTo>
                      <a:pt x="2777" y="5"/>
                    </a:lnTo>
                    <a:lnTo>
                      <a:pt x="2794" y="18"/>
                    </a:lnTo>
                    <a:lnTo>
                      <a:pt x="2803" y="38"/>
                    </a:lnTo>
                    <a:lnTo>
                      <a:pt x="2805" y="287"/>
                    </a:lnTo>
                    <a:lnTo>
                      <a:pt x="2800" y="308"/>
                    </a:lnTo>
                    <a:lnTo>
                      <a:pt x="2786" y="325"/>
                    </a:lnTo>
                    <a:lnTo>
                      <a:pt x="2767" y="335"/>
                    </a:lnTo>
                    <a:lnTo>
                      <a:pt x="49" y="337"/>
                    </a:lnTo>
                  </a:path>
                </a:pathLst>
              </a:custGeom>
              <a:solidFill>
                <a:srgbClr val="2D70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29" name="Group 19"/>
            <p:cNvGrpSpPr>
              <a:grpSpLocks/>
            </p:cNvGrpSpPr>
            <p:nvPr/>
          </p:nvGrpSpPr>
          <p:grpSpPr bwMode="auto">
            <a:xfrm>
              <a:off x="4262" y="2279"/>
              <a:ext cx="3166" cy="370"/>
              <a:chOff x="4262" y="2279"/>
              <a:chExt cx="3166" cy="370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>
                <a:off x="4262" y="2279"/>
                <a:ext cx="3166" cy="370"/>
              </a:xfrm>
              <a:custGeom>
                <a:avLst/>
                <a:gdLst>
                  <a:gd name="T0" fmla="+- 0 5845 4262"/>
                  <a:gd name="T1" fmla="*/ T0 w 3166"/>
                  <a:gd name="T2" fmla="+- 0 2649 2279"/>
                  <a:gd name="T3" fmla="*/ 2649 h 370"/>
                  <a:gd name="T4" fmla="+- 0 5588 4262"/>
                  <a:gd name="T5" fmla="*/ T4 w 3166"/>
                  <a:gd name="T6" fmla="+- 0 2646 2279"/>
                  <a:gd name="T7" fmla="*/ 2646 h 370"/>
                  <a:gd name="T8" fmla="+- 0 5345 4262"/>
                  <a:gd name="T9" fmla="*/ T8 w 3166"/>
                  <a:gd name="T10" fmla="+- 0 2639 2279"/>
                  <a:gd name="T11" fmla="*/ 2639 h 370"/>
                  <a:gd name="T12" fmla="+- 0 5229 4262"/>
                  <a:gd name="T13" fmla="*/ T12 w 3166"/>
                  <a:gd name="T14" fmla="+- 0 2634 2279"/>
                  <a:gd name="T15" fmla="*/ 2634 h 370"/>
                  <a:gd name="T16" fmla="+- 0 5118 4262"/>
                  <a:gd name="T17" fmla="*/ T16 w 3166"/>
                  <a:gd name="T18" fmla="+- 0 2628 2279"/>
                  <a:gd name="T19" fmla="*/ 2628 h 370"/>
                  <a:gd name="T20" fmla="+- 0 5011 4262"/>
                  <a:gd name="T21" fmla="*/ T20 w 3166"/>
                  <a:gd name="T22" fmla="+- 0 2621 2279"/>
                  <a:gd name="T23" fmla="*/ 2621 h 370"/>
                  <a:gd name="T24" fmla="+- 0 4910 4262"/>
                  <a:gd name="T25" fmla="*/ T24 w 3166"/>
                  <a:gd name="T26" fmla="+- 0 2613 2279"/>
                  <a:gd name="T27" fmla="*/ 2613 h 370"/>
                  <a:gd name="T28" fmla="+- 0 4815 4262"/>
                  <a:gd name="T29" fmla="*/ T28 w 3166"/>
                  <a:gd name="T30" fmla="+- 0 2604 2279"/>
                  <a:gd name="T31" fmla="*/ 2604 h 370"/>
                  <a:gd name="T32" fmla="+- 0 4726 4262"/>
                  <a:gd name="T33" fmla="*/ T32 w 3166"/>
                  <a:gd name="T34" fmla="+- 0 2595 2279"/>
                  <a:gd name="T35" fmla="*/ 2595 h 370"/>
                  <a:gd name="T36" fmla="+- 0 4643 4262"/>
                  <a:gd name="T37" fmla="*/ T36 w 3166"/>
                  <a:gd name="T38" fmla="+- 0 2584 2279"/>
                  <a:gd name="T39" fmla="*/ 2584 h 370"/>
                  <a:gd name="T40" fmla="+- 0 4567 4262"/>
                  <a:gd name="T41" fmla="*/ T40 w 3166"/>
                  <a:gd name="T42" fmla="+- 0 2573 2279"/>
                  <a:gd name="T43" fmla="*/ 2573 h 370"/>
                  <a:gd name="T44" fmla="+- 0 4499 4262"/>
                  <a:gd name="T45" fmla="*/ T44 w 3166"/>
                  <a:gd name="T46" fmla="+- 0 2561 2279"/>
                  <a:gd name="T47" fmla="*/ 2561 h 370"/>
                  <a:gd name="T48" fmla="+- 0 4439 4262"/>
                  <a:gd name="T49" fmla="*/ T48 w 3166"/>
                  <a:gd name="T50" fmla="+- 0 2549 2279"/>
                  <a:gd name="T51" fmla="*/ 2549 h 370"/>
                  <a:gd name="T52" fmla="+- 0 4343 4262"/>
                  <a:gd name="T53" fmla="*/ T52 w 3166"/>
                  <a:gd name="T54" fmla="+- 0 2522 2279"/>
                  <a:gd name="T55" fmla="*/ 2522 h 370"/>
                  <a:gd name="T56" fmla="+- 0 4283 4262"/>
                  <a:gd name="T57" fmla="*/ T56 w 3166"/>
                  <a:gd name="T58" fmla="+- 0 2494 2279"/>
                  <a:gd name="T59" fmla="*/ 2494 h 370"/>
                  <a:gd name="T60" fmla="+- 0 4262 4262"/>
                  <a:gd name="T61" fmla="*/ T60 w 3166"/>
                  <a:gd name="T62" fmla="+- 0 2464 2279"/>
                  <a:gd name="T63" fmla="*/ 2464 h 370"/>
                  <a:gd name="T64" fmla="+- 0 4267 4262"/>
                  <a:gd name="T65" fmla="*/ T64 w 3166"/>
                  <a:gd name="T66" fmla="+- 0 2449 2279"/>
                  <a:gd name="T67" fmla="*/ 2449 h 370"/>
                  <a:gd name="T68" fmla="+- 0 4343 4262"/>
                  <a:gd name="T69" fmla="*/ T68 w 3166"/>
                  <a:gd name="T70" fmla="+- 0 2405 2279"/>
                  <a:gd name="T71" fmla="*/ 2405 h 370"/>
                  <a:gd name="T72" fmla="+- 0 4439 4262"/>
                  <a:gd name="T73" fmla="*/ T72 w 3166"/>
                  <a:gd name="T74" fmla="+- 0 2379 2279"/>
                  <a:gd name="T75" fmla="*/ 2379 h 370"/>
                  <a:gd name="T76" fmla="+- 0 4499 4262"/>
                  <a:gd name="T77" fmla="*/ T76 w 3166"/>
                  <a:gd name="T78" fmla="+- 0 2367 2279"/>
                  <a:gd name="T79" fmla="*/ 2367 h 370"/>
                  <a:gd name="T80" fmla="+- 0 4567 4262"/>
                  <a:gd name="T81" fmla="*/ T80 w 3166"/>
                  <a:gd name="T82" fmla="+- 0 2355 2279"/>
                  <a:gd name="T83" fmla="*/ 2355 h 370"/>
                  <a:gd name="T84" fmla="+- 0 4643 4262"/>
                  <a:gd name="T85" fmla="*/ T84 w 3166"/>
                  <a:gd name="T86" fmla="+- 0 2344 2279"/>
                  <a:gd name="T87" fmla="*/ 2344 h 370"/>
                  <a:gd name="T88" fmla="+- 0 4726 4262"/>
                  <a:gd name="T89" fmla="*/ T88 w 3166"/>
                  <a:gd name="T90" fmla="+- 0 2333 2279"/>
                  <a:gd name="T91" fmla="*/ 2333 h 370"/>
                  <a:gd name="T92" fmla="+- 0 4815 4262"/>
                  <a:gd name="T93" fmla="*/ T92 w 3166"/>
                  <a:gd name="T94" fmla="+- 0 2324 2279"/>
                  <a:gd name="T95" fmla="*/ 2324 h 370"/>
                  <a:gd name="T96" fmla="+- 0 4910 4262"/>
                  <a:gd name="T97" fmla="*/ T96 w 3166"/>
                  <a:gd name="T98" fmla="+- 0 2315 2279"/>
                  <a:gd name="T99" fmla="*/ 2315 h 370"/>
                  <a:gd name="T100" fmla="+- 0 5011 4262"/>
                  <a:gd name="T101" fmla="*/ T100 w 3166"/>
                  <a:gd name="T102" fmla="+- 0 2307 2279"/>
                  <a:gd name="T103" fmla="*/ 2307 h 370"/>
                  <a:gd name="T104" fmla="+- 0 5118 4262"/>
                  <a:gd name="T105" fmla="*/ T104 w 3166"/>
                  <a:gd name="T106" fmla="+- 0 2300 2279"/>
                  <a:gd name="T107" fmla="*/ 2300 h 370"/>
                  <a:gd name="T108" fmla="+- 0 5229 4262"/>
                  <a:gd name="T109" fmla="*/ T108 w 3166"/>
                  <a:gd name="T110" fmla="+- 0 2294 2279"/>
                  <a:gd name="T111" fmla="*/ 2294 h 370"/>
                  <a:gd name="T112" fmla="+- 0 5345 4262"/>
                  <a:gd name="T113" fmla="*/ T112 w 3166"/>
                  <a:gd name="T114" fmla="+- 0 2288 2279"/>
                  <a:gd name="T115" fmla="*/ 2288 h 370"/>
                  <a:gd name="T116" fmla="+- 0 5588 4262"/>
                  <a:gd name="T117" fmla="*/ T116 w 3166"/>
                  <a:gd name="T118" fmla="+- 0 2281 2279"/>
                  <a:gd name="T119" fmla="*/ 2281 h 370"/>
                  <a:gd name="T120" fmla="+- 0 5845 4262"/>
                  <a:gd name="T121" fmla="*/ T120 w 3166"/>
                  <a:gd name="T122" fmla="+- 0 2279 2279"/>
                  <a:gd name="T123" fmla="*/ 2279 h 370"/>
                  <a:gd name="T124" fmla="+- 0 6102 4262"/>
                  <a:gd name="T125" fmla="*/ T124 w 3166"/>
                  <a:gd name="T126" fmla="+- 0 2281 2279"/>
                  <a:gd name="T127" fmla="*/ 2281 h 370"/>
                  <a:gd name="T128" fmla="+- 0 6345 4262"/>
                  <a:gd name="T129" fmla="*/ T128 w 3166"/>
                  <a:gd name="T130" fmla="+- 0 2288 2279"/>
                  <a:gd name="T131" fmla="*/ 2288 h 370"/>
                  <a:gd name="T132" fmla="+- 0 6461 4262"/>
                  <a:gd name="T133" fmla="*/ T132 w 3166"/>
                  <a:gd name="T134" fmla="+- 0 2294 2279"/>
                  <a:gd name="T135" fmla="*/ 2294 h 370"/>
                  <a:gd name="T136" fmla="+- 0 6573 4262"/>
                  <a:gd name="T137" fmla="*/ T136 w 3166"/>
                  <a:gd name="T138" fmla="+- 0 2300 2279"/>
                  <a:gd name="T139" fmla="*/ 2300 h 370"/>
                  <a:gd name="T140" fmla="+- 0 6679 4262"/>
                  <a:gd name="T141" fmla="*/ T140 w 3166"/>
                  <a:gd name="T142" fmla="+- 0 2307 2279"/>
                  <a:gd name="T143" fmla="*/ 2307 h 370"/>
                  <a:gd name="T144" fmla="+- 0 6780 4262"/>
                  <a:gd name="T145" fmla="*/ T144 w 3166"/>
                  <a:gd name="T146" fmla="+- 0 2315 2279"/>
                  <a:gd name="T147" fmla="*/ 2315 h 370"/>
                  <a:gd name="T148" fmla="+- 0 6875 4262"/>
                  <a:gd name="T149" fmla="*/ T148 w 3166"/>
                  <a:gd name="T150" fmla="+- 0 2324 2279"/>
                  <a:gd name="T151" fmla="*/ 2324 h 370"/>
                  <a:gd name="T152" fmla="+- 0 6964 4262"/>
                  <a:gd name="T153" fmla="*/ T152 w 3166"/>
                  <a:gd name="T154" fmla="+- 0 2333 2279"/>
                  <a:gd name="T155" fmla="*/ 2333 h 370"/>
                  <a:gd name="T156" fmla="+- 0 7047 4262"/>
                  <a:gd name="T157" fmla="*/ T156 w 3166"/>
                  <a:gd name="T158" fmla="+- 0 2344 2279"/>
                  <a:gd name="T159" fmla="*/ 2344 h 370"/>
                  <a:gd name="T160" fmla="+- 0 7123 4262"/>
                  <a:gd name="T161" fmla="*/ T160 w 3166"/>
                  <a:gd name="T162" fmla="+- 0 2355 2279"/>
                  <a:gd name="T163" fmla="*/ 2355 h 370"/>
                  <a:gd name="T164" fmla="+- 0 7191 4262"/>
                  <a:gd name="T165" fmla="*/ T164 w 3166"/>
                  <a:gd name="T166" fmla="+- 0 2367 2279"/>
                  <a:gd name="T167" fmla="*/ 2367 h 370"/>
                  <a:gd name="T168" fmla="+- 0 7251 4262"/>
                  <a:gd name="T169" fmla="*/ T168 w 3166"/>
                  <a:gd name="T170" fmla="+- 0 2379 2279"/>
                  <a:gd name="T171" fmla="*/ 2379 h 370"/>
                  <a:gd name="T172" fmla="+- 0 7347 4262"/>
                  <a:gd name="T173" fmla="*/ T172 w 3166"/>
                  <a:gd name="T174" fmla="+- 0 2405 2279"/>
                  <a:gd name="T175" fmla="*/ 2405 h 370"/>
                  <a:gd name="T176" fmla="+- 0 7407 4262"/>
                  <a:gd name="T177" fmla="*/ T176 w 3166"/>
                  <a:gd name="T178" fmla="+- 0 2434 2279"/>
                  <a:gd name="T179" fmla="*/ 2434 h 370"/>
                  <a:gd name="T180" fmla="+- 0 7428 4262"/>
                  <a:gd name="T181" fmla="*/ T180 w 3166"/>
                  <a:gd name="T182" fmla="+- 0 2464 2279"/>
                  <a:gd name="T183" fmla="*/ 2464 h 370"/>
                  <a:gd name="T184" fmla="+- 0 7423 4262"/>
                  <a:gd name="T185" fmla="*/ T184 w 3166"/>
                  <a:gd name="T186" fmla="+- 0 2479 2279"/>
                  <a:gd name="T187" fmla="*/ 2479 h 370"/>
                  <a:gd name="T188" fmla="+- 0 7347 4262"/>
                  <a:gd name="T189" fmla="*/ T188 w 3166"/>
                  <a:gd name="T190" fmla="+- 0 2522 2279"/>
                  <a:gd name="T191" fmla="*/ 2522 h 370"/>
                  <a:gd name="T192" fmla="+- 0 7251 4262"/>
                  <a:gd name="T193" fmla="*/ T192 w 3166"/>
                  <a:gd name="T194" fmla="+- 0 2549 2279"/>
                  <a:gd name="T195" fmla="*/ 2549 h 370"/>
                  <a:gd name="T196" fmla="+- 0 7191 4262"/>
                  <a:gd name="T197" fmla="*/ T196 w 3166"/>
                  <a:gd name="T198" fmla="+- 0 2561 2279"/>
                  <a:gd name="T199" fmla="*/ 2561 h 370"/>
                  <a:gd name="T200" fmla="+- 0 7123 4262"/>
                  <a:gd name="T201" fmla="*/ T200 w 3166"/>
                  <a:gd name="T202" fmla="+- 0 2573 2279"/>
                  <a:gd name="T203" fmla="*/ 2573 h 370"/>
                  <a:gd name="T204" fmla="+- 0 7047 4262"/>
                  <a:gd name="T205" fmla="*/ T204 w 3166"/>
                  <a:gd name="T206" fmla="+- 0 2584 2279"/>
                  <a:gd name="T207" fmla="*/ 2584 h 370"/>
                  <a:gd name="T208" fmla="+- 0 6964 4262"/>
                  <a:gd name="T209" fmla="*/ T208 w 3166"/>
                  <a:gd name="T210" fmla="+- 0 2595 2279"/>
                  <a:gd name="T211" fmla="*/ 2595 h 370"/>
                  <a:gd name="T212" fmla="+- 0 6875 4262"/>
                  <a:gd name="T213" fmla="*/ T212 w 3166"/>
                  <a:gd name="T214" fmla="+- 0 2604 2279"/>
                  <a:gd name="T215" fmla="*/ 2604 h 370"/>
                  <a:gd name="T216" fmla="+- 0 6780 4262"/>
                  <a:gd name="T217" fmla="*/ T216 w 3166"/>
                  <a:gd name="T218" fmla="+- 0 2613 2279"/>
                  <a:gd name="T219" fmla="*/ 2613 h 370"/>
                  <a:gd name="T220" fmla="+- 0 6679 4262"/>
                  <a:gd name="T221" fmla="*/ T220 w 3166"/>
                  <a:gd name="T222" fmla="+- 0 2621 2279"/>
                  <a:gd name="T223" fmla="*/ 2621 h 370"/>
                  <a:gd name="T224" fmla="+- 0 6573 4262"/>
                  <a:gd name="T225" fmla="*/ T224 w 3166"/>
                  <a:gd name="T226" fmla="+- 0 2628 2279"/>
                  <a:gd name="T227" fmla="*/ 2628 h 370"/>
                  <a:gd name="T228" fmla="+- 0 6461 4262"/>
                  <a:gd name="T229" fmla="*/ T228 w 3166"/>
                  <a:gd name="T230" fmla="+- 0 2634 2279"/>
                  <a:gd name="T231" fmla="*/ 2634 h 370"/>
                  <a:gd name="T232" fmla="+- 0 6345 4262"/>
                  <a:gd name="T233" fmla="*/ T232 w 3166"/>
                  <a:gd name="T234" fmla="+- 0 2639 2279"/>
                  <a:gd name="T235" fmla="*/ 2639 h 370"/>
                  <a:gd name="T236" fmla="+- 0 6102 4262"/>
                  <a:gd name="T237" fmla="*/ T236 w 3166"/>
                  <a:gd name="T238" fmla="+- 0 2646 2279"/>
                  <a:gd name="T239" fmla="*/ 2646 h 370"/>
                  <a:gd name="T240" fmla="+- 0 5845 4262"/>
                  <a:gd name="T241" fmla="*/ T240 w 3166"/>
                  <a:gd name="T242" fmla="+- 0 2649 2279"/>
                  <a:gd name="T243" fmla="*/ 2649 h 37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</a:cxnLst>
                <a:rect l="0" t="0" r="r" b="b"/>
                <a:pathLst>
                  <a:path w="3166" h="370">
                    <a:moveTo>
                      <a:pt x="1583" y="370"/>
                    </a:moveTo>
                    <a:lnTo>
                      <a:pt x="1326" y="367"/>
                    </a:lnTo>
                    <a:lnTo>
                      <a:pt x="1083" y="360"/>
                    </a:lnTo>
                    <a:lnTo>
                      <a:pt x="967" y="355"/>
                    </a:lnTo>
                    <a:lnTo>
                      <a:pt x="856" y="349"/>
                    </a:lnTo>
                    <a:lnTo>
                      <a:pt x="749" y="342"/>
                    </a:lnTo>
                    <a:lnTo>
                      <a:pt x="648" y="334"/>
                    </a:lnTo>
                    <a:lnTo>
                      <a:pt x="553" y="325"/>
                    </a:lnTo>
                    <a:lnTo>
                      <a:pt x="464" y="316"/>
                    </a:lnTo>
                    <a:lnTo>
                      <a:pt x="381" y="305"/>
                    </a:lnTo>
                    <a:lnTo>
                      <a:pt x="305" y="294"/>
                    </a:lnTo>
                    <a:lnTo>
                      <a:pt x="237" y="282"/>
                    </a:lnTo>
                    <a:lnTo>
                      <a:pt x="177" y="270"/>
                    </a:lnTo>
                    <a:lnTo>
                      <a:pt x="81" y="243"/>
                    </a:lnTo>
                    <a:lnTo>
                      <a:pt x="21" y="215"/>
                    </a:lnTo>
                    <a:lnTo>
                      <a:pt x="0" y="185"/>
                    </a:lnTo>
                    <a:lnTo>
                      <a:pt x="5" y="170"/>
                    </a:lnTo>
                    <a:lnTo>
                      <a:pt x="81" y="126"/>
                    </a:lnTo>
                    <a:lnTo>
                      <a:pt x="177" y="100"/>
                    </a:lnTo>
                    <a:lnTo>
                      <a:pt x="237" y="88"/>
                    </a:lnTo>
                    <a:lnTo>
                      <a:pt x="305" y="76"/>
                    </a:lnTo>
                    <a:lnTo>
                      <a:pt x="381" y="65"/>
                    </a:lnTo>
                    <a:lnTo>
                      <a:pt x="464" y="54"/>
                    </a:lnTo>
                    <a:lnTo>
                      <a:pt x="553" y="45"/>
                    </a:lnTo>
                    <a:lnTo>
                      <a:pt x="648" y="36"/>
                    </a:lnTo>
                    <a:lnTo>
                      <a:pt x="749" y="28"/>
                    </a:lnTo>
                    <a:lnTo>
                      <a:pt x="856" y="21"/>
                    </a:lnTo>
                    <a:lnTo>
                      <a:pt x="967" y="15"/>
                    </a:lnTo>
                    <a:lnTo>
                      <a:pt x="1083" y="9"/>
                    </a:lnTo>
                    <a:lnTo>
                      <a:pt x="1326" y="2"/>
                    </a:lnTo>
                    <a:lnTo>
                      <a:pt x="1583" y="0"/>
                    </a:lnTo>
                    <a:lnTo>
                      <a:pt x="1840" y="2"/>
                    </a:lnTo>
                    <a:lnTo>
                      <a:pt x="2083" y="9"/>
                    </a:lnTo>
                    <a:lnTo>
                      <a:pt x="2199" y="15"/>
                    </a:lnTo>
                    <a:lnTo>
                      <a:pt x="2311" y="21"/>
                    </a:lnTo>
                    <a:lnTo>
                      <a:pt x="2417" y="28"/>
                    </a:lnTo>
                    <a:lnTo>
                      <a:pt x="2518" y="36"/>
                    </a:lnTo>
                    <a:lnTo>
                      <a:pt x="2613" y="45"/>
                    </a:lnTo>
                    <a:lnTo>
                      <a:pt x="2702" y="54"/>
                    </a:lnTo>
                    <a:lnTo>
                      <a:pt x="2785" y="65"/>
                    </a:lnTo>
                    <a:lnTo>
                      <a:pt x="2861" y="76"/>
                    </a:lnTo>
                    <a:lnTo>
                      <a:pt x="2929" y="88"/>
                    </a:lnTo>
                    <a:lnTo>
                      <a:pt x="2989" y="100"/>
                    </a:lnTo>
                    <a:lnTo>
                      <a:pt x="3085" y="126"/>
                    </a:lnTo>
                    <a:lnTo>
                      <a:pt x="3145" y="155"/>
                    </a:lnTo>
                    <a:lnTo>
                      <a:pt x="3166" y="185"/>
                    </a:lnTo>
                    <a:lnTo>
                      <a:pt x="3161" y="200"/>
                    </a:lnTo>
                    <a:lnTo>
                      <a:pt x="3085" y="243"/>
                    </a:lnTo>
                    <a:lnTo>
                      <a:pt x="2989" y="270"/>
                    </a:lnTo>
                    <a:lnTo>
                      <a:pt x="2929" y="282"/>
                    </a:lnTo>
                    <a:lnTo>
                      <a:pt x="2861" y="294"/>
                    </a:lnTo>
                    <a:lnTo>
                      <a:pt x="2785" y="305"/>
                    </a:lnTo>
                    <a:lnTo>
                      <a:pt x="2702" y="316"/>
                    </a:lnTo>
                    <a:lnTo>
                      <a:pt x="2613" y="325"/>
                    </a:lnTo>
                    <a:lnTo>
                      <a:pt x="2518" y="334"/>
                    </a:lnTo>
                    <a:lnTo>
                      <a:pt x="2417" y="342"/>
                    </a:lnTo>
                    <a:lnTo>
                      <a:pt x="2311" y="349"/>
                    </a:lnTo>
                    <a:lnTo>
                      <a:pt x="2199" y="355"/>
                    </a:lnTo>
                    <a:lnTo>
                      <a:pt x="2083" y="360"/>
                    </a:lnTo>
                    <a:lnTo>
                      <a:pt x="1840" y="367"/>
                    </a:lnTo>
                    <a:lnTo>
                      <a:pt x="1583" y="370"/>
                    </a:lnTo>
                  </a:path>
                </a:pathLst>
              </a:custGeom>
              <a:solidFill>
                <a:srgbClr val="004C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1045" name="Picture 2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3" y="2376"/>
                <a:ext cx="1164" cy="1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6" name="Picture 2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5" y="2537"/>
                <a:ext cx="2908" cy="2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7" name="Picture 2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6" y="3131"/>
                <a:ext cx="5265" cy="19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Group 24"/>
            <p:cNvGrpSpPr>
              <a:grpSpLocks/>
            </p:cNvGrpSpPr>
            <p:nvPr/>
          </p:nvGrpSpPr>
          <p:grpSpPr bwMode="auto">
            <a:xfrm>
              <a:off x="4348" y="2547"/>
              <a:ext cx="229" cy="249"/>
              <a:chOff x="4348" y="2547"/>
              <a:chExt cx="229" cy="249"/>
            </a:xfrm>
          </p:grpSpPr>
          <p:sp>
            <p:nvSpPr>
              <p:cNvPr id="31" name="Freeform 25"/>
              <p:cNvSpPr>
                <a:spLocks/>
              </p:cNvSpPr>
              <p:nvPr/>
            </p:nvSpPr>
            <p:spPr bwMode="auto">
              <a:xfrm>
                <a:off x="4348" y="2547"/>
                <a:ext cx="229" cy="249"/>
              </a:xfrm>
              <a:custGeom>
                <a:avLst/>
                <a:gdLst>
                  <a:gd name="T0" fmla="+- 0 4578 4348"/>
                  <a:gd name="T1" fmla="*/ T0 w 229"/>
                  <a:gd name="T2" fmla="+- 0 2665 2547"/>
                  <a:gd name="T3" fmla="*/ 2665 h 249"/>
                  <a:gd name="T4" fmla="+- 0 4425 4348"/>
                  <a:gd name="T5" fmla="*/ T4 w 229"/>
                  <a:gd name="T6" fmla="+- 0 2665 2547"/>
                  <a:gd name="T7" fmla="*/ 2665 h 249"/>
                  <a:gd name="T8" fmla="+- 0 4425 4348"/>
                  <a:gd name="T9" fmla="*/ T8 w 229"/>
                  <a:gd name="T10" fmla="+- 0 2547 2547"/>
                  <a:gd name="T11" fmla="*/ 2547 h 249"/>
                  <a:gd name="T12" fmla="+- 0 4578 4348"/>
                  <a:gd name="T13" fmla="*/ T12 w 229"/>
                  <a:gd name="T14" fmla="+- 0 2547 2547"/>
                  <a:gd name="T15" fmla="*/ 2547 h 249"/>
                  <a:gd name="T16" fmla="+- 0 4578 4348"/>
                  <a:gd name="T17" fmla="*/ T16 w 229"/>
                  <a:gd name="T18" fmla="+- 0 2665 2547"/>
                  <a:gd name="T19" fmla="*/ 2665 h 2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29" h="249">
                    <a:moveTo>
                      <a:pt x="230" y="118"/>
                    </a:moveTo>
                    <a:lnTo>
                      <a:pt x="77" y="118"/>
                    </a:lnTo>
                    <a:lnTo>
                      <a:pt x="77" y="0"/>
                    </a:lnTo>
                    <a:lnTo>
                      <a:pt x="230" y="0"/>
                    </a:lnTo>
                    <a:lnTo>
                      <a:pt x="230" y="118"/>
                    </a:lnTo>
                  </a:path>
                </a:pathLst>
              </a:custGeom>
              <a:solidFill>
                <a:srgbClr val="004C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" name="Freeform 26"/>
              <p:cNvSpPr>
                <a:spLocks/>
              </p:cNvSpPr>
              <p:nvPr/>
            </p:nvSpPr>
            <p:spPr bwMode="auto">
              <a:xfrm>
                <a:off x="4348" y="2547"/>
                <a:ext cx="229" cy="249"/>
              </a:xfrm>
              <a:custGeom>
                <a:avLst/>
                <a:gdLst>
                  <a:gd name="T0" fmla="+- 0 4501 4348"/>
                  <a:gd name="T1" fmla="*/ T0 w 229"/>
                  <a:gd name="T2" fmla="+- 0 2796 2547"/>
                  <a:gd name="T3" fmla="*/ 2796 h 249"/>
                  <a:gd name="T4" fmla="+- 0 4348 4348"/>
                  <a:gd name="T5" fmla="*/ T4 w 229"/>
                  <a:gd name="T6" fmla="+- 0 2665 2547"/>
                  <a:gd name="T7" fmla="*/ 2665 h 249"/>
                  <a:gd name="T8" fmla="+- 0 4652 4348"/>
                  <a:gd name="T9" fmla="*/ T8 w 229"/>
                  <a:gd name="T10" fmla="+- 0 2665 2547"/>
                  <a:gd name="T11" fmla="*/ 2665 h 249"/>
                  <a:gd name="T12" fmla="+- 0 4501 4348"/>
                  <a:gd name="T13" fmla="*/ T12 w 229"/>
                  <a:gd name="T14" fmla="+- 0 2796 2547"/>
                  <a:gd name="T15" fmla="*/ 2796 h 24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29" h="249">
                    <a:moveTo>
                      <a:pt x="153" y="249"/>
                    </a:moveTo>
                    <a:lnTo>
                      <a:pt x="0" y="118"/>
                    </a:lnTo>
                    <a:lnTo>
                      <a:pt x="304" y="118"/>
                    </a:lnTo>
                    <a:lnTo>
                      <a:pt x="153" y="249"/>
                    </a:lnTo>
                  </a:path>
                </a:pathLst>
              </a:custGeom>
              <a:solidFill>
                <a:srgbClr val="004C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22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95715"/>
            <a:ext cx="8596668" cy="978567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               </a:t>
            </a:r>
            <a:r>
              <a:rPr lang="en-US" sz="4000" b="1" dirty="0" smtClean="0">
                <a:latin typeface="Century Gothic" panose="020B0502020202020204" pitchFamily="34" charset="0"/>
              </a:rPr>
              <a:t>Mission &amp; Vision</a:t>
            </a:r>
            <a:endParaRPr lang="en-IN" sz="4000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35781"/>
            <a:ext cx="8688047" cy="334633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8000" b="1" dirty="0" smtClean="0"/>
          </a:p>
          <a:p>
            <a:pPr marL="0" indent="0">
              <a:buNone/>
            </a:pPr>
            <a:r>
              <a:rPr lang="en-US" sz="112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MISSION</a:t>
            </a:r>
            <a:endParaRPr lang="en-US" sz="112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CMA </a:t>
            </a:r>
            <a:r>
              <a:rPr lang="en-US" sz="8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professionals would ethically drive enterprises globally by 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creating.</a:t>
            </a:r>
            <a:endParaRPr lang="en-US" sz="80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sz="8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value to stakeholders in the regulatory context through competencies 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drawn.</a:t>
            </a:r>
            <a:endParaRPr lang="en-US" sz="80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sz="8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from the integration of strategy, management and accounting 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acquired.</a:t>
            </a:r>
            <a:endParaRPr lang="en-US" sz="80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sz="8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through focused training and continuous education</a:t>
            </a:r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5955" y="4119616"/>
            <a:ext cx="8688047" cy="208868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sz="8000" b="1" dirty="0" smtClean="0"/>
          </a:p>
          <a:p>
            <a:pPr marL="0" indent="0" algn="just">
              <a:buNone/>
            </a:pPr>
            <a:r>
              <a:rPr lang="en-US" sz="96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VISION</a:t>
            </a:r>
          </a:p>
          <a:p>
            <a:pPr algn="just"/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CMAs would be the preferred source of resources and professionals for the</a:t>
            </a:r>
          </a:p>
          <a:p>
            <a:pPr algn="just"/>
            <a:r>
              <a:rPr lang="en-US" sz="8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Financial Leadership of enterprises globally.</a:t>
            </a:r>
          </a:p>
          <a:p>
            <a:pPr algn="just"/>
            <a:endParaRPr lang="en-US" sz="8000" dirty="0"/>
          </a:p>
          <a:p>
            <a:pPr marL="0" indent="0" algn="ctr">
              <a:buNone/>
            </a:pPr>
            <a:r>
              <a:rPr lang="en-US" sz="8000" dirty="0">
                <a:solidFill>
                  <a:srgbClr val="FF0000"/>
                </a:solidFill>
              </a:rPr>
              <a:t>www.icmai.in</a:t>
            </a:r>
          </a:p>
          <a:p>
            <a:pPr algn="ctr"/>
            <a:endParaRPr lang="en-US" sz="8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Wingdings 3" charset="2"/>
              <a:buNone/>
            </a:pPr>
            <a:endParaRPr lang="en-IN" dirty="0"/>
          </a:p>
        </p:txBody>
      </p:sp>
      <p:pic>
        <p:nvPicPr>
          <p:cNvPr id="6" name="Picture 5" descr="D:\ICAI\Logo ICA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334" y="195715"/>
            <a:ext cx="794936" cy="127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171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606" y="609600"/>
            <a:ext cx="7693396" cy="79568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entury Gothic" panose="020B0502020202020204" pitchFamily="34" charset="0"/>
              </a:rPr>
              <a:t>Registration to Intermediate Course</a:t>
            </a:r>
            <a:endParaRPr lang="en-IN" sz="3200" b="1" dirty="0">
              <a:latin typeface="Century Gothic" panose="020B0502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050178" y="2209000"/>
            <a:ext cx="5755908" cy="1317477"/>
            <a:chOff x="2050178" y="2209000"/>
            <a:chExt cx="5755908" cy="1317477"/>
          </a:xfrm>
        </p:grpSpPr>
        <p:sp>
          <p:nvSpPr>
            <p:cNvPr id="8" name="TextBox 7"/>
            <p:cNvSpPr txBox="1"/>
            <p:nvPr/>
          </p:nvSpPr>
          <p:spPr>
            <a:xfrm>
              <a:off x="2050179" y="2209000"/>
              <a:ext cx="5755907" cy="33855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entury Gothic" panose="020B0502020202020204" pitchFamily="34" charset="0"/>
                </a:rPr>
                <a:t>Qualified in Intermediate both Group</a:t>
              </a:r>
              <a:endParaRPr lang="en-IN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50178" y="3187923"/>
              <a:ext cx="5755907" cy="33855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Eligible to Enroll in Final Course </a:t>
              </a:r>
              <a:endParaRPr lang="en-IN" sz="1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2" name="Straight Arrow Connector 11"/>
            <p:cNvCxnSpPr>
              <a:stCxn id="8" idx="2"/>
              <a:endCxn id="11" idx="0"/>
            </p:cNvCxnSpPr>
            <p:nvPr/>
          </p:nvCxnSpPr>
          <p:spPr>
            <a:xfrm flipH="1">
              <a:off x="4928132" y="2547554"/>
              <a:ext cx="1" cy="64036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7" name="Picture 6" descr="D:\ICAI\Logo ICA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017" y="370598"/>
            <a:ext cx="794936" cy="127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80022" y="6227013"/>
            <a:ext cx="9073058" cy="455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www.icmai.in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marL="0" indent="0" algn="ctr">
              <a:buFont typeface="Wingdings 3" charset="2"/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47382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108" y="609600"/>
            <a:ext cx="7588893" cy="79568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entury Gothic" panose="020B0502020202020204" pitchFamily="34" charset="0"/>
              </a:rPr>
              <a:t>Fees Structure</a:t>
            </a:r>
            <a:endParaRPr lang="en-IN" sz="320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 descr="D:\ICAI\Logo ICA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017" y="370598"/>
            <a:ext cx="794936" cy="127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80022" y="6227013"/>
            <a:ext cx="9073058" cy="455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www.icmai.in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marL="0" indent="0" algn="ctr">
              <a:buFont typeface="Wingdings 3" charset="2"/>
              <a:buNone/>
            </a:pPr>
            <a:endParaRPr lang="en-IN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669209"/>
              </p:ext>
            </p:extLst>
          </p:nvPr>
        </p:nvGraphicFramePr>
        <p:xfrm>
          <a:off x="1343953" y="2202611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78627054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1233361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entury Gothic" panose="020B0502020202020204" pitchFamily="34" charset="0"/>
                        </a:rPr>
                        <a:t>Course</a:t>
                      </a:r>
                      <a:endParaRPr lang="en-IN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entury Gothic" panose="020B0502020202020204" pitchFamily="34" charset="0"/>
                        </a:rPr>
                        <a:t>Fees*</a:t>
                      </a:r>
                      <a:endParaRPr lang="en-IN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260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entury Gothic" panose="020B0502020202020204" pitchFamily="34" charset="0"/>
                        </a:rPr>
                        <a:t>Foundation</a:t>
                      </a:r>
                      <a:endParaRPr lang="en-IN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entury Gothic" panose="020B0502020202020204" pitchFamily="34" charset="0"/>
                        </a:rPr>
                        <a:t>INR 6,000</a:t>
                      </a:r>
                      <a:endParaRPr lang="en-IN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816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entury Gothic" panose="020B0502020202020204" pitchFamily="34" charset="0"/>
                        </a:rPr>
                        <a:t>Intermediate </a:t>
                      </a:r>
                      <a:endParaRPr lang="en-IN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entury Gothic" panose="020B0502020202020204" pitchFamily="34" charset="0"/>
                        </a:rPr>
                        <a:t>INR 23,100**</a:t>
                      </a:r>
                      <a:endParaRPr lang="en-IN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712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entury Gothic" panose="020B0502020202020204" pitchFamily="34" charset="0"/>
                        </a:rPr>
                        <a:t>Final</a:t>
                      </a:r>
                      <a:endParaRPr lang="en-IN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entury Gothic" panose="020B0502020202020204" pitchFamily="34" charset="0"/>
                        </a:rPr>
                        <a:t>INR 25,000**</a:t>
                      </a:r>
                      <a:endParaRPr lang="en-IN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49730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1343953" y="4244293"/>
            <a:ext cx="7024962" cy="57590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600" b="1" dirty="0" smtClean="0">
                <a:latin typeface="Century Gothic" panose="020B0502020202020204" pitchFamily="34" charset="0"/>
              </a:rPr>
              <a:t>*Oral/Postal mode of Coaching</a:t>
            </a:r>
          </a:p>
          <a:p>
            <a:r>
              <a:rPr lang="en-US" sz="1600" b="1" dirty="0" smtClean="0">
                <a:latin typeface="Century Gothic" panose="020B0502020202020204" pitchFamily="34" charset="0"/>
              </a:rPr>
              <a:t>** Installment facility available</a:t>
            </a:r>
            <a:endParaRPr lang="en-IN" sz="1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4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108" y="609600"/>
            <a:ext cx="7588893" cy="79568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entury Gothic" panose="020B0502020202020204" pitchFamily="34" charset="0"/>
              </a:rPr>
              <a:t>Career Opportunities for CMAs</a:t>
            </a:r>
            <a:endParaRPr lang="en-IN" sz="320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 descr="D:\ICAI\Logo ICA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017" y="370598"/>
            <a:ext cx="794936" cy="127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80022" y="6227013"/>
            <a:ext cx="9073058" cy="455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www.icmai.in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marL="0" indent="0" algn="ctr">
              <a:buFont typeface="Wingdings 3" charset="2"/>
              <a:buNone/>
            </a:pPr>
            <a:endParaRPr lang="en-IN" sz="2000" dirty="0"/>
          </a:p>
        </p:txBody>
      </p:sp>
      <p:sp>
        <p:nvSpPr>
          <p:cNvPr id="4" name="Rectangle 3"/>
          <p:cNvSpPr/>
          <p:nvPr/>
        </p:nvSpPr>
        <p:spPr>
          <a:xfrm>
            <a:off x="2351314" y="1946365"/>
            <a:ext cx="5524960" cy="5747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Career Opportunities for CMAs</a:t>
            </a:r>
            <a:endParaRPr lang="en-IN" b="1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51314" y="3130350"/>
            <a:ext cx="1463040" cy="457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Service</a:t>
            </a:r>
            <a:endParaRPr lang="en-IN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82274" y="3130350"/>
            <a:ext cx="1463040" cy="457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Practice</a:t>
            </a:r>
            <a:endParaRPr lang="en-IN" b="1" dirty="0"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13234" y="3130350"/>
            <a:ext cx="1463040" cy="457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Start-up</a:t>
            </a:r>
            <a:endParaRPr lang="en-IN" b="1" dirty="0"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51314" y="4249975"/>
            <a:ext cx="146304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Industry</a:t>
            </a:r>
            <a:endParaRPr lang="en-IN" b="1" dirty="0"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82274" y="4264835"/>
            <a:ext cx="1463040" cy="457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Academia</a:t>
            </a:r>
            <a:endParaRPr lang="en-IN" b="1" dirty="0"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/>
          <p:cNvCxnSpPr>
            <a:stCxn id="4" idx="2"/>
            <a:endCxn id="11" idx="0"/>
          </p:cNvCxnSpPr>
          <p:nvPr/>
        </p:nvCxnSpPr>
        <p:spPr>
          <a:xfrm>
            <a:off x="5113794" y="2521130"/>
            <a:ext cx="0" cy="609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82834" y="2838803"/>
            <a:ext cx="40619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082834" y="2838803"/>
            <a:ext cx="0" cy="3046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140400" y="2847225"/>
            <a:ext cx="0" cy="3046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78480" y="3944792"/>
            <a:ext cx="203531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80343" y="3613865"/>
            <a:ext cx="0" cy="6092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113794" y="3960225"/>
            <a:ext cx="0" cy="3046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522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108" y="609600"/>
            <a:ext cx="7588893" cy="79568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entury Gothic" panose="020B0502020202020204" pitchFamily="34" charset="0"/>
              </a:rPr>
              <a:t>Important Job Roles of CMAs</a:t>
            </a:r>
            <a:endParaRPr lang="en-IN" sz="320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 descr="D:\ICAI\Logo ICA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017" y="370598"/>
            <a:ext cx="794936" cy="127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80022" y="6227013"/>
            <a:ext cx="9073058" cy="455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www.icmai.in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marL="0" indent="0" algn="ctr">
              <a:buFont typeface="Wingdings 3" charset="2"/>
              <a:buNone/>
            </a:pPr>
            <a:endParaRPr lang="en-IN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142068"/>
              </p:ext>
            </p:extLst>
          </p:nvPr>
        </p:nvGraphicFramePr>
        <p:xfrm>
          <a:off x="780021" y="1972490"/>
          <a:ext cx="8493980" cy="3570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101">
                  <a:extLst>
                    <a:ext uri="{9D8B030D-6E8A-4147-A177-3AD203B41FA5}">
                      <a16:colId xmlns:a16="http://schemas.microsoft.com/office/drawing/2014/main" val="2061897943"/>
                    </a:ext>
                  </a:extLst>
                </a:gridCol>
                <a:gridCol w="3437889">
                  <a:extLst>
                    <a:ext uri="{9D8B030D-6E8A-4147-A177-3AD203B41FA5}">
                      <a16:colId xmlns:a16="http://schemas.microsoft.com/office/drawing/2014/main" val="3533810161"/>
                    </a:ext>
                  </a:extLst>
                </a:gridCol>
                <a:gridCol w="785960">
                  <a:extLst>
                    <a:ext uri="{9D8B030D-6E8A-4147-A177-3AD203B41FA5}">
                      <a16:colId xmlns:a16="http://schemas.microsoft.com/office/drawing/2014/main" val="2067468306"/>
                    </a:ext>
                  </a:extLst>
                </a:gridCol>
                <a:gridCol w="3461030">
                  <a:extLst>
                    <a:ext uri="{9D8B030D-6E8A-4147-A177-3AD203B41FA5}">
                      <a16:colId xmlns:a16="http://schemas.microsoft.com/office/drawing/2014/main" val="1629435601"/>
                    </a:ext>
                  </a:extLst>
                </a:gridCol>
              </a:tblGrid>
              <a:tr h="35269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Sl. No. </a:t>
                      </a:r>
                      <a:endParaRPr lang="en-IN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Position</a:t>
                      </a:r>
                      <a:endParaRPr lang="en-IN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Sl. No. </a:t>
                      </a:r>
                      <a:endParaRPr lang="en-IN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Position</a:t>
                      </a:r>
                      <a:endParaRPr lang="en-IN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303533"/>
                  </a:ext>
                </a:extLst>
              </a:tr>
              <a:tr h="36631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1.</a:t>
                      </a:r>
                      <a:endParaRPr lang="en-IN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CMD</a:t>
                      </a:r>
                      <a:endParaRPr lang="en-IN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9.</a:t>
                      </a:r>
                      <a:endParaRPr lang="en-IN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Strategic Head </a:t>
                      </a:r>
                      <a:endParaRPr lang="en-IN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75753"/>
                  </a:ext>
                </a:extLst>
              </a:tr>
              <a:tr h="36631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2.</a:t>
                      </a:r>
                      <a:endParaRPr lang="en-IN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CEO</a:t>
                      </a:r>
                      <a:endParaRPr lang="en-IN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10.</a:t>
                      </a:r>
                      <a:endParaRPr lang="en-IN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Cost Advisor </a:t>
                      </a:r>
                      <a:endParaRPr lang="en-IN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684566"/>
                  </a:ext>
                </a:extLst>
              </a:tr>
              <a:tr h="36631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3.</a:t>
                      </a:r>
                      <a:endParaRPr lang="en-IN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COO</a:t>
                      </a:r>
                      <a:endParaRPr lang="en-IN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11.</a:t>
                      </a:r>
                      <a:endParaRPr lang="en-IN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Finance Controller </a:t>
                      </a:r>
                      <a:endParaRPr lang="en-IN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542813"/>
                  </a:ext>
                </a:extLst>
              </a:tr>
              <a:tr h="36631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4.</a:t>
                      </a:r>
                      <a:endParaRPr lang="en-IN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CFO</a:t>
                      </a:r>
                      <a:endParaRPr lang="en-IN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12.</a:t>
                      </a:r>
                      <a:endParaRPr lang="en-IN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Cost Controller </a:t>
                      </a:r>
                      <a:endParaRPr lang="en-IN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792845"/>
                  </a:ext>
                </a:extLst>
              </a:tr>
              <a:tr h="36631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5.</a:t>
                      </a:r>
                      <a:endParaRPr lang="en-IN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Director –</a:t>
                      </a:r>
                      <a:r>
                        <a:rPr lang="en-US" sz="18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Finance</a:t>
                      </a:r>
                      <a:endParaRPr lang="en-IN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13.</a:t>
                      </a:r>
                      <a:endParaRPr lang="en-IN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Risk Manager </a:t>
                      </a:r>
                      <a:endParaRPr lang="en-IN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816775"/>
                  </a:ext>
                </a:extLst>
              </a:tr>
              <a:tr h="36631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n-IN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President – Finance </a:t>
                      </a:r>
                      <a:endParaRPr lang="en-IN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14.</a:t>
                      </a:r>
                      <a:endParaRPr lang="en-IN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Business Analyst </a:t>
                      </a:r>
                      <a:endParaRPr lang="en-IN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073959"/>
                  </a:ext>
                </a:extLst>
              </a:tr>
              <a:tr h="36631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7.</a:t>
                      </a:r>
                      <a:endParaRPr lang="en-IN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Vice President – Finance</a:t>
                      </a:r>
                      <a:endParaRPr lang="en-IN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15.</a:t>
                      </a:r>
                      <a:endParaRPr lang="en-IN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Research Analyst </a:t>
                      </a:r>
                      <a:endParaRPr lang="en-IN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636061"/>
                  </a:ext>
                </a:extLst>
              </a:tr>
              <a:tr h="36631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8.</a:t>
                      </a:r>
                      <a:endParaRPr lang="en-IN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Head of Finance</a:t>
                      </a:r>
                      <a:endParaRPr lang="en-IN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16</a:t>
                      </a:r>
                      <a:endParaRPr lang="en-IN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Dean/Professor of Finance</a:t>
                      </a:r>
                      <a:endParaRPr lang="en-IN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406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06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108" y="609600"/>
            <a:ext cx="7588893" cy="7956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latin typeface="Century Gothic" panose="020B0502020202020204" pitchFamily="34" charset="0"/>
              </a:rPr>
              <a:t>Opportunities in Administrative Services </a:t>
            </a:r>
            <a:endParaRPr lang="en-IN" sz="320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 descr="D:\ICAI\Logo ICA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017" y="370598"/>
            <a:ext cx="794936" cy="127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80022" y="6227013"/>
            <a:ext cx="9073058" cy="455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www.icmai.in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marL="0" indent="0" algn="ctr">
              <a:buFont typeface="Wingdings 3" charset="2"/>
              <a:buNone/>
            </a:pPr>
            <a:endParaRPr lang="en-IN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265402"/>
              </p:ext>
            </p:extLst>
          </p:nvPr>
        </p:nvGraphicFramePr>
        <p:xfrm>
          <a:off x="1136469" y="1985553"/>
          <a:ext cx="8137532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81">
                  <a:extLst>
                    <a:ext uri="{9D8B030D-6E8A-4147-A177-3AD203B41FA5}">
                      <a16:colId xmlns:a16="http://schemas.microsoft.com/office/drawing/2014/main" val="2061897943"/>
                    </a:ext>
                  </a:extLst>
                </a:gridCol>
                <a:gridCol w="6857351">
                  <a:extLst>
                    <a:ext uri="{9D8B030D-6E8A-4147-A177-3AD203B41FA5}">
                      <a16:colId xmlns:a16="http://schemas.microsoft.com/office/drawing/2014/main" val="3533810161"/>
                    </a:ext>
                  </a:extLst>
                </a:gridCol>
              </a:tblGrid>
              <a:tr h="35269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Sl. No. </a:t>
                      </a:r>
                      <a:endParaRPr lang="en-IN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Position</a:t>
                      </a:r>
                      <a:endParaRPr lang="en-IN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303533"/>
                  </a:ext>
                </a:extLst>
              </a:tr>
              <a:tr h="36631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1.</a:t>
                      </a:r>
                      <a:endParaRPr lang="en-IN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Indian Cost Accounting Services (ICAS)</a:t>
                      </a:r>
                      <a:endParaRPr lang="en-IN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75753"/>
                  </a:ext>
                </a:extLst>
              </a:tr>
              <a:tr h="36631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2.</a:t>
                      </a:r>
                      <a:endParaRPr lang="en-IN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Indian Administrative Services</a:t>
                      </a:r>
                      <a:r>
                        <a:rPr lang="en-US" sz="20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(IAS)</a:t>
                      </a:r>
                      <a:endParaRPr lang="en-IN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684566"/>
                  </a:ext>
                </a:extLst>
              </a:tr>
              <a:tr h="36631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3.</a:t>
                      </a:r>
                      <a:endParaRPr lang="en-IN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Indian Revenue Services</a:t>
                      </a:r>
                      <a:r>
                        <a:rPr lang="en-US" sz="20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(IRS)</a:t>
                      </a:r>
                      <a:endParaRPr lang="en-IN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542813"/>
                  </a:ext>
                </a:extLst>
              </a:tr>
              <a:tr h="36631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4.</a:t>
                      </a:r>
                      <a:endParaRPr lang="en-IN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Indian Foreign Services (IFS)</a:t>
                      </a:r>
                      <a:endParaRPr lang="en-IN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792845"/>
                  </a:ext>
                </a:extLst>
              </a:tr>
              <a:tr h="36631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5.</a:t>
                      </a:r>
                      <a:endParaRPr lang="en-IN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Indian Economic Services</a:t>
                      </a:r>
                      <a:r>
                        <a:rPr lang="en-US" sz="20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(IES)</a:t>
                      </a:r>
                      <a:endParaRPr lang="en-IN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816775"/>
                  </a:ext>
                </a:extLst>
              </a:tr>
              <a:tr h="36631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en-IN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Indian Audit &amp; Accounts Services (IAAS)</a:t>
                      </a:r>
                      <a:endParaRPr lang="en-IN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073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80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108" y="609600"/>
            <a:ext cx="7588893" cy="79568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Century Gothic" panose="020B0502020202020204" pitchFamily="34" charset="0"/>
              </a:rPr>
              <a:t>CMAs are recruited by</a:t>
            </a:r>
            <a:endParaRPr lang="en-IN" sz="320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 descr="D:\ICAI\Logo ICA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017" y="370598"/>
            <a:ext cx="794936" cy="127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80022" y="6227013"/>
            <a:ext cx="9073058" cy="455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www.icmai.in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marL="0" indent="0" algn="ctr">
              <a:buFont typeface="Wingdings 3" charset="2"/>
              <a:buNone/>
            </a:pPr>
            <a:endParaRPr lang="en-IN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750755"/>
              </p:ext>
            </p:extLst>
          </p:nvPr>
        </p:nvGraphicFramePr>
        <p:xfrm>
          <a:off x="780022" y="1959427"/>
          <a:ext cx="8530045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930">
                  <a:extLst>
                    <a:ext uri="{9D8B030D-6E8A-4147-A177-3AD203B41FA5}">
                      <a16:colId xmlns:a16="http://schemas.microsoft.com/office/drawing/2014/main" val="2061897943"/>
                    </a:ext>
                  </a:extLst>
                </a:gridCol>
                <a:gridCol w="7188115">
                  <a:extLst>
                    <a:ext uri="{9D8B030D-6E8A-4147-A177-3AD203B41FA5}">
                      <a16:colId xmlns:a16="http://schemas.microsoft.com/office/drawing/2014/main" val="3533810161"/>
                    </a:ext>
                  </a:extLst>
                </a:gridCol>
              </a:tblGrid>
              <a:tr h="35269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Sl. No. </a:t>
                      </a:r>
                      <a:endParaRPr lang="en-IN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Particulars</a:t>
                      </a:r>
                      <a:endParaRPr lang="en-IN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303533"/>
                  </a:ext>
                </a:extLst>
              </a:tr>
              <a:tr h="36631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1.</a:t>
                      </a:r>
                      <a:endParaRPr lang="en-IN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Public sector Undertakings</a:t>
                      </a:r>
                      <a:endParaRPr lang="en-IN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75753"/>
                  </a:ext>
                </a:extLst>
              </a:tr>
              <a:tr h="36631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2.</a:t>
                      </a:r>
                      <a:endParaRPr lang="en-IN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Infrastructure, Logistic and Automobile Companies </a:t>
                      </a:r>
                      <a:endParaRPr lang="en-IN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684566"/>
                  </a:ext>
                </a:extLst>
              </a:tr>
              <a:tr h="36631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3.</a:t>
                      </a:r>
                      <a:endParaRPr lang="en-IN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Manufacturing, FMCG, Engineering, Hospitality, Power Sector &amp; Telecommunication </a:t>
                      </a:r>
                      <a:endParaRPr lang="en-IN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542813"/>
                  </a:ext>
                </a:extLst>
              </a:tr>
              <a:tr h="36631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4.</a:t>
                      </a:r>
                      <a:endParaRPr lang="en-IN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BFSI</a:t>
                      </a:r>
                      <a:r>
                        <a:rPr lang="en-US" sz="20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Sector</a:t>
                      </a:r>
                      <a:endParaRPr lang="en-IN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792845"/>
                  </a:ext>
                </a:extLst>
              </a:tr>
              <a:tr h="36631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5.</a:t>
                      </a:r>
                      <a:endParaRPr lang="en-IN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IT/IT enabled Services </a:t>
                      </a:r>
                      <a:endParaRPr lang="en-IN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816775"/>
                  </a:ext>
                </a:extLst>
              </a:tr>
              <a:tr h="36631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6.</a:t>
                      </a:r>
                      <a:endParaRPr lang="en-IN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Healthcare &amp; Pharmaceutical Companies </a:t>
                      </a:r>
                      <a:endParaRPr lang="en-IN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073959"/>
                  </a:ext>
                </a:extLst>
              </a:tr>
              <a:tr h="36631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7.</a:t>
                      </a:r>
                      <a:endParaRPr lang="en-IN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Big Four and Other reputed Consultancy Firms</a:t>
                      </a:r>
                      <a:endParaRPr lang="en-IN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812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30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77334" y="705134"/>
            <a:ext cx="8596668" cy="1320800"/>
          </a:xfrm>
        </p:spPr>
        <p:txBody>
          <a:bodyPr/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Visionaries Speak</a:t>
            </a:r>
            <a:endParaRPr lang="en-IN" b="1" dirty="0">
              <a:latin typeface="Century Gothic" panose="020B0502020202020204" pitchFamily="34" charset="0"/>
            </a:endParaRPr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30" y="1774145"/>
            <a:ext cx="8285390" cy="4916811"/>
          </a:xfrm>
        </p:spPr>
      </p:pic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4141536" y="3988067"/>
            <a:ext cx="2268177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today’s accountants, particularly the management accountants not only has to capture the financial transactions but also has to measure, analyse, interpret and disclose the corporate economy in a holistic framework crazing the cost aspect and which is most important today’s economic structure.”</a:t>
            </a:r>
            <a:endParaRPr lang="en-IN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IN" sz="12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IN" sz="12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Pranab</a:t>
            </a:r>
            <a:r>
              <a:rPr lang="en-IN" sz="1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Mukherjee</a:t>
            </a:r>
            <a:endParaRPr lang="en-IN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Former President of India</a:t>
            </a:r>
            <a:endParaRPr lang="en-IN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38" y="320794"/>
            <a:ext cx="911192" cy="1453351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132930" y="423255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IN" b="1" dirty="0">
              <a:latin typeface="Century Gothic" panose="020B0502020202020204" pitchFamily="34" charset="0"/>
            </a:endParaRPr>
          </a:p>
        </p:txBody>
      </p:sp>
      <p:sp>
        <p:nvSpPr>
          <p:cNvPr id="14" name="Rectangle 6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15" name="Rectangle 62"/>
          <p:cNvSpPr>
            <a:spLocks noChangeArrowheads="1"/>
          </p:cNvSpPr>
          <p:nvPr/>
        </p:nvSpPr>
        <p:spPr bwMode="auto">
          <a:xfrm>
            <a:off x="66675" y="5175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6" name="Rectangle 64"/>
          <p:cNvSpPr>
            <a:spLocks noChangeArrowheads="1"/>
          </p:cNvSpPr>
          <p:nvPr/>
        </p:nvSpPr>
        <p:spPr bwMode="auto">
          <a:xfrm>
            <a:off x="66675" y="19558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7" name="Rectangle 66"/>
          <p:cNvSpPr>
            <a:spLocks noChangeArrowheads="1"/>
          </p:cNvSpPr>
          <p:nvPr/>
        </p:nvSpPr>
        <p:spPr bwMode="auto">
          <a:xfrm>
            <a:off x="66675" y="33940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8" name="Rectangle 68"/>
          <p:cNvSpPr>
            <a:spLocks noChangeArrowheads="1"/>
          </p:cNvSpPr>
          <p:nvPr/>
        </p:nvSpPr>
        <p:spPr bwMode="auto">
          <a:xfrm>
            <a:off x="1732239" y="3988067"/>
            <a:ext cx="218149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238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 we have to succeed in the globalized world, we have to enlarge the scope of Cost Audit to cover all aspects of manufacturing and service sector activities including healthcare and education.”</a:t>
            </a:r>
            <a:endParaRPr lang="en-US" altLang="en-US" sz="1100" dirty="0"/>
          </a:p>
          <a:p>
            <a:pPr marL="0" marR="0" lvl="0" indent="4238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APJ Abdul </a:t>
            </a:r>
            <a:r>
              <a:rPr kumimoji="0" lang="en-US" altLang="en-US" sz="1200" b="1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Kalam</a:t>
            </a:r>
            <a:endParaRPr kumimoji="0" lang="en-US" altLang="en-US" sz="1200" b="0" i="1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4238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Former President of India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68"/>
          <p:cNvSpPr>
            <a:spLocks noChangeArrowheads="1"/>
          </p:cNvSpPr>
          <p:nvPr/>
        </p:nvSpPr>
        <p:spPr bwMode="auto">
          <a:xfrm>
            <a:off x="6612989" y="3991069"/>
            <a:ext cx="2181499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 cost accountancy one works rather in a vague undefined way without knowing where an industry exactly stands but in cases where there are cost accountants, correct assessment of its proper growth &amp; working can easily be made.”</a:t>
            </a:r>
            <a:endParaRPr lang="en-IN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en-IN" sz="1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Lal Bahadur </a:t>
            </a:r>
            <a:r>
              <a:rPr lang="en-IN" sz="12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Shastri</a:t>
            </a:r>
            <a:r>
              <a:rPr lang="en-IN" sz="1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Former Prime Minister of India</a:t>
            </a:r>
            <a:endParaRPr lang="en-IN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0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77334" y="70513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Century Gothic" panose="020B0502020202020204" pitchFamily="34" charset="0"/>
              </a:rPr>
              <a:t>Institute Motto</a:t>
            </a:r>
            <a:endParaRPr lang="en-IN" sz="4800" b="1" dirty="0">
              <a:latin typeface="Century Gothic" panose="020B0502020202020204" pitchFamily="34" charset="0"/>
            </a:endParaRPr>
          </a:p>
        </p:txBody>
      </p:sp>
      <p:sp>
        <p:nvSpPr>
          <p:cNvPr id="21" name="Rectangle 68"/>
          <p:cNvSpPr>
            <a:spLocks noChangeArrowheads="1"/>
          </p:cNvSpPr>
          <p:nvPr/>
        </p:nvSpPr>
        <p:spPr bwMode="auto">
          <a:xfrm>
            <a:off x="4141536" y="3988067"/>
            <a:ext cx="2268177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today’s accountants, particularly the management accountants not only has to capture the financial transactions but also has to measure, analyse, interpret and disclose the corporate economy in a holistic framework crazing the cost aspect and which is most important today’s economic structure.”</a:t>
            </a:r>
            <a:endParaRPr lang="en-IN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IN" sz="12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IN" sz="12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Pranab</a:t>
            </a:r>
            <a:r>
              <a:rPr lang="en-IN" sz="12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Mukherjee</a:t>
            </a:r>
            <a:endParaRPr lang="en-IN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12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Former President of India</a:t>
            </a:r>
            <a:endParaRPr lang="en-IN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38" y="320794"/>
            <a:ext cx="911192" cy="1453351"/>
          </a:xfrm>
          <a:prstGeom prst="rect">
            <a:avLst/>
          </a:prstGeom>
        </p:spPr>
      </p:pic>
      <p:sp>
        <p:nvSpPr>
          <p:cNvPr id="23" name="Rectangle 6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24" name="Rectangle 62"/>
          <p:cNvSpPr>
            <a:spLocks noChangeArrowheads="1"/>
          </p:cNvSpPr>
          <p:nvPr/>
        </p:nvSpPr>
        <p:spPr bwMode="auto">
          <a:xfrm>
            <a:off x="66675" y="5175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5" name="Rectangle 64"/>
          <p:cNvSpPr>
            <a:spLocks noChangeArrowheads="1"/>
          </p:cNvSpPr>
          <p:nvPr/>
        </p:nvSpPr>
        <p:spPr bwMode="auto">
          <a:xfrm>
            <a:off x="66675" y="19558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" name="Rectangle 66"/>
          <p:cNvSpPr>
            <a:spLocks noChangeArrowheads="1"/>
          </p:cNvSpPr>
          <p:nvPr/>
        </p:nvSpPr>
        <p:spPr bwMode="auto">
          <a:xfrm>
            <a:off x="66675" y="33940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7" name="Rectangle 68"/>
          <p:cNvSpPr>
            <a:spLocks noChangeArrowheads="1"/>
          </p:cNvSpPr>
          <p:nvPr/>
        </p:nvSpPr>
        <p:spPr bwMode="auto">
          <a:xfrm>
            <a:off x="1732239" y="3988067"/>
            <a:ext cx="218149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238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 we have to succeed in the globalized world, we have to enlarge the scope of Cost Audit to cover all aspects of manufacturing and service sector activities including healthcare and education.”</a:t>
            </a:r>
            <a:endParaRPr lang="en-US" altLang="en-US" sz="1100" dirty="0"/>
          </a:p>
          <a:p>
            <a:pPr marL="0" marR="0" lvl="0" indent="4238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APJ Abdul </a:t>
            </a:r>
            <a:r>
              <a:rPr kumimoji="0" lang="en-US" altLang="en-US" sz="1200" b="1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Kalam</a:t>
            </a:r>
            <a:endParaRPr kumimoji="0" lang="en-US" altLang="en-US" sz="1200" b="0" i="1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4238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Former President of India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1617056" y="2040354"/>
            <a:ext cx="7317135" cy="2528977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From Ignorance, lead me to truth 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From darkness, </a:t>
            </a:r>
            <a:r>
              <a:rPr lang="en-US" sz="3200" b="1" dirty="0">
                <a:solidFill>
                  <a:srgbClr val="7030A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lead me to </a:t>
            </a:r>
            <a:r>
              <a:rPr lang="en-US" sz="3200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light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From death, </a:t>
            </a:r>
            <a:r>
              <a:rPr lang="en-US" sz="3200" b="1" dirty="0">
                <a:solidFill>
                  <a:srgbClr val="7030A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lead me to </a:t>
            </a:r>
            <a:r>
              <a:rPr lang="en-US" sz="3200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immortality 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Peace, Peace, Peac</a:t>
            </a:r>
            <a:r>
              <a:rPr lang="en-US" sz="3200" b="1" dirty="0">
                <a:solidFill>
                  <a:srgbClr val="7030A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</a:t>
            </a:r>
            <a:endParaRPr lang="en-IN" sz="3200" b="1" dirty="0">
              <a:solidFill>
                <a:srgbClr val="7030A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1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991402"/>
            <a:ext cx="8596667" cy="5049960"/>
          </a:xfrm>
          <a:solidFill>
            <a:schemeClr val="accent1">
              <a:lumMod val="40000"/>
              <a:lumOff val="60000"/>
            </a:schemeClr>
          </a:solidFill>
          <a:scene3d>
            <a:camera prst="isometricOffAxis1Right"/>
            <a:lightRig rig="threePt" dir="t"/>
          </a:scene3d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9600" b="1" dirty="0" smtClean="0">
                <a:solidFill>
                  <a:schemeClr val="accent2">
                    <a:lumMod val="50000"/>
                  </a:schemeClr>
                </a:solidFill>
                <a:latin typeface="Curlz MT" panose="04040404050702020202" pitchFamily="82" charset="0"/>
              </a:rPr>
              <a:t>Thank You</a:t>
            </a:r>
            <a:endParaRPr lang="en-IN" sz="9600" b="1" dirty="0">
              <a:solidFill>
                <a:schemeClr val="accent2">
                  <a:lumMod val="50000"/>
                </a:schemeClr>
              </a:solidFill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101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72715"/>
            <a:ext cx="8596668" cy="1320800"/>
          </a:xfrm>
        </p:spPr>
        <p:txBody>
          <a:bodyPr>
            <a:normAutofit/>
          </a:bodyPr>
          <a:lstStyle/>
          <a:p>
            <a:r>
              <a:rPr lang="en-IN" dirty="0" smtClean="0"/>
              <a:t>              </a:t>
            </a:r>
            <a:r>
              <a:rPr lang="en-IN" b="1" dirty="0" smtClean="0">
                <a:latin typeface="Century Gothic" panose="020B0502020202020204" pitchFamily="34" charset="0"/>
              </a:rPr>
              <a:t>Vital Statistics</a:t>
            </a:r>
            <a:endParaRPr lang="en-IN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99925"/>
            <a:ext cx="8861302" cy="4241438"/>
          </a:xfrm>
        </p:spPr>
        <p:txBody>
          <a:bodyPr>
            <a:noAutofit/>
          </a:bodyPr>
          <a:lstStyle/>
          <a:p>
            <a:r>
              <a:rPr lang="en-IN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Second largest CMA body in the World.</a:t>
            </a:r>
          </a:p>
          <a:p>
            <a:r>
              <a:rPr lang="en-IN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Largest </a:t>
            </a:r>
            <a:r>
              <a:rPr lang="en-IN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CMA body in Asia</a:t>
            </a:r>
          </a:p>
          <a:p>
            <a:r>
              <a:rPr lang="en-IN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4 </a:t>
            </a:r>
            <a:r>
              <a:rPr lang="en-IN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Regional Councils (Delhi, Chennai, Mumbai &amp; Kolkata)</a:t>
            </a:r>
          </a:p>
          <a:p>
            <a:r>
              <a:rPr lang="en-IN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114 </a:t>
            </a:r>
            <a:r>
              <a:rPr lang="en-IN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Chapters across India</a:t>
            </a:r>
          </a:p>
          <a:p>
            <a:r>
              <a:rPr lang="en-IN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62 CMA </a:t>
            </a:r>
            <a:r>
              <a:rPr lang="en-IN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Support Centres</a:t>
            </a:r>
          </a:p>
          <a:p>
            <a:r>
              <a:rPr lang="en-IN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11 </a:t>
            </a:r>
            <a:r>
              <a:rPr lang="en-IN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Overseas Centres</a:t>
            </a:r>
          </a:p>
          <a:p>
            <a:r>
              <a:rPr lang="en-IN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About </a:t>
            </a:r>
            <a:r>
              <a:rPr lang="en-IN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5,00,000 students</a:t>
            </a:r>
          </a:p>
          <a:p>
            <a:r>
              <a:rPr lang="en-IN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More </a:t>
            </a:r>
            <a:r>
              <a:rPr lang="en-IN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than </a:t>
            </a:r>
            <a:r>
              <a:rPr lang="en-IN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90,000 </a:t>
            </a:r>
            <a:r>
              <a:rPr lang="en-IN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qualified </a:t>
            </a:r>
            <a:r>
              <a:rPr lang="en-IN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professionals</a:t>
            </a:r>
          </a:p>
          <a:p>
            <a:r>
              <a:rPr lang="en-IN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IN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in employment &amp; practice</a:t>
            </a:r>
            <a:r>
              <a:rPr lang="en-IN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algn="ctr">
              <a:buNone/>
            </a:pPr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www.icmai.in</a:t>
            </a:r>
          </a:p>
          <a:p>
            <a:endParaRPr lang="en-IN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D:\ICAI\Logo ICA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334" y="181809"/>
            <a:ext cx="794936" cy="127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597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30467"/>
            <a:ext cx="8596668" cy="1320800"/>
          </a:xfrm>
        </p:spPr>
        <p:txBody>
          <a:bodyPr/>
          <a:lstStyle/>
          <a:p>
            <a:pPr algn="ctr"/>
            <a:r>
              <a:rPr lang="en-IN" dirty="0" smtClean="0"/>
              <a:t>    </a:t>
            </a:r>
            <a:r>
              <a:rPr lang="en-IN" b="1" dirty="0" smtClean="0"/>
              <a:t>Standards </a:t>
            </a:r>
            <a:r>
              <a:rPr lang="en-IN" b="1" dirty="0"/>
              <a:t>Setting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199741"/>
            <a:ext cx="9073058" cy="482866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IN" sz="2000" dirty="0"/>
          </a:p>
        </p:txBody>
      </p:sp>
      <p:pic>
        <p:nvPicPr>
          <p:cNvPr id="4" name="Picture 3" descr="D:\ICAI\Logo ICA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022" y="231834"/>
            <a:ext cx="794936" cy="127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29734" y="2048578"/>
            <a:ext cx="9073058" cy="3753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The Institute has set up following two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Standards Setting Bodies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:</a:t>
            </a:r>
          </a:p>
          <a:p>
            <a:endParaRPr lang="en-US" sz="2000" dirty="0" smtClean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Cost Accounting Standards Board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(CASB):</a:t>
            </a: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Pioneer in issuing Cost Accounting Standards in the world</a:t>
            </a:r>
            <a:endParaRPr lang="en-IN" sz="2000" dirty="0" smtClean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US" sz="2000" dirty="0" smtClean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Cost Auditing and Assurance Standards Board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(CAASB)</a:t>
            </a:r>
          </a:p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Cost Auditing Standards are mandated by the Companies Act 2013</a:t>
            </a:r>
          </a:p>
          <a:p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0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Font typeface="Wingdings 3" charset="2"/>
              <a:buNone/>
            </a:pPr>
            <a:endParaRPr lang="en-IN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80022" y="6227013"/>
            <a:ext cx="9073058" cy="455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www.icmai.in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marL="0" indent="0" algn="ctr">
              <a:buFont typeface="Wingdings 3" charset="2"/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02235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82341"/>
            <a:ext cx="8596668" cy="1320800"/>
          </a:xfrm>
        </p:spPr>
        <p:txBody>
          <a:bodyPr/>
          <a:lstStyle/>
          <a:p>
            <a:pPr algn="ctr"/>
            <a:r>
              <a:rPr lang="en-IN" dirty="0" smtClean="0">
                <a:latin typeface="Century Gothic" panose="020B0502020202020204" pitchFamily="34" charset="0"/>
              </a:rPr>
              <a:t>   </a:t>
            </a:r>
            <a:r>
              <a:rPr lang="en-IN" b="1" dirty="0" smtClean="0">
                <a:latin typeface="Century Gothic" panose="020B0502020202020204" pitchFamily="34" charset="0"/>
              </a:rPr>
              <a:t>Major </a:t>
            </a:r>
            <a:r>
              <a:rPr lang="en-IN" b="1" dirty="0">
                <a:latin typeface="Century Gothic" panose="020B0502020202020204" pitchFamily="34" charset="0"/>
              </a:rPr>
              <a:t>Annual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03141"/>
            <a:ext cx="9073058" cy="4438221"/>
          </a:xfrm>
        </p:spPr>
        <p:txBody>
          <a:bodyPr>
            <a:noAutofit/>
          </a:bodyPr>
          <a:lstStyle/>
          <a:p>
            <a:pPr algn="just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National Cost Convention</a:t>
            </a:r>
          </a:p>
          <a:p>
            <a:pPr algn="just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International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Summit</a:t>
            </a:r>
          </a:p>
          <a:p>
            <a:pPr algn="just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National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Members in Industry Conclave</a:t>
            </a:r>
          </a:p>
          <a:p>
            <a:pPr algn="just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National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CMA Practitioners Convention</a:t>
            </a:r>
          </a:p>
          <a:p>
            <a:pPr algn="just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National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Students Convention</a:t>
            </a:r>
          </a:p>
          <a:p>
            <a:pPr algn="just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National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Regions and Chapters Meet</a:t>
            </a:r>
          </a:p>
          <a:p>
            <a:pPr algn="just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National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Students Convocation</a:t>
            </a:r>
          </a:p>
          <a:p>
            <a:pPr algn="just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National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Awards for Excellence in Cost Management &amp; CMA Awards</a:t>
            </a:r>
            <a:endParaRPr lang="en-IN" sz="20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 descr="D:\ICAI\Logo ICA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023" y="174083"/>
            <a:ext cx="794936" cy="127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80022" y="6227013"/>
            <a:ext cx="9073058" cy="455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www.icmai.in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marL="0" indent="0" algn="ctr">
              <a:buFont typeface="Wingdings 3" charset="2"/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98928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IN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                    </a:t>
            </a:r>
            <a:r>
              <a:rPr lang="en-IN" sz="4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CMA Courses </a:t>
            </a:r>
            <a:r>
              <a:rPr lang="en-IN" sz="4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&amp; Studies</a:t>
            </a:r>
          </a:p>
        </p:txBody>
      </p:sp>
      <p:pic>
        <p:nvPicPr>
          <p:cNvPr id="4" name="Picture 3" descr="D:\ICAI\Logo ICA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961" y="379411"/>
            <a:ext cx="794936" cy="127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80022" y="6227013"/>
            <a:ext cx="9073058" cy="455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www.icmai.in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marL="0" indent="0" algn="ctr">
              <a:buFont typeface="Wingdings 3" charset="2"/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79318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Why to pursue CMA ?</a:t>
            </a:r>
            <a:endParaRPr lang="en-IN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015306" cy="388077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PURSUING CMA COURSE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ENSURES: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Increased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earning potential – either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in Service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or Profession (i.e. Practice as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     CMA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)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Earn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while you learn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Entrepreneurship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skill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development</a:t>
            </a: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GAIN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EXPERT KNOWLEDGE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IN: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Costing, Pricing, Taxation, Accounting, Data analytics, Entrepreneurship,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Strategic Decision making skills, Valuation</a:t>
            </a:r>
            <a:endParaRPr lang="en-IN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 descr="D:\ICAI\Logo ICA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772" y="379411"/>
            <a:ext cx="794936" cy="127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80022" y="6227013"/>
            <a:ext cx="9073058" cy="455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www.icmai.in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marL="0" indent="0" algn="ctr">
              <a:buFont typeface="Wingdings 3" charset="2"/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17557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84421"/>
            <a:ext cx="9175746" cy="4597573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CMA PROFESSIONALS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EFFECTIVELY MANAGE: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Funds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and resources</a:t>
            </a:r>
          </a:p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Facilitate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stability,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sustainability, growth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of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organization</a:t>
            </a:r>
          </a:p>
          <a:p>
            <a:endParaRPr lang="en-US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INDUSTRY NEEDS - SKILLED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AND EMPLOYABLE PROFESSIONALS: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CMA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qualification enrich employable</a:t>
            </a:r>
          </a:p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skills amongst students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through technical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and industrial exposure,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at the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completion of each level</a:t>
            </a:r>
          </a:p>
          <a:p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CMA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qualification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enhances employability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at various sectors</a:t>
            </a:r>
            <a:endParaRPr lang="en-IN" sz="2000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 descr="D:\ICAI\Logo ICA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37" y="197395"/>
            <a:ext cx="794936" cy="127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80022" y="6227013"/>
            <a:ext cx="9073058" cy="455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www.icmai.in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marL="0" indent="0" algn="ctr">
              <a:buFont typeface="Wingdings 3" charset="2"/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02241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       </a:t>
            </a:r>
            <a:r>
              <a:rPr lang="en-US" b="1" dirty="0" smtClean="0">
                <a:latin typeface="Century Gothic" panose="020B0502020202020204" pitchFamily="34" charset="0"/>
              </a:rPr>
              <a:t>CMA NEW SYLLABUS-2022</a:t>
            </a:r>
            <a:endParaRPr lang="en-IN" b="1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175746" cy="3880773"/>
          </a:xfrm>
        </p:spPr>
        <p:txBody>
          <a:bodyPr>
            <a:noAutofit/>
          </a:bodyPr>
          <a:lstStyle/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Based on IFAC (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INTERNATIONAL FEDERATION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OF ACCOUNTANTS) Guidelines</a:t>
            </a:r>
          </a:p>
          <a:p>
            <a:pPr algn="just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Aligned with the New Education Policy 2020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Skill Sets – KNOWLEDGE, COMPREHENSION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, APPLICATION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, ANALYSIS, SYNTHESIS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and EVALUATION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Knowledge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Pillars – Management, Strategy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, Regulatory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Function and Financial Reporting</a:t>
            </a:r>
          </a:p>
          <a:p>
            <a:pPr algn="just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Mapped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with International Bodies like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CIMA (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UK), ACCA (UK), CMA (USA)</a:t>
            </a:r>
          </a:p>
          <a:p>
            <a:pPr algn="just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Aligned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with UGC Curriculum</a:t>
            </a:r>
          </a:p>
          <a:p>
            <a:pPr algn="just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Aligned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with State Boards/Central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Boards-for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Foundation Course</a:t>
            </a:r>
          </a:p>
          <a:p>
            <a:pPr algn="just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As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per Industry Requirements</a:t>
            </a:r>
            <a:endParaRPr lang="en-IN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 descr="D:\ICAI\Logo ICA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022" y="379411"/>
            <a:ext cx="794936" cy="127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80022" y="6227013"/>
            <a:ext cx="9073058" cy="455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www.icmai.in</a:t>
            </a:r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marL="0" indent="0" algn="ctr">
              <a:buFont typeface="Wingdings 3" charset="2"/>
              <a:buNone/>
            </a:pP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385508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510</TotalTime>
  <Words>1440</Words>
  <Application>Microsoft Office PowerPoint</Application>
  <PresentationFormat>Widescreen</PresentationFormat>
  <Paragraphs>372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Century Gothic</vt:lpstr>
      <vt:lpstr>Curlz MT</vt:lpstr>
      <vt:lpstr>Times New Roman</vt:lpstr>
      <vt:lpstr>Trebuchet MS</vt:lpstr>
      <vt:lpstr>Wingdings 3</vt:lpstr>
      <vt:lpstr>Facet</vt:lpstr>
      <vt:lpstr>The Institute of Cost Accountants of India</vt:lpstr>
      <vt:lpstr>               Mission &amp; Vision</vt:lpstr>
      <vt:lpstr>              Vital Statistics</vt:lpstr>
      <vt:lpstr>    Standards Setting Body</vt:lpstr>
      <vt:lpstr>   Major Annual Events</vt:lpstr>
      <vt:lpstr>PowerPoint Presentation</vt:lpstr>
      <vt:lpstr>Why to pursue CMA ?</vt:lpstr>
      <vt:lpstr>PowerPoint Presentation</vt:lpstr>
      <vt:lpstr>          CMA NEW SYLLABUS-2022</vt:lpstr>
      <vt:lpstr>       CMA Course - Notable Features</vt:lpstr>
      <vt:lpstr>Key Features</vt:lpstr>
      <vt:lpstr>PowerPoint Presentation</vt:lpstr>
      <vt:lpstr>Content of Syllabus 2022</vt:lpstr>
      <vt:lpstr>Content of Syllabus 2022</vt:lpstr>
      <vt:lpstr>Content of Syllabus 2022</vt:lpstr>
      <vt:lpstr>PowerPoint Presentation</vt:lpstr>
      <vt:lpstr>Tutorial Workshop</vt:lpstr>
      <vt:lpstr>Admission to Foundation Course</vt:lpstr>
      <vt:lpstr>      </vt:lpstr>
      <vt:lpstr>Registration to Intermediate Course</vt:lpstr>
      <vt:lpstr>Fees Structure</vt:lpstr>
      <vt:lpstr>Career Opportunities for CMAs</vt:lpstr>
      <vt:lpstr>Important Job Roles of CMAs</vt:lpstr>
      <vt:lpstr>Opportunities in Administrative Services </vt:lpstr>
      <vt:lpstr>CMAs are recruited by</vt:lpstr>
      <vt:lpstr>Visionaries Speak</vt:lpstr>
      <vt:lpstr>Institute Motto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Institute of Cost Accountants of India</dc:title>
  <dc:creator>Sumita Chakroborty</dc:creator>
  <cp:lastModifiedBy>Sumita Chakroborty</cp:lastModifiedBy>
  <cp:revision>46</cp:revision>
  <dcterms:created xsi:type="dcterms:W3CDTF">2023-05-26T07:04:54Z</dcterms:created>
  <dcterms:modified xsi:type="dcterms:W3CDTF">2023-11-26T09:11:11Z</dcterms:modified>
</cp:coreProperties>
</file>